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299" r:id="rId3"/>
    <p:sldId id="257" r:id="rId4"/>
    <p:sldId id="317" r:id="rId5"/>
    <p:sldId id="298" r:id="rId6"/>
    <p:sldId id="301" r:id="rId7"/>
    <p:sldId id="304" r:id="rId8"/>
    <p:sldId id="305" r:id="rId9"/>
    <p:sldId id="306" r:id="rId10"/>
    <p:sldId id="308" r:id="rId11"/>
    <p:sldId id="309" r:id="rId12"/>
    <p:sldId id="310" r:id="rId13"/>
    <p:sldId id="307" r:id="rId14"/>
    <p:sldId id="302" r:id="rId15"/>
    <p:sldId id="258" r:id="rId16"/>
    <p:sldId id="311" r:id="rId17"/>
    <p:sldId id="313" r:id="rId18"/>
    <p:sldId id="271" r:id="rId19"/>
    <p:sldId id="272" r:id="rId20"/>
    <p:sldId id="314" r:id="rId21"/>
    <p:sldId id="273" r:id="rId22"/>
    <p:sldId id="274" r:id="rId23"/>
    <p:sldId id="276" r:id="rId24"/>
    <p:sldId id="319" r:id="rId25"/>
    <p:sldId id="277" r:id="rId26"/>
    <p:sldId id="278" r:id="rId27"/>
    <p:sldId id="279" r:id="rId28"/>
    <p:sldId id="280" r:id="rId29"/>
    <p:sldId id="281" r:id="rId30"/>
    <p:sldId id="320" r:id="rId31"/>
    <p:sldId id="316" r:id="rId32"/>
    <p:sldId id="282" r:id="rId33"/>
    <p:sldId id="283" r:id="rId34"/>
    <p:sldId id="284" r:id="rId35"/>
    <p:sldId id="285" r:id="rId36"/>
    <p:sldId id="286" r:id="rId37"/>
    <p:sldId id="287" r:id="rId38"/>
    <p:sldId id="318"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autoAdjust="0"/>
    <p:restoredTop sz="94660"/>
  </p:normalViewPr>
  <p:slideViewPr>
    <p:cSldViewPr snapToGrid="0">
      <p:cViewPr varScale="1">
        <p:scale>
          <a:sx n="110" d="100"/>
          <a:sy n="110"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747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5E961-C031-4554-97BC-8CF6FB01C624}"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61631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337033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3834713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85414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F5E961-C031-4554-97BC-8CF6FB01C624}" type="datetimeFigureOut">
              <a:rPr lang="en-US" smtClean="0"/>
              <a:t>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343165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F5E961-C031-4554-97BC-8CF6FB01C624}" type="datetimeFigureOut">
              <a:rPr lang="en-US" smtClean="0"/>
              <a:t>1/14/22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369833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25600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68476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71023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5E961-C031-4554-97BC-8CF6FB01C624}"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273801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F5E961-C031-4554-97BC-8CF6FB01C624}"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402844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F5E961-C031-4554-97BC-8CF6FB01C624}" type="datetimeFigureOut">
              <a:rPr lang="en-US" smtClean="0"/>
              <a:t>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85760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5E961-C031-4554-97BC-8CF6FB01C624}" type="datetimeFigureOut">
              <a:rPr lang="en-US" smtClean="0"/>
              <a:t>1/14/22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56703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5E961-C031-4554-97BC-8CF6FB01C624}" type="datetimeFigureOut">
              <a:rPr lang="en-US" smtClean="0"/>
              <a:t>1/14/22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32480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5E961-C031-4554-97BC-8CF6FB01C624}"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56035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5E961-C031-4554-97BC-8CF6FB01C624}"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4B08FF-BE81-4EC8-816B-4A3FD33A3A17}" type="slidenum">
              <a:rPr lang="en-US" smtClean="0"/>
              <a:t>‹#›</a:t>
            </a:fld>
            <a:endParaRPr lang="en-US"/>
          </a:p>
        </p:txBody>
      </p:sp>
    </p:spTree>
    <p:extLst>
      <p:ext uri="{BB962C8B-B14F-4D97-AF65-F5344CB8AC3E}">
        <p14:creationId xmlns:p14="http://schemas.microsoft.com/office/powerpoint/2010/main" val="122046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8F5E961-C031-4554-97BC-8CF6FB01C624}" type="datetimeFigureOut">
              <a:rPr lang="en-US" smtClean="0"/>
              <a:t>1/14/22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E4B08FF-BE81-4EC8-816B-4A3FD33A3A17}" type="slidenum">
              <a:rPr lang="en-US" smtClean="0"/>
              <a:t>‹#›</a:t>
            </a:fld>
            <a:endParaRPr lang="en-US"/>
          </a:p>
        </p:txBody>
      </p:sp>
    </p:spTree>
    <p:extLst>
      <p:ext uri="{BB962C8B-B14F-4D97-AF65-F5344CB8AC3E}">
        <p14:creationId xmlns:p14="http://schemas.microsoft.com/office/powerpoint/2010/main" val="4004554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mm5joP0zlq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A862-2F95-4BEF-96A4-DEE260C9B46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96ED58-47C5-4BA4-80B2-BB5561E408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006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36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a:t>
            </a:r>
            <a:endParaRPr lang="en-US"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lnSpcReduction="10000"/>
          </a:bodyPr>
          <a:lstStyle/>
          <a:p>
            <a:r>
              <a:rPr lang="en-US" sz="3200" dirty="0">
                <a:effectLst/>
                <a:latin typeface="Times New Roman" panose="02020603050405020304" pitchFamily="18" charset="0"/>
                <a:ea typeface="Calibri" panose="020F0502020204030204" pitchFamily="34" charset="0"/>
              </a:rPr>
              <a:t>“Infused virtue is caused in us by God without any action on our part, but not without our consent. This is the sense of the words, </a:t>
            </a:r>
            <a:r>
              <a:rPr lang="en-US" sz="3200" i="1" dirty="0">
                <a:effectLst/>
                <a:latin typeface="Times New Roman" panose="02020603050405020304" pitchFamily="18" charset="0"/>
                <a:ea typeface="Calibri" panose="020F0502020204030204" pitchFamily="34" charset="0"/>
              </a:rPr>
              <a:t>which God works in us without us</a:t>
            </a:r>
            <a:r>
              <a:rPr lang="en-US" sz="3200" dirty="0">
                <a:effectLst/>
                <a:latin typeface="Times New Roman" panose="02020603050405020304" pitchFamily="18" charset="0"/>
                <a:ea typeface="Calibri" panose="020F0502020204030204" pitchFamily="34" charset="0"/>
              </a:rPr>
              <a:t>. As to those things which are done by us, God causes them in us, yet not without action on our part, for He works in every will and in every nature.” </a:t>
            </a:r>
            <a:r>
              <a:rPr lang="en-US" sz="3200" dirty="0" err="1">
                <a:effectLst/>
                <a:latin typeface="Times New Roman" panose="02020603050405020304" pitchFamily="18" charset="0"/>
                <a:ea typeface="Calibri" panose="020F0502020204030204" pitchFamily="34" charset="0"/>
              </a:rPr>
              <a:t>Ia-IIae</a:t>
            </a:r>
            <a:r>
              <a:rPr lang="en-US" sz="3200" dirty="0">
                <a:effectLst/>
                <a:latin typeface="Times New Roman" panose="02020603050405020304" pitchFamily="18" charset="0"/>
                <a:ea typeface="Calibri" panose="020F0502020204030204" pitchFamily="34" charset="0"/>
              </a:rPr>
              <a:t> 55.4 ad 6</a:t>
            </a:r>
            <a:endParaRPr lang="en-US" sz="4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0233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2000" dirty="0">
                <a:effectLst/>
                <a:latin typeface="Times New Roman" panose="02020603050405020304" pitchFamily="18" charset="0"/>
                <a:ea typeface="Calibri" panose="020F0502020204030204" pitchFamily="34" charset="0"/>
              </a:rPr>
              <a:t>“Infused virtue is caused in us by God without any action on our part, but not without our consent. This is the sense of the words, </a:t>
            </a:r>
            <a:r>
              <a:rPr lang="en-US" sz="2000" i="1" dirty="0">
                <a:effectLst/>
                <a:latin typeface="Times New Roman" panose="02020603050405020304" pitchFamily="18" charset="0"/>
                <a:ea typeface="Calibri" panose="020F0502020204030204" pitchFamily="34" charset="0"/>
              </a:rPr>
              <a:t>which God works in us without us</a:t>
            </a:r>
            <a:r>
              <a:rPr lang="en-US" sz="2000" dirty="0">
                <a:effectLst/>
                <a:latin typeface="Times New Roman" panose="02020603050405020304" pitchFamily="18" charset="0"/>
                <a:ea typeface="Calibri" panose="020F0502020204030204" pitchFamily="34" charset="0"/>
              </a:rPr>
              <a:t>. As to those things which are done by us, God causes them in us, yet not without action on our part, for He works in every will and in every nature.”</a:t>
            </a:r>
            <a:endParaRPr lang="en-US" sz="2000"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a:bodyPr>
          <a:lstStyle/>
          <a:p>
            <a:r>
              <a:rPr lang="en-US" sz="3200" dirty="0">
                <a:latin typeface="Times New Roman" panose="02020603050405020304" pitchFamily="18" charset="0"/>
                <a:ea typeface="Calibri" panose="020F0502020204030204" pitchFamily="34" charset="0"/>
              </a:rPr>
              <a:t>T</a:t>
            </a:r>
            <a:r>
              <a:rPr lang="en-US" sz="3200" dirty="0">
                <a:effectLst/>
                <a:latin typeface="Times New Roman" panose="02020603050405020304" pitchFamily="18" charset="0"/>
                <a:ea typeface="Calibri" panose="020F0502020204030204" pitchFamily="34" charset="0"/>
              </a:rPr>
              <a:t>his is the difference between cooperative grace and infused grace. Cooperative grace is when we act and God helps us along the way. Infused Grace is something God does in us without any action or even anticipation on our part.</a:t>
            </a:r>
            <a:endParaRPr lang="en-US" sz="4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6511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36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a:t>
            </a:r>
            <a:endParaRPr lang="en-US"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fontScale="92500" lnSpcReduction="20000"/>
          </a:bodyPr>
          <a:lstStyle/>
          <a:p>
            <a:r>
              <a:rPr lang="en-US" sz="3200" dirty="0">
                <a:latin typeface="Times New Roman" panose="02020603050405020304" pitchFamily="18" charset="0"/>
                <a:ea typeface="Calibri" panose="020F0502020204030204" pitchFamily="34" charset="0"/>
              </a:rPr>
              <a:t>V</a:t>
            </a:r>
            <a:r>
              <a:rPr lang="en-US" sz="3200" dirty="0">
                <a:effectLst/>
                <a:latin typeface="Times New Roman" panose="02020603050405020304" pitchFamily="18" charset="0"/>
                <a:ea typeface="Calibri" panose="020F0502020204030204" pitchFamily="34" charset="0"/>
              </a:rPr>
              <a:t>irtue is for good living - human flourishing / happiness - using the faculties God has given us to their fullest capacity for their best use - this is living in virtue. Living in virtue is also called sanctity because Sanctity is to live well as a human being as God created us to live - living to the fullness of who we were made to be - this is the holy life to which God calls us: St. Irenaeus: “The Glory of God is man fully alive.”</a:t>
            </a:r>
            <a:endParaRPr lang="en-US" sz="4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87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F9DF-D724-4CBB-BCDE-4FABFC8FF1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E419FE-B7F2-4B3F-B606-CE1A992C64C4}"/>
              </a:ext>
            </a:extLst>
          </p:cNvPr>
          <p:cNvSpPr>
            <a:spLocks noGrp="1"/>
          </p:cNvSpPr>
          <p:nvPr>
            <p:ph idx="1"/>
          </p:nvPr>
        </p:nvSpPr>
        <p:spPr/>
        <p:txBody>
          <a:bodyPr>
            <a:normAutofit/>
          </a:bodyPr>
          <a:lstStyle/>
          <a:p>
            <a:r>
              <a:rPr lang="en-US" sz="3200" dirty="0">
                <a:latin typeface="Times New Roman" panose="02020603050405020304" pitchFamily="18" charset="0"/>
                <a:ea typeface="Calibri" panose="020F0502020204030204" pitchFamily="34" charset="0"/>
              </a:rPr>
              <a:t>W</a:t>
            </a:r>
            <a:r>
              <a:rPr lang="en-US" sz="3200" dirty="0">
                <a:effectLst/>
                <a:latin typeface="Times New Roman" panose="02020603050405020304" pitchFamily="18" charset="0"/>
                <a:ea typeface="Calibri" panose="020F0502020204030204" pitchFamily="34" charset="0"/>
              </a:rPr>
              <a:t>e are imperfect creatures, which means that everything we do is imperfect. Therefore, if we are to have perfect virtue, we need something to perfect our actions and this is grace. Grace comes in and perfects the action of virtue so that virtue is perfect.</a:t>
            </a:r>
          </a:p>
        </p:txBody>
      </p:sp>
    </p:spTree>
    <p:extLst>
      <p:ext uri="{BB962C8B-B14F-4D97-AF65-F5344CB8AC3E}">
        <p14:creationId xmlns:p14="http://schemas.microsoft.com/office/powerpoint/2010/main" val="278156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DF79-3F51-42CE-8390-7B07ABCC8F1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EC38461-3DFD-45FF-A264-168910C307F9}"/>
              </a:ext>
            </a:extLst>
          </p:cNvPr>
          <p:cNvSpPr>
            <a:spLocks noGrp="1"/>
          </p:cNvSpPr>
          <p:nvPr>
            <p:ph idx="1"/>
          </p:nvPr>
        </p:nvSpPr>
        <p:spPr/>
        <p:txBody>
          <a:bodyPr>
            <a:normAutofit/>
          </a:bodyPr>
          <a:lstStyle/>
          <a:p>
            <a:r>
              <a:rPr lang="en-US" sz="3200" dirty="0"/>
              <a:t>The end (goal) of virtue is operation</a:t>
            </a:r>
          </a:p>
        </p:txBody>
      </p:sp>
    </p:spTree>
    <p:extLst>
      <p:ext uri="{BB962C8B-B14F-4D97-AF65-F5344CB8AC3E}">
        <p14:creationId xmlns:p14="http://schemas.microsoft.com/office/powerpoint/2010/main" val="281268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A virtue is a habitual and firm disposition to do the good. It allows the person not only to perform good acts, but to give the best of himself. The virtuous person tends toward the good with all his sensory and spiritual powers; he pursues the good and chooses it in concrete actions. </a:t>
            </a:r>
            <a:r>
              <a:rPr lang="en-US" sz="3200" i="1" dirty="0"/>
              <a:t>The goal of a virtuous life is to become like God. </a:t>
            </a:r>
          </a:p>
          <a:p>
            <a:pPr marL="0" indent="0">
              <a:buNone/>
            </a:pPr>
            <a:r>
              <a:rPr lang="en-US" sz="1800" dirty="0"/>
              <a:t>CCC, n. 1803 </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15</a:t>
            </a:fld>
            <a:endParaRPr lang="en-US"/>
          </a:p>
        </p:txBody>
      </p:sp>
    </p:spTree>
    <p:extLst>
      <p:ext uri="{BB962C8B-B14F-4D97-AF65-F5344CB8AC3E}">
        <p14:creationId xmlns:p14="http://schemas.microsoft.com/office/powerpoint/2010/main" val="344409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5ABE-5579-4129-A771-728D0DD6BA6E}"/>
              </a:ext>
            </a:extLst>
          </p:cNvPr>
          <p:cNvSpPr>
            <a:spLocks noGrp="1"/>
          </p:cNvSpPr>
          <p:nvPr>
            <p:ph type="title"/>
          </p:nvPr>
        </p:nvSpPr>
        <p:spPr/>
        <p:txBody>
          <a:bodyPr/>
          <a:lstStyle/>
          <a:p>
            <a:r>
              <a:rPr lang="en-US" dirty="0"/>
              <a:t>Virtues in Particular</a:t>
            </a:r>
          </a:p>
        </p:txBody>
      </p:sp>
      <p:sp>
        <p:nvSpPr>
          <p:cNvPr id="3" name="Content Placeholder 2">
            <a:extLst>
              <a:ext uri="{FF2B5EF4-FFF2-40B4-BE49-F238E27FC236}">
                <a16:creationId xmlns:a16="http://schemas.microsoft.com/office/drawing/2014/main" id="{312E11E6-D332-45EF-89B0-81823122239B}"/>
              </a:ext>
            </a:extLst>
          </p:cNvPr>
          <p:cNvSpPr>
            <a:spLocks noGrp="1"/>
          </p:cNvSpPr>
          <p:nvPr>
            <p:ph idx="1"/>
          </p:nvPr>
        </p:nvSpPr>
        <p:spPr/>
        <p:txBody>
          <a:bodyPr>
            <a:normAutofit/>
          </a:bodyPr>
          <a:lstStyle/>
          <a:p>
            <a:r>
              <a:rPr lang="en-US" sz="2800" dirty="0">
                <a:effectLst/>
                <a:latin typeface="Times New Roman" panose="02020603050405020304" pitchFamily="18" charset="0"/>
                <a:ea typeface="Calibri" panose="020F0502020204030204" pitchFamily="34" charset="0"/>
              </a:rPr>
              <a:t>All virtues have an object which specifies what they are.  The object of the </a:t>
            </a:r>
            <a:r>
              <a:rPr lang="en-US" sz="2800" b="1" dirty="0">
                <a:effectLst/>
                <a:latin typeface="Times New Roman" panose="02020603050405020304" pitchFamily="18" charset="0"/>
                <a:ea typeface="Calibri" panose="020F0502020204030204" pitchFamily="34" charset="0"/>
              </a:rPr>
              <a:t>Theological Virtues </a:t>
            </a:r>
            <a:r>
              <a:rPr lang="en-US" sz="2800" dirty="0">
                <a:effectLst/>
                <a:latin typeface="Times New Roman" panose="02020603050405020304" pitchFamily="18" charset="0"/>
                <a:ea typeface="Calibri" panose="020F0502020204030204" pitchFamily="34" charset="0"/>
              </a:rPr>
              <a:t>is God - they come from Him and are directed toward God.</a:t>
            </a:r>
          </a:p>
          <a:p>
            <a:r>
              <a:rPr lang="en-US" sz="2800" dirty="0">
                <a:effectLst/>
                <a:latin typeface="Times New Roman" panose="02020603050405020304" pitchFamily="18" charset="0"/>
                <a:ea typeface="Calibri" panose="020F0502020204030204" pitchFamily="34" charset="0"/>
              </a:rPr>
              <a:t>The object of the </a:t>
            </a:r>
            <a:r>
              <a:rPr lang="en-US" sz="2800" b="1" dirty="0">
                <a:effectLst/>
                <a:latin typeface="Times New Roman" panose="02020603050405020304" pitchFamily="18" charset="0"/>
                <a:ea typeface="Calibri" panose="020F0502020204030204" pitchFamily="34" charset="0"/>
              </a:rPr>
              <a:t>Cardinal Virtues </a:t>
            </a:r>
            <a:r>
              <a:rPr lang="en-US" sz="2800" dirty="0">
                <a:effectLst/>
                <a:latin typeface="Times New Roman" panose="02020603050405020304" pitchFamily="18" charset="0"/>
                <a:ea typeface="Calibri" panose="020F0502020204030204" pitchFamily="34" charset="0"/>
              </a:rPr>
              <a:t>can be directed toward God, others, or in respect of myself.</a:t>
            </a:r>
          </a:p>
          <a:p>
            <a:pPr marL="0" indent="0">
              <a:buNone/>
            </a:pPr>
            <a:endParaRPr lang="en-US" sz="2800" dirty="0">
              <a:effectLst/>
              <a:latin typeface="Times New Roman" panose="02020603050405020304" pitchFamily="18" charset="0"/>
              <a:ea typeface="Calibri" panose="020F0502020204030204" pitchFamily="34" charset="0"/>
            </a:endParaRPr>
          </a:p>
          <a:p>
            <a:endParaRPr lang="en-US" sz="2800" dirty="0"/>
          </a:p>
        </p:txBody>
      </p:sp>
    </p:spTree>
    <p:extLst>
      <p:ext uri="{BB962C8B-B14F-4D97-AF65-F5344CB8AC3E}">
        <p14:creationId xmlns:p14="http://schemas.microsoft.com/office/powerpoint/2010/main" val="367731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7CC2-0B0D-43E2-BA78-6F3D2AE5E570}"/>
              </a:ext>
            </a:extLst>
          </p:cNvPr>
          <p:cNvSpPr>
            <a:spLocks noGrp="1"/>
          </p:cNvSpPr>
          <p:nvPr>
            <p:ph type="title"/>
          </p:nvPr>
        </p:nvSpPr>
        <p:spPr/>
        <p:txBody>
          <a:bodyPr/>
          <a:lstStyle/>
          <a:p>
            <a:r>
              <a:rPr lang="en-US" dirty="0"/>
              <a:t>Theological Virtues</a:t>
            </a:r>
          </a:p>
        </p:txBody>
      </p:sp>
      <p:sp>
        <p:nvSpPr>
          <p:cNvPr id="3" name="Content Placeholder 2">
            <a:extLst>
              <a:ext uri="{FF2B5EF4-FFF2-40B4-BE49-F238E27FC236}">
                <a16:creationId xmlns:a16="http://schemas.microsoft.com/office/drawing/2014/main" id="{789A741C-051F-49C9-8BEE-2D071006C1D4}"/>
              </a:ext>
            </a:extLst>
          </p:cNvPr>
          <p:cNvSpPr>
            <a:spLocks noGrp="1"/>
          </p:cNvSpPr>
          <p:nvPr>
            <p:ph idx="1"/>
          </p:nvPr>
        </p:nvSpPr>
        <p:spPr/>
        <p:txBody>
          <a:bodyPr>
            <a:normAutofit/>
          </a:bodyPr>
          <a:lstStyle/>
          <a:p>
            <a:r>
              <a:rPr lang="en-US" sz="2800" dirty="0">
                <a:effectLst/>
                <a:latin typeface="Times New Roman" panose="02020603050405020304" pitchFamily="18" charset="0"/>
                <a:ea typeface="Calibri" panose="020F0502020204030204" pitchFamily="34" charset="0"/>
              </a:rPr>
              <a:t>The Theological virtues give us direct access to God</a:t>
            </a:r>
          </a:p>
          <a:p>
            <a:endParaRPr lang="en-US" sz="2800" dirty="0">
              <a:latin typeface="Times New Roman" panose="02020603050405020304" pitchFamily="18" charset="0"/>
            </a:endParaRPr>
          </a:p>
          <a:p>
            <a:r>
              <a:rPr lang="en-US" sz="2800" dirty="0">
                <a:latin typeface="Times New Roman" panose="02020603050405020304" pitchFamily="18" charset="0"/>
              </a:rPr>
              <a:t>Infused in us in our Baptism</a:t>
            </a:r>
            <a:endParaRPr lang="en-US" sz="2800" dirty="0"/>
          </a:p>
        </p:txBody>
      </p:sp>
    </p:spTree>
    <p:extLst>
      <p:ext uri="{BB962C8B-B14F-4D97-AF65-F5344CB8AC3E}">
        <p14:creationId xmlns:p14="http://schemas.microsoft.com/office/powerpoint/2010/main" val="409020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85000" lnSpcReduction="10000"/>
          </a:bodyPr>
          <a:lstStyle/>
          <a:p>
            <a:pPr marL="0" indent="0">
              <a:buNone/>
            </a:pPr>
            <a:r>
              <a:rPr lang="en-US" sz="3200" dirty="0"/>
              <a:t>The human virtues are rooted in </a:t>
            </a:r>
            <a:r>
              <a:rPr lang="en-US" sz="3200" b="1" dirty="0"/>
              <a:t>the theological virtues, </a:t>
            </a:r>
            <a:r>
              <a:rPr lang="en-US" sz="3200" dirty="0"/>
              <a:t>which adapt man’s faculties for participation in the divine nature: for the theological virtues relate directly to God. They dispose Christians to live in a relationship with the Holy Trinity. They have the One and Triune God for their origin, motive, and object. </a:t>
            </a:r>
          </a:p>
          <a:p>
            <a:pPr marL="0" indent="0">
              <a:buNone/>
            </a:pPr>
            <a:endParaRPr lang="en-US" dirty="0"/>
          </a:p>
          <a:p>
            <a:pPr marL="0" indent="0">
              <a:buNone/>
            </a:pPr>
            <a:r>
              <a:rPr lang="en-US" sz="1800" dirty="0"/>
              <a:t>CCC, n. 1812</a:t>
            </a:r>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18</a:t>
            </a:fld>
            <a:endParaRPr lang="en-US"/>
          </a:p>
        </p:txBody>
      </p:sp>
    </p:spTree>
    <p:extLst>
      <p:ext uri="{BB962C8B-B14F-4D97-AF65-F5344CB8AC3E}">
        <p14:creationId xmlns:p14="http://schemas.microsoft.com/office/powerpoint/2010/main" val="286805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85000" lnSpcReduction="10000"/>
          </a:bodyPr>
          <a:lstStyle/>
          <a:p>
            <a:pPr marL="0" indent="0">
              <a:buNone/>
            </a:pPr>
            <a:r>
              <a:rPr lang="en-US" sz="3200" dirty="0"/>
              <a:t>The theological virtues are the foundation of Christian moral activity; they animate it and give it its special character. They inform and give life to all the moral virtues. They are infused by God into the souls of the faithful to make them capable of acting as his children and of meriting eternal life. They are the presence and action of the Holy Spirit in the faculties of the human being. </a:t>
            </a:r>
          </a:p>
          <a:p>
            <a:pPr marL="0" indent="0">
              <a:buNone/>
            </a:pPr>
            <a:r>
              <a:rPr lang="en-US" sz="1800" dirty="0"/>
              <a:t>CCC, n. 1813</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19</a:t>
            </a:fld>
            <a:endParaRPr lang="en-US"/>
          </a:p>
        </p:txBody>
      </p:sp>
    </p:spTree>
    <p:extLst>
      <p:ext uri="{BB962C8B-B14F-4D97-AF65-F5344CB8AC3E}">
        <p14:creationId xmlns:p14="http://schemas.microsoft.com/office/powerpoint/2010/main" val="127958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E903-0F5B-41B7-AF06-73602818991B}"/>
              </a:ext>
            </a:extLst>
          </p:cNvPr>
          <p:cNvSpPr>
            <a:spLocks noGrp="1"/>
          </p:cNvSpPr>
          <p:nvPr>
            <p:ph type="title"/>
          </p:nvPr>
        </p:nvSpPr>
        <p:spPr>
          <a:xfrm>
            <a:off x="1744975" y="1872102"/>
            <a:ext cx="4351025" cy="2283824"/>
          </a:xfrm>
        </p:spPr>
        <p:txBody>
          <a:bodyPr/>
          <a:lstStyle/>
          <a:p>
            <a:r>
              <a:rPr lang="en-US" dirty="0"/>
              <a:t>Happiness</a:t>
            </a:r>
          </a:p>
        </p:txBody>
      </p:sp>
      <p:sp>
        <p:nvSpPr>
          <p:cNvPr id="3" name="Text Placeholder 2">
            <a:extLst>
              <a:ext uri="{FF2B5EF4-FFF2-40B4-BE49-F238E27FC236}">
                <a16:creationId xmlns:a16="http://schemas.microsoft.com/office/drawing/2014/main" id="{992CCFEE-AF55-4425-BE94-46EBDA22DA5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438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a:bodyPr>
          <a:lstStyle/>
          <a:p>
            <a:pPr marL="0" indent="0">
              <a:buNone/>
            </a:pPr>
            <a:r>
              <a:rPr lang="en-US" sz="3200" dirty="0"/>
              <a:t>Faith</a:t>
            </a:r>
            <a:r>
              <a:rPr lang="en-US" sz="3200" dirty="0">
                <a:effectLst/>
                <a:ea typeface="Calibri" panose="020F0502020204030204" pitchFamily="34" charset="0"/>
              </a:rPr>
              <a:t> is the theological virtue by which we know God.</a:t>
            </a:r>
          </a:p>
          <a:p>
            <a:pPr marL="0" indent="0">
              <a:buNone/>
            </a:pPr>
            <a:endParaRPr lang="en-US" sz="3200" dirty="0"/>
          </a:p>
          <a:p>
            <a:pPr marL="0" indent="0">
              <a:buNone/>
            </a:pPr>
            <a:r>
              <a:rPr lang="en-US" sz="3200" dirty="0"/>
              <a:t>Faith is a Choice</a:t>
            </a:r>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8296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b="1" dirty="0"/>
              <a:t>Faith</a:t>
            </a:r>
            <a:r>
              <a:rPr lang="en-US" sz="3200" dirty="0"/>
              <a:t> is the theological virtue by which we believe in God and believe all that he has said and revealed to us, and that Holy Church proposes for our belief, because he is truth itself. By faith man freely commits his entire self to God. For this reason the believer seeks to know and do God’s will. </a:t>
            </a:r>
          </a:p>
          <a:p>
            <a:pPr marL="0" indent="0">
              <a:buNone/>
            </a:pPr>
            <a:endParaRPr lang="en-US" dirty="0"/>
          </a:p>
          <a:p>
            <a:pPr marL="0" indent="0">
              <a:buNone/>
            </a:pPr>
            <a:r>
              <a:rPr lang="en-US" sz="1800" dirty="0"/>
              <a:t>CCC, n. 1814</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21</a:t>
            </a:fld>
            <a:endParaRPr lang="en-US"/>
          </a:p>
        </p:txBody>
      </p:sp>
    </p:spTree>
    <p:extLst>
      <p:ext uri="{BB962C8B-B14F-4D97-AF65-F5344CB8AC3E}">
        <p14:creationId xmlns:p14="http://schemas.microsoft.com/office/powerpoint/2010/main" val="331664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10000"/>
          </a:bodyPr>
          <a:lstStyle/>
          <a:p>
            <a:pPr marL="0" indent="0">
              <a:buNone/>
            </a:pPr>
            <a:r>
              <a:rPr lang="en-US" sz="3200" dirty="0"/>
              <a:t>The gift of faith remains in one who has not sinned against it.  But “faith apart from works is dead”(Jas 2:26); when it is deprived of hope and love, faith does not fully unite the believer to Christ and does not make him a living member of his Body. </a:t>
            </a:r>
          </a:p>
          <a:p>
            <a:pPr marL="0" indent="0">
              <a:buNone/>
            </a:pPr>
            <a:endParaRPr lang="en-US" dirty="0"/>
          </a:p>
          <a:p>
            <a:pPr marL="0" indent="0">
              <a:buNone/>
            </a:pPr>
            <a:r>
              <a:rPr lang="en-US" sz="1800" dirty="0"/>
              <a:t>CCC, n. 1815</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22</a:t>
            </a:fld>
            <a:endParaRPr lang="en-US"/>
          </a:p>
        </p:txBody>
      </p:sp>
    </p:spTree>
    <p:extLst>
      <p:ext uri="{BB962C8B-B14F-4D97-AF65-F5344CB8AC3E}">
        <p14:creationId xmlns:p14="http://schemas.microsoft.com/office/powerpoint/2010/main" val="123264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lstStyle/>
          <a:p>
            <a:pPr marL="0" indent="0">
              <a:buNone/>
            </a:pPr>
            <a:r>
              <a:rPr lang="en-US" sz="3200" dirty="0"/>
              <a:t>The disciple of Christ must not only keep the faith and live on it, but also profess it, confidently bear witness to it, and spread it. Service of and witness to the faith are necessary for salvation. </a:t>
            </a:r>
          </a:p>
          <a:p>
            <a:pPr marL="0" indent="0">
              <a:buNone/>
            </a:pPr>
            <a:endParaRPr lang="en-US" dirty="0"/>
          </a:p>
          <a:p>
            <a:pPr marL="0" indent="0">
              <a:buNone/>
            </a:pPr>
            <a:r>
              <a:rPr lang="en-US" sz="1800" dirty="0"/>
              <a:t>CCC, n. 1816</a:t>
            </a:r>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23</a:t>
            </a:fld>
            <a:endParaRPr lang="en-US"/>
          </a:p>
        </p:txBody>
      </p:sp>
    </p:spTree>
    <p:extLst>
      <p:ext uri="{BB962C8B-B14F-4D97-AF65-F5344CB8AC3E}">
        <p14:creationId xmlns:p14="http://schemas.microsoft.com/office/powerpoint/2010/main" val="354685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0225-7734-480A-B07B-F3E681AA0C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8E26BD-3AAD-4B58-A348-2315F19BD06C}"/>
              </a:ext>
            </a:extLst>
          </p:cNvPr>
          <p:cNvSpPr>
            <a:spLocks noGrp="1"/>
          </p:cNvSpPr>
          <p:nvPr>
            <p:ph idx="1"/>
          </p:nvPr>
        </p:nvSpPr>
        <p:spPr/>
        <p:txBody>
          <a:bodyPr/>
          <a:lstStyle/>
          <a:p>
            <a:endParaRPr lang="en-US"/>
          </a:p>
        </p:txBody>
      </p:sp>
      <p:pic>
        <p:nvPicPr>
          <p:cNvPr id="1026" name="Picture 2" descr="Saint Francis de Sales Quote: “Faith is like a bright ray of sun light. It  enables">
            <a:extLst>
              <a:ext uri="{FF2B5EF4-FFF2-40B4-BE49-F238E27FC236}">
                <a16:creationId xmlns:a16="http://schemas.microsoft.com/office/drawing/2014/main" id="{54E914A2-DCFD-4BD4-A0F7-006120357F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4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10000"/>
          </a:bodyPr>
          <a:lstStyle/>
          <a:p>
            <a:pPr marL="0" indent="0">
              <a:buNone/>
            </a:pPr>
            <a:r>
              <a:rPr lang="en-US" sz="3200" b="1" dirty="0"/>
              <a:t>Hope</a:t>
            </a:r>
            <a:r>
              <a:rPr lang="en-US" sz="3200" dirty="0"/>
              <a:t> is the theological virtue by which we desire the kingdom of heaven and eternal life as our happiness, placing our trust in Christ’s promises and relying not on our own strength, but on the help of the grace of the Holy Spirit. </a:t>
            </a:r>
          </a:p>
          <a:p>
            <a:pPr marL="0" indent="0">
              <a:buNone/>
            </a:pPr>
            <a:endParaRPr lang="en-US" dirty="0"/>
          </a:p>
          <a:p>
            <a:pPr marL="0" indent="0">
              <a:buNone/>
            </a:pPr>
            <a:endParaRPr lang="en-US" dirty="0"/>
          </a:p>
          <a:p>
            <a:pPr marL="0" indent="0">
              <a:buNone/>
            </a:pPr>
            <a:r>
              <a:rPr lang="en-US" sz="1800" dirty="0"/>
              <a:t>CCC, n. 1817</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25</a:t>
            </a:fld>
            <a:endParaRPr lang="en-US"/>
          </a:p>
        </p:txBody>
      </p:sp>
    </p:spTree>
    <p:extLst>
      <p:ext uri="{BB962C8B-B14F-4D97-AF65-F5344CB8AC3E}">
        <p14:creationId xmlns:p14="http://schemas.microsoft.com/office/powerpoint/2010/main" val="102632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The virtue of hope responds to the aspiration to happiness which God has placed in the heart of every man; it takes up the hopes that inspire men’s activities and purifies them so as to order them to the Kingdom of heaven; it keeps man from discouragement; it sustains him during times of abandonment; it opens up his heart in expectation of eternal beatitude.  </a:t>
            </a:r>
          </a:p>
          <a:p>
            <a:pPr marL="0" indent="0">
              <a:buNone/>
            </a:pPr>
            <a:r>
              <a:rPr lang="en-US" sz="1800" dirty="0"/>
              <a:t>CCC, n. 1818</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26</a:t>
            </a:fld>
            <a:endParaRPr lang="en-US"/>
          </a:p>
        </p:txBody>
      </p:sp>
    </p:spTree>
    <p:extLst>
      <p:ext uri="{BB962C8B-B14F-4D97-AF65-F5344CB8AC3E}">
        <p14:creationId xmlns:p14="http://schemas.microsoft.com/office/powerpoint/2010/main" val="2701013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lstStyle/>
          <a:p>
            <a:pPr marL="0" indent="0">
              <a:buNone/>
            </a:pPr>
            <a:r>
              <a:rPr lang="en-US" sz="3200" dirty="0"/>
              <a:t>Buoyed up by hope, man is preserved from selfishness and led to the happiness that flows from charity. </a:t>
            </a:r>
          </a:p>
          <a:p>
            <a:pPr marL="0" indent="0">
              <a:buNone/>
            </a:pPr>
            <a:endParaRPr lang="en-US" dirty="0"/>
          </a:p>
          <a:p>
            <a:pPr marL="0" indent="0">
              <a:buNone/>
            </a:pPr>
            <a:endParaRPr lang="en-US" dirty="0"/>
          </a:p>
          <a:p>
            <a:pPr marL="0" indent="0">
              <a:buNone/>
            </a:pPr>
            <a:endParaRPr lang="en-US" dirty="0"/>
          </a:p>
          <a:p>
            <a:pPr marL="0" indent="0">
              <a:buNone/>
            </a:pPr>
            <a:r>
              <a:rPr lang="en-US" sz="1800" dirty="0"/>
              <a:t>CCC, n. 1818</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27</a:t>
            </a:fld>
            <a:endParaRPr lang="en-US"/>
          </a:p>
        </p:txBody>
      </p:sp>
    </p:spTree>
    <p:extLst>
      <p:ext uri="{BB962C8B-B14F-4D97-AF65-F5344CB8AC3E}">
        <p14:creationId xmlns:p14="http://schemas.microsoft.com/office/powerpoint/2010/main" val="311404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85000" lnSpcReduction="20000"/>
          </a:bodyPr>
          <a:lstStyle/>
          <a:p>
            <a:pPr marL="0" indent="0">
              <a:buNone/>
            </a:pPr>
            <a:r>
              <a:rPr lang="en-US" sz="3200" dirty="0"/>
              <a:t>We can therefore hope in the glory of heaven promised by God to those who love him and do his will. In every circumstance, each one of us should hope, with the grace of God, to persevere “to the end” and to obtain the joy of heaven, as God’s eternal reward for the good works accomplished with the grace of Christ. </a:t>
            </a:r>
          </a:p>
          <a:p>
            <a:pPr marL="0" indent="0">
              <a:buNone/>
            </a:pPr>
            <a:endParaRPr lang="en-US" sz="3200" dirty="0"/>
          </a:p>
          <a:p>
            <a:pPr marL="0" indent="0">
              <a:buNone/>
            </a:pPr>
            <a:r>
              <a:rPr lang="en-US" sz="1800" dirty="0"/>
              <a:t>CCC, n. 1821</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28</a:t>
            </a:fld>
            <a:endParaRPr lang="en-US"/>
          </a:p>
        </p:txBody>
      </p:sp>
    </p:spTree>
    <p:extLst>
      <p:ext uri="{BB962C8B-B14F-4D97-AF65-F5344CB8AC3E}">
        <p14:creationId xmlns:p14="http://schemas.microsoft.com/office/powerpoint/2010/main" val="1730308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a:bodyPr>
          <a:lstStyle/>
          <a:p>
            <a:pPr marL="0" indent="0">
              <a:buNone/>
            </a:pPr>
            <a:r>
              <a:rPr lang="en-US" sz="3200" dirty="0"/>
              <a:t>In hope, the Church prays for “all men to be saved.”  She longs to be united with Christ, her Bridegroom, in the glory of heaven.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CCC, n. 1821</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29</a:t>
            </a:fld>
            <a:endParaRPr lang="en-US"/>
          </a:p>
        </p:txBody>
      </p:sp>
    </p:spTree>
    <p:extLst>
      <p:ext uri="{BB962C8B-B14F-4D97-AF65-F5344CB8AC3E}">
        <p14:creationId xmlns:p14="http://schemas.microsoft.com/office/powerpoint/2010/main" val="299061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25" y="2440875"/>
            <a:ext cx="4351025" cy="1361209"/>
          </a:xfrm>
        </p:spPr>
        <p:txBody>
          <a:bodyPr/>
          <a:lstStyle/>
          <a:p>
            <a:pPr algn="ctr"/>
            <a:r>
              <a:rPr lang="en-US" dirty="0"/>
              <a:t>The Virtues</a:t>
            </a:r>
          </a:p>
        </p:txBody>
      </p:sp>
      <p:sp>
        <p:nvSpPr>
          <p:cNvPr id="5" name="Text Placeholder 4"/>
          <p:cNvSpPr>
            <a:spLocks noGrp="1"/>
          </p:cNvSpPr>
          <p:nvPr>
            <p:ph type="body" idx="1"/>
          </p:nvPr>
        </p:nvSpPr>
        <p:spPr>
          <a:xfrm>
            <a:off x="6920345" y="1537855"/>
            <a:ext cx="3732759" cy="3423613"/>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61583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2ED6-FB14-4E16-B1DB-0E945C1F72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3BC2D6-3391-4B86-BE85-04057E209EEF}"/>
              </a:ext>
            </a:extLst>
          </p:cNvPr>
          <p:cNvSpPr>
            <a:spLocks noGrp="1"/>
          </p:cNvSpPr>
          <p:nvPr>
            <p:ph idx="1"/>
          </p:nvPr>
        </p:nvSpPr>
        <p:spPr/>
        <p:txBody>
          <a:bodyPr/>
          <a:lstStyle/>
          <a:p>
            <a:endParaRPr lang="en-US"/>
          </a:p>
        </p:txBody>
      </p:sp>
      <p:pic>
        <p:nvPicPr>
          <p:cNvPr id="3076" name="Picture 4" descr="10 powerful quotes from Pope John Paul II to fill you with hope –  Archdiocese of Malta">
            <a:extLst>
              <a:ext uri="{FF2B5EF4-FFF2-40B4-BE49-F238E27FC236}">
                <a16:creationId xmlns:a16="http://schemas.microsoft.com/office/drawing/2014/main" id="{8617FE37-BA1C-43E5-B80A-1DDD91268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n on Faith">
            <a:extLst>
              <a:ext uri="{FF2B5EF4-FFF2-40B4-BE49-F238E27FC236}">
                <a16:creationId xmlns:a16="http://schemas.microsoft.com/office/drawing/2014/main" id="{A17A0868-0A5A-48D9-B774-BEFEA277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3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a:bodyPr>
          <a:lstStyle/>
          <a:p>
            <a:pPr marL="0" indent="0">
              <a:buNone/>
            </a:pPr>
            <a:r>
              <a:rPr lang="en-US" sz="3200" dirty="0"/>
              <a:t>To Love is to will what is good for the other</a:t>
            </a:r>
          </a:p>
          <a:p>
            <a:pPr marL="0" indent="0">
              <a:buNone/>
            </a:pPr>
            <a:endParaRPr lang="en-US" sz="3200" dirty="0"/>
          </a:p>
          <a:p>
            <a:pPr marL="0" indent="0">
              <a:buNone/>
            </a:pPr>
            <a:endParaRPr lang="en-US" sz="3200" dirty="0"/>
          </a:p>
          <a:p>
            <a:pPr marL="0" indent="0">
              <a:buNone/>
            </a:pPr>
            <a:r>
              <a:rPr lang="en-US" sz="3200" b="1" dirty="0"/>
              <a:t>Charity</a:t>
            </a:r>
            <a:r>
              <a:rPr lang="en-US" sz="3200" dirty="0"/>
              <a:t> is the friendship of man for God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A6062313-59DF-4B38-B101-A81FD2864CB0}" type="slidenum">
              <a:rPr lang="en-US" smtClean="0"/>
              <a:t>31</a:t>
            </a:fld>
            <a:endParaRPr lang="en-US"/>
          </a:p>
        </p:txBody>
      </p:sp>
    </p:spTree>
    <p:extLst>
      <p:ext uri="{BB962C8B-B14F-4D97-AF65-F5344CB8AC3E}">
        <p14:creationId xmlns:p14="http://schemas.microsoft.com/office/powerpoint/2010/main" val="71822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lnSpcReduction="10000"/>
          </a:bodyPr>
          <a:lstStyle/>
          <a:p>
            <a:pPr marL="0" indent="0">
              <a:buNone/>
            </a:pPr>
            <a:r>
              <a:rPr lang="en-US" sz="3200" b="1" dirty="0"/>
              <a:t>Charity</a:t>
            </a:r>
            <a:r>
              <a:rPr lang="en-US" sz="3200" dirty="0"/>
              <a:t> is the theological virtue by which we love God above all things for his own sake, and our neighbor as ourselves for the love of God</a:t>
            </a: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sz="1800" dirty="0"/>
              <a:t>CCC, n. 1822</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32</a:t>
            </a:fld>
            <a:endParaRPr lang="en-US"/>
          </a:p>
        </p:txBody>
      </p:sp>
    </p:spTree>
    <p:extLst>
      <p:ext uri="{BB962C8B-B14F-4D97-AF65-F5344CB8AC3E}">
        <p14:creationId xmlns:p14="http://schemas.microsoft.com/office/powerpoint/2010/main" val="3608471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a:bodyPr>
          <a:lstStyle/>
          <a:p>
            <a:pPr marL="0" indent="0">
              <a:buNone/>
            </a:pPr>
            <a:r>
              <a:rPr lang="en-US" sz="3200" dirty="0"/>
              <a:t>Jesus makes charity the new commandment. By loving his own “to the end,” he makes manifest the Father’s love which he receives. By loving one another, the disciples imitate the love of Jesus which they themselves receive. </a:t>
            </a:r>
          </a:p>
          <a:p>
            <a:pPr marL="0" indent="0">
              <a:buNone/>
            </a:pPr>
            <a:endParaRPr lang="en-US" dirty="0"/>
          </a:p>
          <a:p>
            <a:pPr marL="0" indent="0">
              <a:buNone/>
            </a:pPr>
            <a:r>
              <a:rPr lang="en-US" sz="1800" dirty="0"/>
              <a:t>CCC, n. 1823</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33</a:t>
            </a:fld>
            <a:endParaRPr lang="en-US"/>
          </a:p>
        </p:txBody>
      </p:sp>
    </p:spTree>
    <p:extLst>
      <p:ext uri="{BB962C8B-B14F-4D97-AF65-F5344CB8AC3E}">
        <p14:creationId xmlns:p14="http://schemas.microsoft.com/office/powerpoint/2010/main" val="698002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10000"/>
          </a:bodyPr>
          <a:lstStyle/>
          <a:p>
            <a:pPr marL="0" indent="0">
              <a:buNone/>
            </a:pPr>
            <a:r>
              <a:rPr lang="en-US" sz="3200" dirty="0"/>
              <a:t>Christ died out of love for us, while we were still “enemies.” The Lord asks us to love as he does, even our enemies, to make ourselves the neighbor of those farthest away, and to love children and the poor as Christ himself. </a:t>
            </a:r>
          </a:p>
          <a:p>
            <a:pPr marL="0" indent="0">
              <a:buNone/>
            </a:pPr>
            <a:endParaRPr lang="en-US" dirty="0"/>
          </a:p>
          <a:p>
            <a:pPr marL="0" indent="0">
              <a:buNone/>
            </a:pPr>
            <a:endParaRPr lang="en-US" dirty="0"/>
          </a:p>
          <a:p>
            <a:pPr marL="0" indent="0">
              <a:buNone/>
            </a:pPr>
            <a:r>
              <a:rPr lang="en-US" sz="1800" dirty="0"/>
              <a:t>CCC, n. 1825</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34</a:t>
            </a:fld>
            <a:endParaRPr lang="en-US"/>
          </a:p>
        </p:txBody>
      </p:sp>
    </p:spTree>
    <p:extLst>
      <p:ext uri="{BB962C8B-B14F-4D97-AF65-F5344CB8AC3E}">
        <p14:creationId xmlns:p14="http://schemas.microsoft.com/office/powerpoint/2010/main" val="152566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The practice of all the virtues is animated and inspired by charity, which “binds everything together in perfect harmony”; it is the </a:t>
            </a:r>
            <a:r>
              <a:rPr lang="en-US" sz="3200" i="1" dirty="0"/>
              <a:t>form</a:t>
            </a:r>
            <a:r>
              <a:rPr lang="en-US" sz="3200" dirty="0"/>
              <a:t> of the virtues; it articulates and orders them among themselves; it is the source and the goal of their Christian practice. </a:t>
            </a:r>
          </a:p>
          <a:p>
            <a:pPr marL="0" indent="0">
              <a:buNone/>
            </a:pPr>
            <a:endParaRPr lang="en-US" dirty="0"/>
          </a:p>
          <a:p>
            <a:pPr marL="0" indent="0">
              <a:buNone/>
            </a:pPr>
            <a:endParaRPr lang="en-US" dirty="0"/>
          </a:p>
          <a:p>
            <a:pPr marL="0" indent="0">
              <a:buNone/>
            </a:pPr>
            <a:r>
              <a:rPr lang="en-US" sz="1800" dirty="0"/>
              <a:t>CCC, n. 1827</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35</a:t>
            </a:fld>
            <a:endParaRPr lang="en-US"/>
          </a:p>
        </p:txBody>
      </p:sp>
    </p:spTree>
    <p:extLst>
      <p:ext uri="{BB962C8B-B14F-4D97-AF65-F5344CB8AC3E}">
        <p14:creationId xmlns:p14="http://schemas.microsoft.com/office/powerpoint/2010/main" val="2619474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a:bodyPr>
          <a:lstStyle/>
          <a:p>
            <a:pPr marL="0" indent="0">
              <a:buNone/>
            </a:pPr>
            <a:r>
              <a:rPr lang="en-US" sz="3200" dirty="0"/>
              <a:t>Charity upholds and purifies our human ability to love, and raises it to the supernatural perfection of divine love.  CCC, n. 1827</a:t>
            </a:r>
          </a:p>
          <a:p>
            <a:pPr marL="0" indent="0">
              <a:buNone/>
            </a:pPr>
            <a:endParaRPr lang="en-US" sz="3200" dirty="0"/>
          </a:p>
          <a:p>
            <a:pPr marL="0" indent="0">
              <a:buNone/>
            </a:pPr>
            <a:r>
              <a:rPr lang="en-US" sz="3200" dirty="0"/>
              <a:t>Charity is God’s Love within us</a:t>
            </a:r>
          </a:p>
          <a:p>
            <a:pPr marL="0" indent="0">
              <a:buNone/>
            </a:pP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A6062313-59DF-4B38-B101-A81FD2864CB0}" type="slidenum">
              <a:rPr lang="en-US" smtClean="0"/>
              <a:t>36</a:t>
            </a:fld>
            <a:endParaRPr lang="en-US"/>
          </a:p>
        </p:txBody>
      </p:sp>
    </p:spTree>
    <p:extLst>
      <p:ext uri="{BB962C8B-B14F-4D97-AF65-F5344CB8AC3E}">
        <p14:creationId xmlns:p14="http://schemas.microsoft.com/office/powerpoint/2010/main" val="707778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Theological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The practice of the moral life animated by charity gives to the Christian the spiritual freedom of the children of God. He no longer stands before God as a slave, in servile fear, or as a mercenary looking for wages, but as a son responding to the love of him who “first loved us.” </a:t>
            </a:r>
          </a:p>
          <a:p>
            <a:pPr marL="0" indent="0">
              <a:buNone/>
            </a:pPr>
            <a:endParaRPr lang="en-US" dirty="0"/>
          </a:p>
          <a:p>
            <a:pPr marL="0" indent="0">
              <a:buNone/>
            </a:pPr>
            <a:r>
              <a:rPr lang="en-US" sz="1800" dirty="0"/>
              <a:t>CCC, n. 1828</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37</a:t>
            </a:fld>
            <a:endParaRPr lang="en-US"/>
          </a:p>
        </p:txBody>
      </p:sp>
    </p:spTree>
    <p:extLst>
      <p:ext uri="{BB962C8B-B14F-4D97-AF65-F5344CB8AC3E}">
        <p14:creationId xmlns:p14="http://schemas.microsoft.com/office/powerpoint/2010/main" val="1368844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4B9E-9B33-403B-A0A5-D39266F343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16355C-9081-4624-ABFE-31CBF706C81C}"/>
              </a:ext>
            </a:extLst>
          </p:cNvPr>
          <p:cNvSpPr>
            <a:spLocks noGrp="1"/>
          </p:cNvSpPr>
          <p:nvPr>
            <p:ph idx="1"/>
          </p:nvPr>
        </p:nvSpPr>
        <p:spPr/>
        <p:txBody>
          <a:bodyPr/>
          <a:lstStyle/>
          <a:p>
            <a:r>
              <a:rPr lang="en-US" dirty="0">
                <a:hlinkClick r:id="rId2"/>
              </a:rPr>
              <a:t>https://youtu.be/mm5joP0zlqc</a:t>
            </a:r>
            <a:endParaRPr lang="en-US" dirty="0"/>
          </a:p>
          <a:p>
            <a:endParaRPr lang="en-US" dirty="0"/>
          </a:p>
        </p:txBody>
      </p:sp>
    </p:spTree>
    <p:extLst>
      <p:ext uri="{BB962C8B-B14F-4D97-AF65-F5344CB8AC3E}">
        <p14:creationId xmlns:p14="http://schemas.microsoft.com/office/powerpoint/2010/main" val="3058388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Virtue</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Human virtues are firm attitudes, stable dispositions, habitual perfections of intellect and will that govern our actions, order our passions, and guide our conduct according to reason and faith. They make possible ease, self-mastery, and joy in leading a morally good life. The virtuous man is he who freely practices the good. </a:t>
            </a:r>
          </a:p>
          <a:p>
            <a:pPr marL="0" indent="0">
              <a:buNone/>
            </a:pPr>
            <a:r>
              <a:rPr lang="en-US" sz="1800" dirty="0"/>
              <a:t>CCC, n. 1804</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39</a:t>
            </a:fld>
            <a:endParaRPr lang="en-US"/>
          </a:p>
        </p:txBody>
      </p:sp>
    </p:spTree>
    <p:extLst>
      <p:ext uri="{BB962C8B-B14F-4D97-AF65-F5344CB8AC3E}">
        <p14:creationId xmlns:p14="http://schemas.microsoft.com/office/powerpoint/2010/main" val="301682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25" y="2440875"/>
            <a:ext cx="4351025" cy="1361209"/>
          </a:xfrm>
        </p:spPr>
        <p:txBody>
          <a:bodyPr/>
          <a:lstStyle/>
          <a:p>
            <a:pPr algn="ctr"/>
            <a:r>
              <a:rPr lang="en-US" dirty="0"/>
              <a:t>The Virtues</a:t>
            </a:r>
          </a:p>
        </p:txBody>
      </p:sp>
      <p:sp>
        <p:nvSpPr>
          <p:cNvPr id="5" name="Text Placeholder 4"/>
          <p:cNvSpPr>
            <a:spLocks noGrp="1"/>
          </p:cNvSpPr>
          <p:nvPr>
            <p:ph type="body" idx="1"/>
          </p:nvPr>
        </p:nvSpPr>
        <p:spPr>
          <a:xfrm>
            <a:off x="6920345" y="1537855"/>
            <a:ext cx="3732759" cy="3423613"/>
          </a:xfrm>
        </p:spPr>
        <p:txBody>
          <a:bodyPr>
            <a:normAutofit/>
          </a:bodyPr>
          <a:lstStyle/>
          <a:p>
            <a:r>
              <a:rPr lang="en-US" cap="none" dirty="0">
                <a:solidFill>
                  <a:schemeClr val="tx1"/>
                </a:solidFill>
              </a:rPr>
              <a:t>Whatever is true, whatever is honorable, whatever is just, whatever is pure, whatever is lovely, whatever is gracious, if there is any excellence, if there is anything worthy of praise, think about these things (Phil 4:8).</a:t>
            </a:r>
          </a:p>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23445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Virtue</a:t>
            </a:r>
          </a:p>
        </p:txBody>
      </p:sp>
      <p:sp>
        <p:nvSpPr>
          <p:cNvPr id="4" name="Content Placeholder 3"/>
          <p:cNvSpPr>
            <a:spLocks noGrp="1"/>
          </p:cNvSpPr>
          <p:nvPr>
            <p:ph idx="1"/>
          </p:nvPr>
        </p:nvSpPr>
        <p:spPr/>
        <p:txBody>
          <a:bodyPr>
            <a:normAutofit lnSpcReduction="10000"/>
          </a:bodyPr>
          <a:lstStyle/>
          <a:p>
            <a:pPr marL="0" indent="0">
              <a:buNone/>
            </a:pPr>
            <a:r>
              <a:rPr lang="en-US" sz="3200" dirty="0"/>
              <a:t>The moral virtues are acquired by human effort. They are the fruit and seed of morally good acts; they dispose all the powers of the human being for communion with divine love. </a:t>
            </a:r>
          </a:p>
          <a:p>
            <a:pPr marL="0" indent="0">
              <a:buNone/>
            </a:pPr>
            <a:endParaRPr lang="en-US" dirty="0"/>
          </a:p>
          <a:p>
            <a:pPr marL="0" indent="0">
              <a:buNone/>
            </a:pPr>
            <a:endParaRPr lang="en-US" dirty="0"/>
          </a:p>
          <a:p>
            <a:pPr marL="0" indent="0">
              <a:buNone/>
            </a:pPr>
            <a:r>
              <a:rPr lang="en-US" sz="1800" dirty="0"/>
              <a:t>CCC, n. 1804</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40</a:t>
            </a:fld>
            <a:endParaRPr lang="en-US"/>
          </a:p>
        </p:txBody>
      </p:sp>
    </p:spTree>
    <p:extLst>
      <p:ext uri="{BB962C8B-B14F-4D97-AF65-F5344CB8AC3E}">
        <p14:creationId xmlns:p14="http://schemas.microsoft.com/office/powerpoint/2010/main" val="126878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92500" lnSpcReduction="10000"/>
          </a:bodyPr>
          <a:lstStyle/>
          <a:p>
            <a:pPr marL="0" indent="0">
              <a:buNone/>
            </a:pPr>
            <a:r>
              <a:rPr lang="en-US" sz="3200" dirty="0"/>
              <a:t>Four virtues play a pivotal role and accordingly are called </a:t>
            </a:r>
            <a:r>
              <a:rPr lang="en-US" sz="3200" b="1" dirty="0"/>
              <a:t>“cardinal”</a:t>
            </a:r>
            <a:r>
              <a:rPr lang="en-US" sz="3200" dirty="0"/>
              <a:t>; all the others are grouped around them. They are: prudence, justice, fortitude, and temperance. “If anyone loves righteousness, Wisdom’s labors are virtues; for she teaches temperance and prudence, justice, and courage” (</a:t>
            </a:r>
            <a:r>
              <a:rPr lang="en-US" sz="3200" dirty="0" err="1"/>
              <a:t>Wis</a:t>
            </a:r>
            <a:r>
              <a:rPr lang="en-US" sz="3200" dirty="0"/>
              <a:t> 8:7).  </a:t>
            </a:r>
          </a:p>
          <a:p>
            <a:pPr marL="0" indent="0">
              <a:buNone/>
            </a:pPr>
            <a:r>
              <a:rPr lang="en-US" sz="1800" dirty="0"/>
              <a:t>CCC, n. 1805</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41</a:t>
            </a:fld>
            <a:endParaRPr lang="en-US"/>
          </a:p>
        </p:txBody>
      </p:sp>
    </p:spTree>
    <p:extLst>
      <p:ext uri="{BB962C8B-B14F-4D97-AF65-F5344CB8AC3E}">
        <p14:creationId xmlns:p14="http://schemas.microsoft.com/office/powerpoint/2010/main" val="430277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92500" lnSpcReduction="10000"/>
          </a:bodyPr>
          <a:lstStyle/>
          <a:p>
            <a:pPr marL="0" indent="0">
              <a:buNone/>
            </a:pPr>
            <a:r>
              <a:rPr lang="en-US" sz="3200" b="1" dirty="0"/>
              <a:t>Prudence</a:t>
            </a:r>
            <a:r>
              <a:rPr lang="en-US" sz="3200" dirty="0"/>
              <a:t> is the virtue that disposes practical reason to discern our true good in every circumstance and to choose the right means of achieving it. It is called </a:t>
            </a:r>
            <a:r>
              <a:rPr lang="en-US" sz="3200" i="1" dirty="0" err="1"/>
              <a:t>auriga</a:t>
            </a:r>
            <a:r>
              <a:rPr lang="en-US" sz="3200" i="1" dirty="0"/>
              <a:t> </a:t>
            </a:r>
            <a:r>
              <a:rPr lang="en-US" sz="3200" i="1" dirty="0" err="1"/>
              <a:t>virtutum</a:t>
            </a:r>
            <a:r>
              <a:rPr lang="en-US" sz="3200" dirty="0"/>
              <a:t> (the charioteer of the virtues); it guides the other virtues by setting rule and measure. </a:t>
            </a:r>
          </a:p>
          <a:p>
            <a:pPr marL="0" indent="0">
              <a:buNone/>
            </a:pPr>
            <a:endParaRPr lang="en-US" dirty="0"/>
          </a:p>
          <a:p>
            <a:pPr marL="0" indent="0">
              <a:buNone/>
            </a:pPr>
            <a:r>
              <a:rPr lang="en-US" sz="1800" dirty="0"/>
              <a:t>CCC, n. 1806</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42</a:t>
            </a:fld>
            <a:endParaRPr lang="en-US"/>
          </a:p>
        </p:txBody>
      </p:sp>
    </p:spTree>
    <p:extLst>
      <p:ext uri="{BB962C8B-B14F-4D97-AF65-F5344CB8AC3E}">
        <p14:creationId xmlns:p14="http://schemas.microsoft.com/office/powerpoint/2010/main" val="1997975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It is prudence that immediately guides the judgment of conscience. The prudent man determines and directs his conduct in accordance with this judgment. With the help of this virtue we apply moral principles to particular cases without error and overcome doubts about the good to achieve and the evil to avoid. </a:t>
            </a:r>
          </a:p>
          <a:p>
            <a:pPr marL="0" indent="0">
              <a:buNone/>
            </a:pPr>
            <a:r>
              <a:rPr lang="en-US" sz="1800" dirty="0"/>
              <a:t>CCC, n. 1806</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43</a:t>
            </a:fld>
            <a:endParaRPr lang="en-US"/>
          </a:p>
        </p:txBody>
      </p:sp>
    </p:spTree>
    <p:extLst>
      <p:ext uri="{BB962C8B-B14F-4D97-AF65-F5344CB8AC3E}">
        <p14:creationId xmlns:p14="http://schemas.microsoft.com/office/powerpoint/2010/main" val="3921121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85000" lnSpcReduction="10000"/>
          </a:bodyPr>
          <a:lstStyle/>
          <a:p>
            <a:pPr marL="0" indent="0">
              <a:buNone/>
            </a:pPr>
            <a:r>
              <a:rPr lang="en-US" sz="3200" b="1" dirty="0"/>
              <a:t>Justice</a:t>
            </a:r>
            <a:r>
              <a:rPr lang="en-US" sz="3200" dirty="0"/>
              <a:t> is the moral virtue that consists in the constant and firm will to give their due to God and neighbor. Justice toward God is called the “virtue of religion.” Justice toward men disposes one to respect the rights of each and to establish the harmony that promotes the common good. </a:t>
            </a:r>
          </a:p>
          <a:p>
            <a:pPr marL="0" indent="0">
              <a:buNone/>
            </a:pPr>
            <a:endParaRPr lang="en-US" sz="3200" dirty="0"/>
          </a:p>
          <a:p>
            <a:pPr marL="0" indent="0">
              <a:buNone/>
            </a:pPr>
            <a:r>
              <a:rPr lang="en-US" sz="1800" dirty="0"/>
              <a:t>CCC, n. 1807</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44</a:t>
            </a:fld>
            <a:endParaRPr lang="en-US"/>
          </a:p>
        </p:txBody>
      </p:sp>
    </p:spTree>
    <p:extLst>
      <p:ext uri="{BB962C8B-B14F-4D97-AF65-F5344CB8AC3E}">
        <p14:creationId xmlns:p14="http://schemas.microsoft.com/office/powerpoint/2010/main" val="46891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lnSpcReduction="10000"/>
          </a:bodyPr>
          <a:lstStyle/>
          <a:p>
            <a:pPr marL="0" indent="0">
              <a:buNone/>
            </a:pPr>
            <a:r>
              <a:rPr lang="en-US" sz="3200" dirty="0"/>
              <a:t>The just man, often mentioned in the Sacred Scriptures, is distinguished by habitual right thinking and the uprightness of his conduct toward his neighbor.  </a:t>
            </a:r>
          </a:p>
          <a:p>
            <a:pPr marL="0" indent="0">
              <a:buNone/>
            </a:pPr>
            <a:endParaRPr lang="en-US" dirty="0"/>
          </a:p>
          <a:p>
            <a:pPr marL="0" indent="0">
              <a:buNone/>
            </a:pPr>
            <a:endParaRPr lang="en-US" dirty="0"/>
          </a:p>
          <a:p>
            <a:pPr marL="0" indent="0">
              <a:buNone/>
            </a:pPr>
            <a:endParaRPr lang="en-US" dirty="0"/>
          </a:p>
          <a:p>
            <a:pPr marL="0" indent="0">
              <a:buNone/>
            </a:pPr>
            <a:r>
              <a:rPr lang="en-US" sz="1800" dirty="0"/>
              <a:t>CCC, n. 1807</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45</a:t>
            </a:fld>
            <a:endParaRPr lang="en-US"/>
          </a:p>
        </p:txBody>
      </p:sp>
    </p:spTree>
    <p:extLst>
      <p:ext uri="{BB962C8B-B14F-4D97-AF65-F5344CB8AC3E}">
        <p14:creationId xmlns:p14="http://schemas.microsoft.com/office/powerpoint/2010/main" val="838428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85000" lnSpcReduction="10000"/>
          </a:bodyPr>
          <a:lstStyle/>
          <a:p>
            <a:pPr marL="0" indent="0">
              <a:buNone/>
            </a:pPr>
            <a:r>
              <a:rPr lang="en-US" sz="3200" b="1" dirty="0"/>
              <a:t>Fortitude</a:t>
            </a:r>
            <a:r>
              <a:rPr lang="en-US" sz="3200" dirty="0"/>
              <a:t> is the moral virtue that ensures firmness in difficulties and constancy in the pursuit of the good. It strengthens the resolve to resist temptations and to overcome obstacles in the moral life. It enables one to conquer fear, even fear of death, and to face trials and persecutions. It disposes one even to renounce and sacrifice his life in defense of a just cause. </a:t>
            </a:r>
          </a:p>
          <a:p>
            <a:pPr marL="0" indent="0">
              <a:buNone/>
            </a:pPr>
            <a:r>
              <a:rPr lang="en-US" sz="1800" dirty="0"/>
              <a:t>CCC, n. 1808</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46</a:t>
            </a:fld>
            <a:endParaRPr lang="en-US"/>
          </a:p>
        </p:txBody>
      </p:sp>
    </p:spTree>
    <p:extLst>
      <p:ext uri="{BB962C8B-B14F-4D97-AF65-F5344CB8AC3E}">
        <p14:creationId xmlns:p14="http://schemas.microsoft.com/office/powerpoint/2010/main" val="2734760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b="1" dirty="0"/>
              <a:t>Temperance</a:t>
            </a:r>
            <a:r>
              <a:rPr lang="en-US" sz="3200" dirty="0"/>
              <a:t> is the moral virtue that moderates the attraction of pleasures and provides balance in the use of created goods. It ensures the will’s mastery over instincts and keeps desires within the limits of what is honorable. The temperate person directs the sensitive appetites toward what is good and maintains a healthy discretion. </a:t>
            </a:r>
          </a:p>
          <a:p>
            <a:pPr marL="0" indent="0">
              <a:buNone/>
            </a:pPr>
            <a:r>
              <a:rPr lang="en-US" sz="1800" dirty="0"/>
              <a:t>CCC, n. 1809</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47</a:t>
            </a:fld>
            <a:endParaRPr lang="en-US"/>
          </a:p>
        </p:txBody>
      </p:sp>
    </p:spTree>
    <p:extLst>
      <p:ext uri="{BB962C8B-B14F-4D97-AF65-F5344CB8AC3E}">
        <p14:creationId xmlns:p14="http://schemas.microsoft.com/office/powerpoint/2010/main" val="1870774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85000" lnSpcReduction="20000"/>
          </a:bodyPr>
          <a:lstStyle/>
          <a:p>
            <a:pPr marL="0" indent="0">
              <a:buNone/>
            </a:pPr>
            <a:r>
              <a:rPr lang="en-US" sz="3200" dirty="0"/>
              <a:t>“To live well is nothing other than to love God with all one’s heart, with all one’s soul and with all one’s efforts; from this it comes about that love is kept whole and uncorrupted through temperance. No misfortune can disturb it—and this is fortitude. It obeys only God—and this is justice—and is careful in discerning things, so as not to be surprised by deceit or trickery—and this is prudence” (Augustine). </a:t>
            </a:r>
          </a:p>
          <a:p>
            <a:pPr marL="0" indent="0">
              <a:buNone/>
            </a:pPr>
            <a:r>
              <a:rPr lang="en-US" sz="1800" dirty="0"/>
              <a:t>CCC, n. 1809</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48</a:t>
            </a:fld>
            <a:endParaRPr lang="en-US"/>
          </a:p>
        </p:txBody>
      </p:sp>
    </p:spTree>
    <p:extLst>
      <p:ext uri="{BB962C8B-B14F-4D97-AF65-F5344CB8AC3E}">
        <p14:creationId xmlns:p14="http://schemas.microsoft.com/office/powerpoint/2010/main" val="2533690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Human virtues acquired by education, by deliberate acts and by a perseverance ever-renewed in repeated efforts </a:t>
            </a:r>
            <a:r>
              <a:rPr lang="en-US" sz="3200" i="1" dirty="0"/>
              <a:t>are purified and elevated by divine grace.</a:t>
            </a:r>
            <a:r>
              <a:rPr lang="en-US" sz="3200" dirty="0"/>
              <a:t> With God’s help, they forge character and give facility in the practice of the good. The virtuous man is happy to practice them. </a:t>
            </a:r>
          </a:p>
          <a:p>
            <a:pPr marL="0" indent="0">
              <a:buNone/>
            </a:pPr>
            <a:endParaRPr lang="en-US" dirty="0"/>
          </a:p>
          <a:p>
            <a:pPr marL="0" indent="0">
              <a:buNone/>
            </a:pPr>
            <a:r>
              <a:rPr lang="en-US" sz="1800" dirty="0"/>
              <a:t>CCC, n. 1810</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49</a:t>
            </a:fld>
            <a:endParaRPr lang="en-US"/>
          </a:p>
        </p:txBody>
      </p:sp>
    </p:spTree>
    <p:extLst>
      <p:ext uri="{BB962C8B-B14F-4D97-AF65-F5344CB8AC3E}">
        <p14:creationId xmlns:p14="http://schemas.microsoft.com/office/powerpoint/2010/main" val="171959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ACED-76E5-47D5-89AA-B1859E72110A}"/>
              </a:ext>
            </a:extLst>
          </p:cNvPr>
          <p:cNvSpPr>
            <a:spLocks noGrp="1"/>
          </p:cNvSpPr>
          <p:nvPr>
            <p:ph type="title"/>
          </p:nvPr>
        </p:nvSpPr>
        <p:spPr/>
        <p:txBody>
          <a:bodyPr/>
          <a:lstStyle/>
          <a:p>
            <a:r>
              <a:rPr lang="en-US" dirty="0"/>
              <a:t>Virtue in General</a:t>
            </a:r>
          </a:p>
        </p:txBody>
      </p:sp>
      <p:sp>
        <p:nvSpPr>
          <p:cNvPr id="3" name="Content Placeholder 2">
            <a:extLst>
              <a:ext uri="{FF2B5EF4-FFF2-40B4-BE49-F238E27FC236}">
                <a16:creationId xmlns:a16="http://schemas.microsoft.com/office/drawing/2014/main" id="{EC9F8959-AE47-4D57-9941-CA7C06E57CF0}"/>
              </a:ext>
            </a:extLst>
          </p:cNvPr>
          <p:cNvSpPr>
            <a:spLocks noGrp="1"/>
          </p:cNvSpPr>
          <p:nvPr>
            <p:ph idx="1"/>
          </p:nvPr>
        </p:nvSpPr>
        <p:spPr/>
        <p:txBody>
          <a:bodyPr>
            <a:normAutofit/>
          </a:bodyPr>
          <a:lstStyle/>
          <a:p>
            <a:r>
              <a:rPr lang="en-US" sz="28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 – St. Augustine of Hippo</a:t>
            </a:r>
            <a:endParaRPr lang="en-US" sz="2800" dirty="0"/>
          </a:p>
        </p:txBody>
      </p:sp>
    </p:spTree>
    <p:extLst>
      <p:ext uri="{BB962C8B-B14F-4D97-AF65-F5344CB8AC3E}">
        <p14:creationId xmlns:p14="http://schemas.microsoft.com/office/powerpoint/2010/main" val="82138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 Virtues</a:t>
            </a:r>
          </a:p>
        </p:txBody>
      </p:sp>
      <p:sp>
        <p:nvSpPr>
          <p:cNvPr id="4" name="Content Placeholder 3"/>
          <p:cNvSpPr>
            <a:spLocks noGrp="1"/>
          </p:cNvSpPr>
          <p:nvPr>
            <p:ph idx="1"/>
          </p:nvPr>
        </p:nvSpPr>
        <p:spPr/>
        <p:txBody>
          <a:bodyPr>
            <a:normAutofit fontScale="92500" lnSpcReduction="20000"/>
          </a:bodyPr>
          <a:lstStyle/>
          <a:p>
            <a:pPr marL="0" indent="0">
              <a:buNone/>
            </a:pPr>
            <a:r>
              <a:rPr lang="en-US" sz="3200" dirty="0"/>
              <a:t>It is not easy for man, wounded by sin, to maintain moral balance. Christ’s gift of salvation offers us the grace necessary to persevere in the pursuit of the virtues. Everyone should always ask for this grace of light and strength, frequent the sacraments, cooperate with the Holy Spirit, and follow his calls to love what is good and shun evil. </a:t>
            </a:r>
          </a:p>
          <a:p>
            <a:pPr marL="0" indent="0">
              <a:buNone/>
            </a:pPr>
            <a:r>
              <a:rPr lang="en-US" sz="1800" dirty="0"/>
              <a:t>CCC, n. 1811</a:t>
            </a:r>
          </a:p>
          <a:p>
            <a:pPr marL="0" indent="0">
              <a:buNone/>
            </a:pPr>
            <a:endParaRPr lang="en-US" dirty="0"/>
          </a:p>
        </p:txBody>
      </p:sp>
      <p:sp>
        <p:nvSpPr>
          <p:cNvPr id="5" name="Footer Placeholder 4"/>
          <p:cNvSpPr>
            <a:spLocks noGrp="1"/>
          </p:cNvSpPr>
          <p:nvPr>
            <p:ph type="ftr" sz="quarter" idx="11"/>
          </p:nvPr>
        </p:nvSpPr>
        <p:spPr/>
        <p:txBody>
          <a:bodyPr/>
          <a:lstStyle/>
          <a:p>
            <a:r>
              <a:rPr lang="en-US"/>
              <a:t>Permanent  Diaconal Formation Program</a:t>
            </a:r>
          </a:p>
        </p:txBody>
      </p:sp>
      <p:sp>
        <p:nvSpPr>
          <p:cNvPr id="7" name="Slide Number Placeholder 6"/>
          <p:cNvSpPr>
            <a:spLocks noGrp="1"/>
          </p:cNvSpPr>
          <p:nvPr>
            <p:ph type="sldNum" sz="quarter" idx="12"/>
          </p:nvPr>
        </p:nvSpPr>
        <p:spPr/>
        <p:txBody>
          <a:bodyPr/>
          <a:lstStyle/>
          <a:p>
            <a:fld id="{A6062313-59DF-4B38-B101-A81FD2864CB0}" type="slidenum">
              <a:rPr lang="en-US" smtClean="0"/>
              <a:t>50</a:t>
            </a:fld>
            <a:endParaRPr lang="en-US"/>
          </a:p>
        </p:txBody>
      </p:sp>
    </p:spTree>
    <p:extLst>
      <p:ext uri="{BB962C8B-B14F-4D97-AF65-F5344CB8AC3E}">
        <p14:creationId xmlns:p14="http://schemas.microsoft.com/office/powerpoint/2010/main" val="2394355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B1C5-E9FE-4410-A44B-257CB0064D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041F06-A740-413C-A89E-AA5801BC174C}"/>
              </a:ext>
            </a:extLst>
          </p:cNvPr>
          <p:cNvSpPr>
            <a:spLocks noGrp="1"/>
          </p:cNvSpPr>
          <p:nvPr>
            <p:ph idx="1"/>
          </p:nvPr>
        </p:nvSpPr>
        <p:spPr/>
        <p:txBody>
          <a:bodyPr/>
          <a:lstStyle/>
          <a:p>
            <a:endParaRPr lang="en-US" dirty="0"/>
          </a:p>
        </p:txBody>
      </p:sp>
      <p:pic>
        <p:nvPicPr>
          <p:cNvPr id="2052" name="Picture 4" descr="Catholic Saint Quotes">
            <a:extLst>
              <a:ext uri="{FF2B5EF4-FFF2-40B4-BE49-F238E27FC236}">
                <a16:creationId xmlns:a16="http://schemas.microsoft.com/office/drawing/2014/main" id="{65426B6A-AA21-41EC-87BF-56E4C8141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4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36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a:t>
            </a:r>
            <a:endParaRPr lang="en-US"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a:bodyPr>
          <a:lstStyle/>
          <a:p>
            <a:r>
              <a:rPr lang="en-US" sz="2800" dirty="0">
                <a:latin typeface="Times New Roman" panose="02020603050405020304" pitchFamily="18" charset="0"/>
                <a:ea typeface="Calibri" panose="020F0502020204030204" pitchFamily="34" charset="0"/>
              </a:rPr>
              <a:t>B</a:t>
            </a:r>
            <a:r>
              <a:rPr lang="en-US" sz="2800" dirty="0">
                <a:effectLst/>
                <a:latin typeface="Times New Roman" panose="02020603050405020304" pitchFamily="18" charset="0"/>
                <a:ea typeface="Calibri" panose="020F0502020204030204" pitchFamily="34" charset="0"/>
              </a:rPr>
              <a:t>y habit we mean </a:t>
            </a:r>
            <a:r>
              <a:rPr lang="en-US" sz="2800" b="1" dirty="0">
                <a:effectLst/>
                <a:latin typeface="Times New Roman" panose="02020603050405020304" pitchFamily="18" charset="0"/>
                <a:ea typeface="Calibri" panose="020F0502020204030204" pitchFamily="34" charset="0"/>
              </a:rPr>
              <a:t>a disposition in the soul whereby someone is disposed, well or ill </a:t>
            </a:r>
            <a:r>
              <a:rPr lang="en-US" sz="2800" dirty="0">
                <a:effectLst/>
                <a:latin typeface="Times New Roman" panose="02020603050405020304" pitchFamily="18" charset="0"/>
                <a:ea typeface="Calibri" panose="020F0502020204030204" pitchFamily="34" charset="0"/>
              </a:rPr>
              <a:t>- “for when the mode of the subject is suitable to the thing’s nature, it has the aspect of good; and when it is unsuitable, it has the aspect of evil” </a:t>
            </a:r>
            <a:r>
              <a:rPr lang="en-US" sz="2800" dirty="0" err="1">
                <a:effectLst/>
                <a:latin typeface="Times New Roman" panose="02020603050405020304" pitchFamily="18" charset="0"/>
                <a:ea typeface="Calibri" panose="020F0502020204030204" pitchFamily="34" charset="0"/>
              </a:rPr>
              <a:t>Ia-IIae</a:t>
            </a:r>
            <a:r>
              <a:rPr lang="en-US" sz="2800" dirty="0">
                <a:effectLst/>
                <a:latin typeface="Times New Roman" panose="02020603050405020304" pitchFamily="18" charset="0"/>
                <a:ea typeface="Calibri" panose="020F0502020204030204" pitchFamily="34" charset="0"/>
              </a:rPr>
              <a:t> 55.4</a:t>
            </a:r>
          </a:p>
          <a:p>
            <a:r>
              <a:rPr lang="en-US" sz="2800" dirty="0">
                <a:latin typeface="Times New Roman" panose="02020603050405020304" pitchFamily="18" charset="0"/>
              </a:rPr>
              <a:t>Virtue is not just any habit, but a </a:t>
            </a:r>
            <a:r>
              <a:rPr lang="en-US" sz="2800" i="1" dirty="0">
                <a:latin typeface="Times New Roman" panose="02020603050405020304" pitchFamily="18" charset="0"/>
              </a:rPr>
              <a:t>good </a:t>
            </a:r>
            <a:r>
              <a:rPr lang="en-US" sz="2800" dirty="0">
                <a:latin typeface="Times New Roman" panose="02020603050405020304" pitchFamily="18" charset="0"/>
              </a:rPr>
              <a:t>habit</a:t>
            </a:r>
            <a:endParaRPr lang="en-US" sz="2800" dirty="0"/>
          </a:p>
        </p:txBody>
      </p:sp>
    </p:spTree>
    <p:extLst>
      <p:ext uri="{BB962C8B-B14F-4D97-AF65-F5344CB8AC3E}">
        <p14:creationId xmlns:p14="http://schemas.microsoft.com/office/powerpoint/2010/main" val="270380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36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a:t>
            </a:r>
            <a:endParaRPr lang="en-US"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a:bodyPr>
          <a:lstStyle/>
          <a:p>
            <a:r>
              <a:rPr lang="en-US" sz="2800" i="1" dirty="0">
                <a:effectLst/>
                <a:latin typeface="Times New Roman" panose="02020603050405020304" pitchFamily="18" charset="0"/>
                <a:ea typeface="Calibri" panose="020F0502020204030204" pitchFamily="34" charset="0"/>
              </a:rPr>
              <a:t>of the mind</a:t>
            </a:r>
            <a:r>
              <a:rPr lang="en-US" sz="2800" dirty="0">
                <a:effectLst/>
                <a:latin typeface="Times New Roman" panose="02020603050405020304" pitchFamily="18" charset="0"/>
                <a:ea typeface="Calibri" panose="020F0502020204030204" pitchFamily="34" charset="0"/>
              </a:rPr>
              <a:t> from the Latin: </a:t>
            </a:r>
            <a:r>
              <a:rPr lang="en-US" sz="2800" i="1" dirty="0" err="1">
                <a:effectLst/>
                <a:latin typeface="Times New Roman" panose="02020603050405020304" pitchFamily="18" charset="0"/>
                <a:ea typeface="Calibri" panose="020F0502020204030204" pitchFamily="34" charset="0"/>
              </a:rPr>
              <a:t>mens</a:t>
            </a:r>
            <a:r>
              <a:rPr lang="en-US" sz="2800" dirty="0">
                <a:effectLst/>
                <a:latin typeface="Times New Roman" panose="02020603050405020304" pitchFamily="18" charset="0"/>
                <a:ea typeface="Calibri" panose="020F0502020204030204" pitchFamily="34" charset="0"/>
              </a:rPr>
              <a:t> which has a fuller meaning of </a:t>
            </a:r>
            <a:r>
              <a:rPr lang="en-US" sz="2800" b="1" dirty="0">
                <a:effectLst/>
                <a:latin typeface="Times New Roman" panose="02020603050405020304" pitchFamily="18" charset="0"/>
                <a:ea typeface="Calibri" panose="020F0502020204030204" pitchFamily="34" charset="0"/>
              </a:rPr>
              <a:t>the whole person, or the soul</a:t>
            </a:r>
            <a:r>
              <a:rPr lang="en-US" sz="2800" dirty="0">
                <a:effectLst/>
                <a:latin typeface="Times New Roman" panose="02020603050405020304" pitchFamily="18" charset="0"/>
                <a:ea typeface="Calibri" panose="020F0502020204030204" pitchFamily="34" charset="0"/>
              </a:rPr>
              <a:t>; so virtue resides in the soul</a:t>
            </a:r>
          </a:p>
        </p:txBody>
      </p:sp>
    </p:spTree>
    <p:extLst>
      <p:ext uri="{BB962C8B-B14F-4D97-AF65-F5344CB8AC3E}">
        <p14:creationId xmlns:p14="http://schemas.microsoft.com/office/powerpoint/2010/main" val="367403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36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a:t>
            </a:r>
            <a:endParaRPr lang="en-US"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a:bodyPr>
          <a:lstStyle/>
          <a:p>
            <a:r>
              <a:rPr lang="en-US" sz="3200" dirty="0">
                <a:effectLst/>
                <a:latin typeface="Times New Roman" panose="02020603050405020304" pitchFamily="18" charset="0"/>
                <a:ea typeface="Calibri" panose="020F0502020204030204" pitchFamily="34" charset="0"/>
              </a:rPr>
              <a:t>some habits are always referred to evil - this is vice - some are sometimes referred to evil and sometimes good - that’s why in the definition is specified </a:t>
            </a:r>
            <a:r>
              <a:rPr lang="en-US" sz="3200" i="1" dirty="0">
                <a:effectLst/>
                <a:latin typeface="Times New Roman" panose="02020603050405020304" pitchFamily="18" charset="0"/>
                <a:ea typeface="Calibri" panose="020F0502020204030204" pitchFamily="34" charset="0"/>
              </a:rPr>
              <a:t>by which we live righteously</a:t>
            </a:r>
            <a:r>
              <a:rPr lang="en-US" sz="3200" dirty="0">
                <a:effectLst/>
                <a:latin typeface="Times New Roman" panose="02020603050405020304" pitchFamily="18" charset="0"/>
                <a:ea typeface="Calibri" panose="020F0502020204030204" pitchFamily="34" charset="0"/>
              </a:rPr>
              <a:t> and </a:t>
            </a:r>
            <a:r>
              <a:rPr lang="en-US" sz="3200" i="1" dirty="0">
                <a:effectLst/>
                <a:latin typeface="Times New Roman" panose="02020603050405020304" pitchFamily="18" charset="0"/>
                <a:ea typeface="Calibri" panose="020F0502020204030204" pitchFamily="34" charset="0"/>
              </a:rPr>
              <a:t>of which no one makes bad use</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6913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D43-29F7-4AA0-B838-73BC3D1FB61E}"/>
              </a:ext>
            </a:extLst>
          </p:cNvPr>
          <p:cNvSpPr>
            <a:spLocks noGrp="1"/>
          </p:cNvSpPr>
          <p:nvPr>
            <p:ph type="title"/>
          </p:nvPr>
        </p:nvSpPr>
        <p:spPr>
          <a:xfrm>
            <a:off x="1612154" y="930125"/>
            <a:ext cx="8761413" cy="706964"/>
          </a:xfrm>
        </p:spPr>
        <p:txBody>
          <a:bodyPr/>
          <a:lstStyle/>
          <a:p>
            <a:r>
              <a:rPr lang="en-US" sz="3600" dirty="0">
                <a:effectLst/>
                <a:latin typeface="Times New Roman" panose="02020603050405020304" pitchFamily="18" charset="0"/>
                <a:ea typeface="Calibri" panose="020F0502020204030204" pitchFamily="34" charset="0"/>
              </a:rPr>
              <a:t>Virtue is a good habit of mind, by which we live righteously, of which no one can make bad use, which God works in us, without us.</a:t>
            </a:r>
            <a:endParaRPr lang="en-US" dirty="0"/>
          </a:p>
        </p:txBody>
      </p:sp>
      <p:sp>
        <p:nvSpPr>
          <p:cNvPr id="3" name="Content Placeholder 2">
            <a:extLst>
              <a:ext uri="{FF2B5EF4-FFF2-40B4-BE49-F238E27FC236}">
                <a16:creationId xmlns:a16="http://schemas.microsoft.com/office/drawing/2014/main" id="{3EAA21EF-82F5-477A-BD6C-C49C9B06E15F}"/>
              </a:ext>
            </a:extLst>
          </p:cNvPr>
          <p:cNvSpPr>
            <a:spLocks noGrp="1"/>
          </p:cNvSpPr>
          <p:nvPr>
            <p:ph idx="1"/>
          </p:nvPr>
        </p:nvSpPr>
        <p:spPr/>
        <p:txBody>
          <a:bodyPr>
            <a:normAutofit/>
          </a:bodyPr>
          <a:lstStyle/>
          <a:p>
            <a:r>
              <a:rPr lang="en-US" sz="3200" i="1" dirty="0">
                <a:effectLst/>
                <a:latin typeface="Times New Roman" panose="02020603050405020304" pitchFamily="18" charset="0"/>
                <a:ea typeface="Calibri" panose="020F0502020204030204" pitchFamily="34" charset="0"/>
              </a:rPr>
              <a:t>which God works in us without us</a:t>
            </a:r>
            <a:r>
              <a:rPr lang="en-US" sz="3200" dirty="0">
                <a:effectLst/>
                <a:latin typeface="Times New Roman" panose="02020603050405020304" pitchFamily="18" charset="0"/>
                <a:ea typeface="Calibri" panose="020F0502020204030204" pitchFamily="34" charset="0"/>
              </a:rPr>
              <a:t> is applied specifically to infused virtues since God is the cause of infused virtues, but if you leave this last phrase out, this definition applies to all virtues in general, whether acquired or infused</a:t>
            </a:r>
          </a:p>
        </p:txBody>
      </p:sp>
    </p:spTree>
    <p:extLst>
      <p:ext uri="{BB962C8B-B14F-4D97-AF65-F5344CB8AC3E}">
        <p14:creationId xmlns:p14="http://schemas.microsoft.com/office/powerpoint/2010/main" val="3743662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454</TotalTime>
  <Words>2833</Words>
  <Application>Microsoft Macintosh PowerPoint</Application>
  <PresentationFormat>Widescreen</PresentationFormat>
  <Paragraphs>220</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Century Gothic</vt:lpstr>
      <vt:lpstr>Times New Roman</vt:lpstr>
      <vt:lpstr>Wingdings 3</vt:lpstr>
      <vt:lpstr>Ion Boardroom</vt:lpstr>
      <vt:lpstr>PowerPoint Presentation</vt:lpstr>
      <vt:lpstr>Happiness</vt:lpstr>
      <vt:lpstr>The Virtues</vt:lpstr>
      <vt:lpstr>The Virtues</vt:lpstr>
      <vt:lpstr>Virtue in General</vt:lpstr>
      <vt:lpstr>Virtue is a good habit of mind, by which we live righteously, of which no one can make bad use, which God works in us, without us.</vt:lpstr>
      <vt:lpstr>Virtue is a good habit of mind, by which we live righteously, of which no one can make bad use, which God works in us, without us.</vt:lpstr>
      <vt:lpstr>Virtue is a good habit of mind, by which we live righteously, of which no one can make bad use, which God works in us, without us.</vt:lpstr>
      <vt:lpstr>Virtue is a good habit of mind, by which we live righteously, of which no one can make bad use, which God works in us, without us.</vt:lpstr>
      <vt:lpstr>Virtue is a good habit of mind, by which we live righteously, of which no one can make bad use, which God works in us, without us.</vt:lpstr>
      <vt:lpstr>“Infused virtue is caused in us by God without any action on our part, but not without our consent. This is the sense of the words, which God works in us without us. As to those things which are done by us, God causes them in us, yet not without action on our part, for He works in every will and in every nature.”</vt:lpstr>
      <vt:lpstr>Virtue is a good habit of mind, by which we live righteously, of which no one can make bad use, which God works in us, without us.</vt:lpstr>
      <vt:lpstr>PowerPoint Presentation</vt:lpstr>
      <vt:lpstr>PowerPoint Presentation</vt:lpstr>
      <vt:lpstr>PowerPoint Presentation</vt:lpstr>
      <vt:lpstr>Virtues in Particular</vt:lpstr>
      <vt:lpstr>Theological Virtues</vt:lpstr>
      <vt:lpstr>The Theological Virtues</vt:lpstr>
      <vt:lpstr>The Theological Virtues</vt:lpstr>
      <vt:lpstr>The Theological Virtues</vt:lpstr>
      <vt:lpstr>The Theological Virtues</vt:lpstr>
      <vt:lpstr>The Theological Virtues</vt:lpstr>
      <vt:lpstr>The Theological Virtues</vt:lpstr>
      <vt:lpstr>PowerPoint Presentation</vt:lpstr>
      <vt:lpstr>The Theological Virtues</vt:lpstr>
      <vt:lpstr>The Theological Virtues</vt:lpstr>
      <vt:lpstr>The Theological Virtues</vt:lpstr>
      <vt:lpstr>The Theological Virtues</vt:lpstr>
      <vt:lpstr>The Theological Virtues</vt:lpstr>
      <vt:lpstr>PowerPoint Presentation</vt:lpstr>
      <vt:lpstr>The Theological Virtues</vt:lpstr>
      <vt:lpstr>The Theological Virtues</vt:lpstr>
      <vt:lpstr>The Theological Virtues</vt:lpstr>
      <vt:lpstr>The Theological Virtues</vt:lpstr>
      <vt:lpstr>The Theological Virtues</vt:lpstr>
      <vt:lpstr>The Theological Virtues</vt:lpstr>
      <vt:lpstr>The Theological Virtues</vt:lpstr>
      <vt:lpstr>PowerPoint Presentation</vt:lpstr>
      <vt:lpstr>Human Virtue</vt:lpstr>
      <vt:lpstr>Human Virtue</vt:lpstr>
      <vt:lpstr>The Cardinal Virtues</vt:lpstr>
      <vt:lpstr>The Cardinal Virtues</vt:lpstr>
      <vt:lpstr>The Cardinal Virtues</vt:lpstr>
      <vt:lpstr>The Cardinal Virtues</vt:lpstr>
      <vt:lpstr>The Cardinal Virtues</vt:lpstr>
      <vt:lpstr>The Cardinal Virtues</vt:lpstr>
      <vt:lpstr>The Cardinal Virtues</vt:lpstr>
      <vt:lpstr>The Cardinal Virtues</vt:lpstr>
      <vt:lpstr>The Cardinal Virtues</vt:lpstr>
      <vt:lpstr>The Cardinal Virtues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Virtues</dc:title>
  <dc:creator>Brennan, Rev. Lawrence</dc:creator>
  <cp:lastModifiedBy>Lisa Hawthorne</cp:lastModifiedBy>
  <cp:revision>16</cp:revision>
  <dcterms:created xsi:type="dcterms:W3CDTF">2022-01-11T20:18:08Z</dcterms:created>
  <dcterms:modified xsi:type="dcterms:W3CDTF">2022-01-14T22:00:09Z</dcterms:modified>
</cp:coreProperties>
</file>