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94" r:id="rId7"/>
    <p:sldId id="267" r:id="rId8"/>
    <p:sldId id="262" r:id="rId9"/>
    <p:sldId id="295" r:id="rId10"/>
    <p:sldId id="263" r:id="rId11"/>
    <p:sldId id="297" r:id="rId12"/>
    <p:sldId id="298" r:id="rId13"/>
    <p:sldId id="299" r:id="rId14"/>
    <p:sldId id="264" r:id="rId15"/>
    <p:sldId id="266" r:id="rId16"/>
    <p:sldId id="301" r:id="rId17"/>
    <p:sldId id="30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/>
    <p:restoredTop sz="63239"/>
  </p:normalViewPr>
  <p:slideViewPr>
    <p:cSldViewPr snapToGrid="0">
      <p:cViewPr varScale="1">
        <p:scale>
          <a:sx n="75" d="100"/>
          <a:sy n="75" d="100"/>
        </p:scale>
        <p:origin x="2240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4CE7-D569-914A-B570-649D0CCD3F9F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14D9-F808-B143-8D45-DC2E01E7B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8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8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 lvl="3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94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47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3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8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9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7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91F96-E4C0-2043-BBF3-D8163F8E10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7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0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9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14D9-F808-B143-8D45-DC2E01E7B7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1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1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6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364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8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9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8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76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4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7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8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1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0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B2F7123F-BDDB-4B3D-A49C-0DB5CA443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green&#10;&#10;Description automatically generated">
            <a:extLst>
              <a:ext uri="{FF2B5EF4-FFF2-40B4-BE49-F238E27FC236}">
                <a16:creationId xmlns:a16="http://schemas.microsoft.com/office/drawing/2014/main" id="{8EC2F4D8-D329-BF8E-8DC5-66810D5E4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2108" r="-1" b="15331"/>
          <a:stretch/>
        </p:blipFill>
        <p:spPr>
          <a:xfrm>
            <a:off x="474133" y="506484"/>
            <a:ext cx="11243734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400EF6-A2EA-0EF9-B9F8-EFED3DACC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en-US"/>
              <a:t>The Blessed Trinity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443A-AD11-17C2-9927-6AA40DD22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RCIA</a:t>
            </a:r>
          </a:p>
          <a:p>
            <a:r>
              <a:rPr lang="en-US" dirty="0"/>
              <a:t>St. Peter Catholic Church Monument</a:t>
            </a:r>
          </a:p>
          <a:p>
            <a:r>
              <a:rPr lang="en-US"/>
              <a:t>January 4, </a:t>
            </a:r>
            <a:r>
              <a:rPr lang="en-US" dirty="0"/>
              <a:t>2024</a:t>
            </a:r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592B83-3798-4537-9299-ECA40D759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DA82A80-E6FF-4DFB-979C-210DD5539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6706D8A-B9DC-4D79-81FD-B9719261D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23" name="Picture 22" descr="A picture containing green&#10;&#10;Description automatically generated">
            <a:extLst>
              <a:ext uri="{FF2B5EF4-FFF2-40B4-BE49-F238E27FC236}">
                <a16:creationId xmlns:a16="http://schemas.microsoft.com/office/drawing/2014/main" id="{1A8C3AD0-92A7-7BBE-F026-4CCABDFE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266" y="1289961"/>
            <a:ext cx="2626000" cy="26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7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1A65680D-1526-410E-AB56-45CEB7816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8471CB73-356A-4F48-91BB-851A51FFA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3" name="Oval 3082">
              <a:extLst>
                <a:ext uri="{FF2B5EF4-FFF2-40B4-BE49-F238E27FC236}">
                  <a16:creationId xmlns:a16="http://schemas.microsoft.com/office/drawing/2014/main" id="{BCAEEC31-35AE-44ED-A051-9110F1FAC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4" name="Oval 3083">
              <a:extLst>
                <a:ext uri="{FF2B5EF4-FFF2-40B4-BE49-F238E27FC236}">
                  <a16:creationId xmlns:a16="http://schemas.microsoft.com/office/drawing/2014/main" id="{4AEBB07B-2515-4EE2-873C-E0F2E403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8FB7ED56-0131-47AA-AA0E-F586B6BBA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6" name="Freeform 5">
              <a:extLst>
                <a:ext uri="{FF2B5EF4-FFF2-40B4-BE49-F238E27FC236}">
                  <a16:creationId xmlns:a16="http://schemas.microsoft.com/office/drawing/2014/main" id="{41253EF0-6923-4782-AB34-4E29E643A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l="3906" r="963" b="-2"/>
          <a:stretch/>
        </p:blipFill>
        <p:spPr>
          <a:xfrm>
            <a:off x="474133" y="475488"/>
            <a:ext cx="5621867" cy="590973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091281A-6E19-F3DD-EE5F-909528B7F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r="8497" b="-1"/>
          <a:stretch/>
        </p:blipFill>
        <p:spPr bwMode="auto">
          <a:xfrm>
            <a:off x="6096000" y="475488"/>
            <a:ext cx="5621867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/>
              <a:t>Who is the Holy Spirit?</a:t>
            </a:r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37EF8AC4-8164-4354-BE26-374BCF179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CD83F8-414A-90D4-4AB8-0BA3A777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20333"/>
            <a:ext cx="8825659" cy="41994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Holy Spirit Is the third person of the Blessed Trinity, with His own properties:  CCC 258</a:t>
            </a:r>
          </a:p>
          <a:p>
            <a:r>
              <a:rPr lang="en-US" dirty="0">
                <a:solidFill>
                  <a:schemeClr val="bg1"/>
                </a:solidFill>
              </a:rPr>
              <a:t>Proceeds from the Father and the Son (Jn 15:26)</a:t>
            </a:r>
          </a:p>
          <a:p>
            <a:r>
              <a:rPr lang="en-US" dirty="0">
                <a:solidFill>
                  <a:schemeClr val="bg1"/>
                </a:solidFill>
              </a:rPr>
              <a:t>He is the personification of the intense love between the Father and the Son</a:t>
            </a:r>
          </a:p>
          <a:p>
            <a:r>
              <a:rPr lang="en-US" dirty="0">
                <a:solidFill>
                  <a:schemeClr val="bg1"/>
                </a:solidFill>
              </a:rPr>
              <a:t>The Holy Spirit is a less prominent concept in Old Testament</a:t>
            </a:r>
          </a:p>
        </p:txBody>
      </p:sp>
    </p:spTree>
    <p:extLst>
      <p:ext uri="{BB962C8B-B14F-4D97-AF65-F5344CB8AC3E}">
        <p14:creationId xmlns:p14="http://schemas.microsoft.com/office/powerpoint/2010/main" val="42693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1A65680D-1526-410E-AB56-45CEB7816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5128" name="Rectangle 5127">
              <a:extLst>
                <a:ext uri="{FF2B5EF4-FFF2-40B4-BE49-F238E27FC236}">
                  <a16:creationId xmlns:a16="http://schemas.microsoft.com/office/drawing/2014/main" id="{8471CB73-356A-4F48-91BB-851A51FFA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29" name="Oval 5128">
              <a:extLst>
                <a:ext uri="{FF2B5EF4-FFF2-40B4-BE49-F238E27FC236}">
                  <a16:creationId xmlns:a16="http://schemas.microsoft.com/office/drawing/2014/main" id="{BCAEEC31-35AE-44ED-A051-9110F1FAC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30" name="Oval 5129">
              <a:extLst>
                <a:ext uri="{FF2B5EF4-FFF2-40B4-BE49-F238E27FC236}">
                  <a16:creationId xmlns:a16="http://schemas.microsoft.com/office/drawing/2014/main" id="{4AEBB07B-2515-4EE2-873C-E0F2E403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31" name="Oval 5130">
              <a:extLst>
                <a:ext uri="{FF2B5EF4-FFF2-40B4-BE49-F238E27FC236}">
                  <a16:creationId xmlns:a16="http://schemas.microsoft.com/office/drawing/2014/main" id="{8FB7ED56-0131-47AA-AA0E-F586B6BBA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32" name="Freeform 5">
              <a:extLst>
                <a:ext uri="{FF2B5EF4-FFF2-40B4-BE49-F238E27FC236}">
                  <a16:creationId xmlns:a16="http://schemas.microsoft.com/office/drawing/2014/main" id="{41253EF0-6923-4782-AB34-4E29E643A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l="3906" r="963" b="-2"/>
          <a:stretch/>
        </p:blipFill>
        <p:spPr>
          <a:xfrm>
            <a:off x="474133" y="475488"/>
            <a:ext cx="5621867" cy="590973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A4F36FF-547E-4CA1-E365-30BAB99FF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r="8497" b="-1"/>
          <a:stretch/>
        </p:blipFill>
        <p:spPr bwMode="auto">
          <a:xfrm>
            <a:off x="6096000" y="475488"/>
            <a:ext cx="5621867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/>
              <a:t>Who is the Holy Spirit?</a:t>
            </a:r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37EF8AC4-8164-4354-BE26-374BCF179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CD83F8-414A-90D4-4AB8-0BA3A777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20333"/>
            <a:ext cx="8825659" cy="41994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But then…</a:t>
            </a:r>
          </a:p>
          <a:p>
            <a:r>
              <a:rPr lang="en-US" dirty="0">
                <a:solidFill>
                  <a:schemeClr val="bg1"/>
                </a:solidFill>
              </a:rPr>
              <a:t>The angel, Gabriel, comes from God to ask Mary to bear the Messiah</a:t>
            </a:r>
          </a:p>
          <a:p>
            <a:r>
              <a:rPr lang="en-US" dirty="0">
                <a:solidFill>
                  <a:schemeClr val="bg1"/>
                </a:solidFill>
              </a:rPr>
              <a:t>The cloud that overshadows her is the Holy Spirit and Jesus is conceived</a:t>
            </a:r>
          </a:p>
          <a:p>
            <a:r>
              <a:rPr lang="en-US" dirty="0">
                <a:solidFill>
                  <a:schemeClr val="bg1"/>
                </a:solidFill>
              </a:rPr>
              <a:t>Jesus announced the coming of the Paraclete before He died (John 14:16-17)</a:t>
            </a:r>
          </a:p>
          <a:p>
            <a:r>
              <a:rPr lang="en-US" dirty="0">
                <a:solidFill>
                  <a:schemeClr val="bg1"/>
                </a:solidFill>
              </a:rPr>
              <a:t>The Holy Spirit is now a bold and active person of the Trinity for all of us!</a:t>
            </a:r>
          </a:p>
          <a:p>
            <a:r>
              <a:rPr lang="en-US" dirty="0">
                <a:solidFill>
                  <a:schemeClr val="bg1"/>
                </a:solidFill>
              </a:rPr>
              <a:t>To be clear: the Holy Spirit is not a “force”</a:t>
            </a:r>
          </a:p>
          <a:p>
            <a:r>
              <a:rPr lang="en-US" dirty="0">
                <a:solidFill>
                  <a:schemeClr val="bg1"/>
                </a:solidFill>
              </a:rPr>
              <a:t>The Father sends the Holy Spirit in the name of the Son, and the Son sends the Holy Spirit in person, once he returned to the Father.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2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19D3-A4CB-1A13-AF7B-2D638171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16D0F-2501-390D-C7F1-AADA283AE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Trinitarian formula at baptism (Matt 28:19), and in blessings (2 Cor 13:13), reveals the coequality of the three Persons</a:t>
            </a:r>
          </a:p>
          <a:p>
            <a:r>
              <a:rPr lang="en-US" dirty="0"/>
              <a:t>God is not divisible</a:t>
            </a:r>
          </a:p>
          <a:p>
            <a:pPr lvl="1"/>
            <a:r>
              <a:rPr lang="en-US" dirty="0"/>
              <a:t>Shamrock</a:t>
            </a:r>
          </a:p>
          <a:p>
            <a:pPr lvl="1"/>
            <a:r>
              <a:rPr lang="en-US" dirty="0"/>
              <a:t>Egg</a:t>
            </a:r>
          </a:p>
          <a:p>
            <a:pPr lvl="1"/>
            <a:r>
              <a:rPr lang="en-US" dirty="0"/>
              <a:t>Water/ice/vapor</a:t>
            </a:r>
          </a:p>
        </p:txBody>
      </p:sp>
    </p:spTree>
    <p:extLst>
      <p:ext uri="{BB962C8B-B14F-4D97-AF65-F5344CB8AC3E}">
        <p14:creationId xmlns:p14="http://schemas.microsoft.com/office/powerpoint/2010/main" val="170443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8" y="655074"/>
            <a:ext cx="4798142" cy="34216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Shield of Athanasius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EA2A49-86A4-E0E4-5ADF-96E4307B8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781" y="1185194"/>
            <a:ext cx="4986236" cy="44876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23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9065" r="-1" b="28261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Trinitarian Heresies, Past and Present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CD83F8-414A-90D4-4AB8-0BA3A777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20333"/>
            <a:ext cx="8825659" cy="419946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Sabellianism/Modalism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Asserts that God is one person with different “offices” or “modes”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See Jn 17, Jn 14:12, 28; 16:10 , Jn 14:16-17, 26; 15:26; 16:13-15;Acts 2:32-33 </a:t>
            </a:r>
          </a:p>
          <a:p>
            <a:r>
              <a:rPr lang="en-US" sz="2000" dirty="0">
                <a:solidFill>
                  <a:schemeClr val="bg1"/>
                </a:solidFill>
              </a:rPr>
              <a:t>Arianism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Asserts that Jesus was not God, but a created being and not divine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See Jn 5:18, Jn 8:58, Jn 20:28, Is 44:6, Rev. 1:17, Rev 2:8, Rev. 22:12-13 </a:t>
            </a:r>
          </a:p>
        </p:txBody>
      </p:sp>
    </p:spTree>
    <p:extLst>
      <p:ext uri="{BB962C8B-B14F-4D97-AF65-F5344CB8AC3E}">
        <p14:creationId xmlns:p14="http://schemas.microsoft.com/office/powerpoint/2010/main" val="293351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9065" r="-1" b="28261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Does it Matter?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CD83F8-414A-90D4-4AB8-0BA3A777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20333"/>
            <a:ext cx="8825659" cy="4199467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All knowledge we can get of God is useful for our journey to salvation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Helps is become partakers in the divine nature (2 Peter 1:4)</a:t>
            </a:r>
          </a:p>
          <a:p>
            <a:r>
              <a:rPr lang="en-US" sz="2400" dirty="0">
                <a:solidFill>
                  <a:schemeClr val="bg1"/>
                </a:solidFill>
              </a:rPr>
              <a:t>By contemplation of the Holy Trinity, we can arrive at some conception of our own supernatural dignity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Helps us </a:t>
            </a:r>
            <a:r>
              <a:rPr lang="en-US" sz="2400" dirty="0">
                <a:solidFill>
                  <a:schemeClr val="bg1"/>
                </a:solidFill>
              </a:rPr>
              <a:t>understand</a:t>
            </a:r>
            <a:r>
              <a:rPr lang="en-US" sz="2000" dirty="0">
                <a:solidFill>
                  <a:schemeClr val="bg1"/>
                </a:solidFill>
              </a:rPr>
              <a:t> who we are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 can enter into that loving relationship more completely, with our God and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388488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9065" r="-1" b="28261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Closing Prayer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CD83F8-414A-90D4-4AB8-0BA3A777E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3" y="2393949"/>
            <a:ext cx="4825158" cy="3835401"/>
          </a:xfrm>
        </p:spPr>
        <p:txBody>
          <a:bodyPr anchor="ctr">
            <a:normAutofit fontScale="85000" lnSpcReduction="20000"/>
          </a:bodyPr>
          <a:lstStyle/>
          <a:p>
            <a:pPr algn="l" fontAlgn="base"/>
            <a: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Glory be to the Father,</a:t>
            </a:r>
            <a:b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</a:br>
            <a: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Who by His almighty power and love</a:t>
            </a:r>
            <a:b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</a:br>
            <a: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created me, making me in the image</a:t>
            </a:r>
            <a:b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</a:br>
            <a: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and likeness of God.</a:t>
            </a:r>
            <a:endParaRPr lang="en-US" sz="2800" b="0" i="0" u="none" strike="noStrike" dirty="0">
              <a:solidFill>
                <a:srgbClr val="1A1A1A"/>
              </a:solidFill>
              <a:effectLst/>
              <a:latin typeface="Noticia Text"/>
            </a:endParaRPr>
          </a:p>
          <a:p>
            <a:pPr algn="l" fontAlgn="base"/>
            <a: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Glory be to the Son,</a:t>
            </a:r>
            <a:b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</a:br>
            <a: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Who by His Precious Blood delivered me from hell,</a:t>
            </a:r>
            <a:b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</a:br>
            <a:r>
              <a:rPr lang="en-US" sz="28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and opened for me the gates of Heaven</a:t>
            </a:r>
            <a:r>
              <a:rPr lang="en-US" sz="2800" b="0" i="0" u="none" strike="noStrike" dirty="0">
                <a:solidFill>
                  <a:srgbClr val="1A1A1A"/>
                </a:solidFill>
                <a:effectLst/>
                <a:latin typeface="Noticia Text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3F56-AEBE-A133-D20D-F0C66F91F2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l" fontAlgn="base"/>
            <a: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Glory be to the Holy Spirit,</a:t>
            </a:r>
            <a:b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</a:br>
            <a: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Who has sanctified me in the</a:t>
            </a:r>
            <a:b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</a:br>
            <a: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sacrament of Baptism, and</a:t>
            </a:r>
            <a:b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</a:br>
            <a: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continues to sanctify me by the graces</a:t>
            </a:r>
            <a:b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</a:br>
            <a: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I receive daily from His bounty.</a:t>
            </a:r>
            <a:endParaRPr lang="en-US" sz="2400" b="0" i="0" u="none" strike="noStrike" dirty="0">
              <a:solidFill>
                <a:srgbClr val="1A1A1A"/>
              </a:solidFill>
              <a:effectLst/>
              <a:latin typeface="Noticia Text"/>
            </a:endParaRPr>
          </a:p>
          <a:p>
            <a:pPr algn="l" fontAlgn="base"/>
            <a: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Glory be to the Three adorable</a:t>
            </a:r>
            <a:b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</a:br>
            <a: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Persons of the Holy Trinity,</a:t>
            </a:r>
            <a:b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</a:br>
            <a:r>
              <a:rPr lang="en-US" sz="2400" b="0" i="1" u="none" strike="noStrike" dirty="0">
                <a:solidFill>
                  <a:srgbClr val="1A1A1A"/>
                </a:solidFill>
                <a:effectLst/>
                <a:latin typeface="Noticia Text"/>
              </a:rPr>
              <a:t>now and forever. Amen.</a:t>
            </a:r>
            <a:endParaRPr lang="en-US" sz="2400" b="0" i="0" u="none" strike="noStrike" dirty="0">
              <a:solidFill>
                <a:srgbClr val="1A1A1A"/>
              </a:solidFill>
              <a:effectLst/>
              <a:latin typeface="Noticia Text"/>
            </a:endParaRPr>
          </a:p>
        </p:txBody>
      </p:sp>
    </p:spTree>
    <p:extLst>
      <p:ext uri="{BB962C8B-B14F-4D97-AF65-F5344CB8AC3E}">
        <p14:creationId xmlns:p14="http://schemas.microsoft.com/office/powerpoint/2010/main" val="1422622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91F9636-5E89-368C-9EDA-A925E136E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515" y="1284394"/>
            <a:ext cx="6936138" cy="42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9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9065" r="-1" b="28261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CD83F8-414A-90D4-4AB8-0BA3A777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20333"/>
            <a:ext cx="8825659" cy="41994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It’s a Mystery</a:t>
            </a:r>
          </a:p>
          <a:p>
            <a:r>
              <a:rPr lang="en-US" dirty="0">
                <a:solidFill>
                  <a:schemeClr val="bg1"/>
                </a:solidFill>
              </a:rPr>
              <a:t>Introduction to The Blessed Trinity</a:t>
            </a:r>
          </a:p>
          <a:p>
            <a:r>
              <a:rPr lang="en-US" dirty="0">
                <a:solidFill>
                  <a:schemeClr val="bg1"/>
                </a:solidFill>
              </a:rPr>
              <a:t>Who/What is God?</a:t>
            </a:r>
          </a:p>
          <a:p>
            <a:r>
              <a:rPr lang="en-US" dirty="0">
                <a:solidFill>
                  <a:schemeClr val="bg1"/>
                </a:solidFill>
              </a:rPr>
              <a:t>Who/What is Jesus?</a:t>
            </a:r>
          </a:p>
          <a:p>
            <a:r>
              <a:rPr lang="en-US" dirty="0">
                <a:solidFill>
                  <a:schemeClr val="bg1"/>
                </a:solidFill>
              </a:rPr>
              <a:t>Who/What is the Holy Spirit?</a:t>
            </a:r>
          </a:p>
          <a:p>
            <a:r>
              <a:rPr lang="en-US" dirty="0">
                <a:solidFill>
                  <a:schemeClr val="bg1"/>
                </a:solidFill>
              </a:rPr>
              <a:t>Heresies Past and Present</a:t>
            </a:r>
          </a:p>
          <a:p>
            <a:r>
              <a:rPr lang="en-US" dirty="0">
                <a:solidFill>
                  <a:schemeClr val="bg1"/>
                </a:solidFill>
              </a:rPr>
              <a:t>Why Does it Matter?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8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9065" r="-1" b="28261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/>
              <a:t>It’s a Mystery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CD83F8-414A-90D4-4AB8-0BA3A777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20333"/>
            <a:ext cx="8825659" cy="4199467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Truth revealed by God</a:t>
            </a:r>
          </a:p>
          <a:p>
            <a:r>
              <a:rPr lang="en-US" sz="2400" dirty="0">
                <a:solidFill>
                  <a:schemeClr val="bg1"/>
                </a:solidFill>
              </a:rPr>
              <a:t>Truth about which we cannot know everything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This is where faith comes in, not intellectual suicide!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7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9065" r="-1" b="28261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to The Blessed Trinity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CD83F8-414A-90D4-4AB8-0BA3A777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1680633"/>
            <a:ext cx="8761413" cy="42037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Video: </a:t>
            </a:r>
            <a:r>
              <a:rPr lang="en-US" dirty="0" err="1">
                <a:solidFill>
                  <a:schemeClr val="bg1"/>
                </a:solidFill>
              </a:rPr>
              <a:t>Symbolon</a:t>
            </a:r>
            <a:r>
              <a:rPr lang="en-US" dirty="0">
                <a:solidFill>
                  <a:schemeClr val="bg1"/>
                </a:solidFill>
              </a:rPr>
              <a:t> Session 1: 15:25 - 19:51</a:t>
            </a:r>
          </a:p>
          <a:p>
            <a:r>
              <a:rPr lang="en-US" dirty="0">
                <a:solidFill>
                  <a:schemeClr val="bg1"/>
                </a:solidFill>
              </a:rPr>
              <a:t>Trinity: Tri + unity</a:t>
            </a:r>
          </a:p>
          <a:p>
            <a:r>
              <a:rPr lang="en-US" dirty="0">
                <a:solidFill>
                  <a:schemeClr val="bg1"/>
                </a:solidFill>
              </a:rPr>
              <a:t>Lateran Council: “We firmly believe and confess without reservation that there is only one true God, eternal, infinite, and unchangeable, incomprehensible, almighty, and ineffable, the Father and the Son and the Holy Spirit: three persons indeed, but one essence, substance or nature entirely simple.” (cf. CCC 202)</a:t>
            </a:r>
          </a:p>
          <a:p>
            <a:r>
              <a:rPr lang="en-US" dirty="0">
                <a:solidFill>
                  <a:schemeClr val="bg1"/>
                </a:solidFill>
              </a:rPr>
              <a:t>Read CCC 234: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Central Mystery of the Catholic Faith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The Blessed Trinity is RELATIONSHIP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9065" r="-1" b="28261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Who/What is God?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CD83F8-414A-90D4-4AB8-0BA3A777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184400"/>
            <a:ext cx="8825659" cy="2827149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Shema (</a:t>
            </a:r>
            <a:r>
              <a:rPr lang="en-US" sz="2800" dirty="0" err="1">
                <a:solidFill>
                  <a:schemeClr val="bg1"/>
                </a:solidFill>
              </a:rPr>
              <a:t>sheh</a:t>
            </a:r>
            <a:r>
              <a:rPr lang="en-US" sz="2800" dirty="0">
                <a:solidFill>
                  <a:schemeClr val="bg1"/>
                </a:solidFill>
              </a:rPr>
              <a:t> ma’): “Hear, O Israel: the Lord our God is one Lord; and you shall love the Lord your God with all your heart, and with all your soul, and with all your might.”</a:t>
            </a:r>
          </a:p>
        </p:txBody>
      </p:sp>
    </p:spTree>
    <p:extLst>
      <p:ext uri="{BB962C8B-B14F-4D97-AF65-F5344CB8AC3E}">
        <p14:creationId xmlns:p14="http://schemas.microsoft.com/office/powerpoint/2010/main" val="333622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0837-857A-7D41-8002-EB4B329E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Who/What is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2D450-E52E-7947-8976-B21814281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090" y="3317010"/>
            <a:ext cx="8042276" cy="2912669"/>
          </a:xfrm>
        </p:spPr>
        <p:txBody>
          <a:bodyPr numCol="2">
            <a:normAutofit/>
          </a:bodyPr>
          <a:lstStyle/>
          <a:p>
            <a:r>
              <a:rPr lang="en-US" dirty="0"/>
              <a:t>Eternal, not created</a:t>
            </a:r>
          </a:p>
          <a:p>
            <a:r>
              <a:rPr lang="en-US" dirty="0"/>
              <a:t>Pure spirit/being</a:t>
            </a:r>
          </a:p>
          <a:p>
            <a:r>
              <a:rPr lang="en-US" dirty="0"/>
              <a:t>Perfect</a:t>
            </a:r>
          </a:p>
          <a:p>
            <a:r>
              <a:rPr lang="en-US" dirty="0"/>
              <a:t>All-good</a:t>
            </a:r>
          </a:p>
          <a:p>
            <a:r>
              <a:rPr lang="en-US" dirty="0"/>
              <a:t>All-loving</a:t>
            </a:r>
          </a:p>
          <a:p>
            <a:r>
              <a:rPr lang="en-US" dirty="0"/>
              <a:t>All-present </a:t>
            </a:r>
          </a:p>
          <a:p>
            <a:r>
              <a:rPr lang="en-US" dirty="0"/>
              <a:t>All-truth</a:t>
            </a:r>
          </a:p>
          <a:p>
            <a:r>
              <a:rPr lang="en-US" dirty="0"/>
              <a:t>All-immanent (dwelling within)</a:t>
            </a:r>
          </a:p>
          <a:p>
            <a:r>
              <a:rPr lang="en-US" dirty="0"/>
              <a:t>All-merciful</a:t>
            </a:r>
          </a:p>
          <a:p>
            <a:r>
              <a:rPr lang="en-US" dirty="0"/>
              <a:t>All-just</a:t>
            </a:r>
          </a:p>
          <a:p>
            <a:r>
              <a:rPr lang="en-US" dirty="0"/>
              <a:t>All-holy</a:t>
            </a:r>
          </a:p>
          <a:p>
            <a:r>
              <a:rPr lang="en-US" dirty="0"/>
              <a:t>All-knowing (omniscient)</a:t>
            </a:r>
          </a:p>
          <a:p>
            <a:r>
              <a:rPr lang="en-US" dirty="0"/>
              <a:t>All-powerful (omnipotent)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A910E-0D20-4C4F-9BFE-46468EB4CD00}"/>
              </a:ext>
            </a:extLst>
          </p:cNvPr>
          <p:cNvSpPr txBox="1"/>
          <p:nvPr/>
        </p:nvSpPr>
        <p:spPr>
          <a:xfrm>
            <a:off x="3635716" y="2455236"/>
            <a:ext cx="34387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 AM </a:t>
            </a:r>
            <a:r>
              <a:rPr lang="en-US" sz="2000" dirty="0"/>
              <a:t>WHO </a:t>
            </a:r>
            <a:r>
              <a:rPr lang="en-US" sz="3200" dirty="0"/>
              <a:t>AM</a:t>
            </a:r>
            <a:r>
              <a:rPr lang="en-US" sz="2000" dirty="0"/>
              <a:t> </a:t>
            </a:r>
            <a:r>
              <a:rPr lang="en-US" dirty="0"/>
              <a:t>(Ex 3:6)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9065" r="-1" b="28261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Who/What is God?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CD83F8-414A-90D4-4AB8-0BA3A777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700" y="1744134"/>
            <a:ext cx="6959911" cy="38354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God is one divine nature, three divine persons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Person:  The composite of characteristics that make up an individual personality; the self.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Nature: the essential qualities or characteristics by which something is recognized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Genesis 1: 26 reveals that God is a community of persons, right?</a:t>
            </a:r>
          </a:p>
          <a:p>
            <a:r>
              <a:rPr lang="en-US" sz="2000" dirty="0">
                <a:solidFill>
                  <a:schemeClr val="bg1"/>
                </a:solidFill>
              </a:rPr>
              <a:t>God is love, and in His love, He sent His Son for our sins and His Spirit to abide with us (1 Jn 4: 8-16)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12ACE33-DAD9-9EDE-D4B7-EDDE9600F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865" y="1947334"/>
            <a:ext cx="3200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9065" r="-1" b="28261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is Jesus?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8">
            <a:extLst>
              <a:ext uri="{FF2B5EF4-FFF2-40B4-BE49-F238E27FC236}">
                <a16:creationId xmlns:a16="http://schemas.microsoft.com/office/drawing/2014/main" id="{DA8E1817-3F22-017C-F8FE-DB833B05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95" y="2154354"/>
            <a:ext cx="8825659" cy="436433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Jesus is </a:t>
            </a:r>
            <a:r>
              <a:rPr lang="en-US" b="1" dirty="0">
                <a:solidFill>
                  <a:schemeClr val="bg1"/>
                </a:solidFill>
              </a:rPr>
              <a:t>The Word of God Made Flesh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Genesis 1: 26 “Let us make human beings in our image, after our likeness.”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John 1:1-14  “In the beginning was the Word….and the Word was with God, and the Word was God…”</a:t>
            </a:r>
          </a:p>
          <a:p>
            <a:r>
              <a:rPr lang="en-US" dirty="0">
                <a:solidFill>
                  <a:schemeClr val="bg1"/>
                </a:solidFill>
              </a:rPr>
              <a:t>Jesus called God Abba, Father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See Matt 11:25-27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Holy Trinity at Jesus’ conception (Lk 1:3-35)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Holy Trinity at Jesus’ baptism  (Matt:3:13-17)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341876-8C85-B9EE-898B-8FE0C788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67" y="904877"/>
            <a:ext cx="3215501" cy="18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een&#10;&#10;Description automatically generated">
            <a:extLst>
              <a:ext uri="{FF2B5EF4-FFF2-40B4-BE49-F238E27FC236}">
                <a16:creationId xmlns:a16="http://schemas.microsoft.com/office/drawing/2014/main" id="{CD68EC1D-6842-DD71-8602-D98FA023B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9065" r="-1" b="28261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4CBA4-930F-2081-CB6D-C564A48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76" y="15145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is Jesus?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8">
            <a:extLst>
              <a:ext uri="{FF2B5EF4-FFF2-40B4-BE49-F238E27FC236}">
                <a16:creationId xmlns:a16="http://schemas.microsoft.com/office/drawing/2014/main" id="{DA8E1817-3F22-017C-F8FE-DB833B05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82864"/>
            <a:ext cx="8825659" cy="2428134"/>
          </a:xfrm>
        </p:spPr>
        <p:txBody>
          <a:bodyPr anchor="ctr">
            <a:norm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</a:rPr>
              <a:t>Nicene Creed:  “the only-begotten Son of God, eternally begotten of the Father, God from God, Light from Light, True God from True God, begotten not made, consubstantial with the Father.”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Jesus applied God’s name to Himself: “I AM” (Jn 8:58)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2B4C3A0-BC4C-DFE9-BC87-ED28A11D7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16" y="938411"/>
            <a:ext cx="3284296" cy="18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5633</TotalTime>
  <Words>996</Words>
  <Application>Microsoft Macintosh PowerPoint</Application>
  <PresentationFormat>Widescreen</PresentationFormat>
  <Paragraphs>110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Noticia Text</vt:lpstr>
      <vt:lpstr>Wingdings 3</vt:lpstr>
      <vt:lpstr>Ion Boardroom</vt:lpstr>
      <vt:lpstr>The Blessed Trinity</vt:lpstr>
      <vt:lpstr>Agenda</vt:lpstr>
      <vt:lpstr>It’s a Mystery</vt:lpstr>
      <vt:lpstr>Introduction to The Blessed Trinity</vt:lpstr>
      <vt:lpstr>Who/What is God?</vt:lpstr>
      <vt:lpstr>Who/What is God?</vt:lpstr>
      <vt:lpstr>Who/What is God?</vt:lpstr>
      <vt:lpstr>Who is Jesus?</vt:lpstr>
      <vt:lpstr>Who is Jesus?</vt:lpstr>
      <vt:lpstr>Who is the Holy Spirit?</vt:lpstr>
      <vt:lpstr>Who is the Holy Spirit?</vt:lpstr>
      <vt:lpstr>Caution</vt:lpstr>
      <vt:lpstr>Shield of Athanasius</vt:lpstr>
      <vt:lpstr>Trinitarian Heresies, Past and Present</vt:lpstr>
      <vt:lpstr>Why Does it Matter?</vt:lpstr>
      <vt:lpstr>Closing 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Blessed Trinity</dc:title>
  <dc:creator>Teresa Crichton</dc:creator>
  <cp:lastModifiedBy>Teresa Crichton</cp:lastModifiedBy>
  <cp:revision>48</cp:revision>
  <dcterms:created xsi:type="dcterms:W3CDTF">2022-09-25T21:20:13Z</dcterms:created>
  <dcterms:modified xsi:type="dcterms:W3CDTF">2023-12-27T19:20:13Z</dcterms:modified>
</cp:coreProperties>
</file>