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xfrm>
            <a:off x="838200" y="365124"/>
            <a:ext cx="4594412" cy="5013701"/>
          </a:xfrm>
          <a:prstGeom prst="rect">
            <a:avLst/>
          </a:prstGeom>
        </p:spPr>
        <p:txBody>
          <a:bodyPr/>
          <a:lstStyle/>
          <a:p>
            <a:pPr/>
            <a:br/>
          </a:p>
        </p:txBody>
      </p:sp>
      <p:sp>
        <p:nvSpPr>
          <p:cNvPr id="95" name="Rectangle 4"/>
          <p:cNvSpPr txBox="1"/>
          <p:nvPr/>
        </p:nvSpPr>
        <p:spPr>
          <a:xfrm>
            <a:off x="3336218" y="809855"/>
            <a:ext cx="5702391" cy="5958841"/>
          </a:xfrm>
          <a:prstGeom prst="rect">
            <a:avLst/>
          </a:prstGeom>
          <a:ln w="12700">
            <a:miter lim="400000"/>
          </a:ln>
          <a:effectLst>
            <a:reflection blurRad="0" stA="10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45719" rIns="45719">
            <a:spAutoFit/>
          </a:bodyPr>
          <a:lstStyle/>
          <a:p>
            <a:pPr algn="ctr">
              <a:defRPr b="1" sz="6600">
                <a:solidFill>
                  <a:srgbClr val="FBB019"/>
                </a:solidFill>
                <a:latin typeface="Trebuchet MS"/>
                <a:ea typeface="Trebuchet MS"/>
                <a:cs typeface="Trebuchet MS"/>
                <a:sym typeface="Trebuchet MS"/>
              </a:defRPr>
            </a:pPr>
            <a:r>
              <a:t>The Sacrament </a:t>
            </a:r>
          </a:p>
          <a:p>
            <a:pPr algn="ctr">
              <a:defRPr b="1" sz="6600">
                <a:solidFill>
                  <a:srgbClr val="FBB019"/>
                </a:solidFill>
                <a:latin typeface="Trebuchet MS"/>
                <a:ea typeface="Trebuchet MS"/>
                <a:cs typeface="Trebuchet MS"/>
                <a:sym typeface="Trebuchet MS"/>
              </a:defRPr>
            </a:pPr>
            <a:r>
              <a:t>of Penance and Reconciliation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8FBF6"/>
            </a:gs>
            <a:gs pos="38000">
              <a:srgbClr val="8FAADC"/>
            </a:gs>
            <a:gs pos="83000">
              <a:srgbClr val="BEDCAA"/>
            </a:gs>
            <a:gs pos="100000">
              <a:srgbClr val="D4E8C6"/>
            </a:gs>
          </a:gsLst>
          <a:lin ang="5400000" scaled="0"/>
        </a:gradFill>
      </p:bgPr>
    </p:bg>
    <p:spTree>
      <p:nvGrpSpPr>
        <p:cNvPr id="1" name=""/>
        <p:cNvGrpSpPr/>
        <p:nvPr/>
      </p:nvGrpSpPr>
      <p:grpSpPr>
        <a:xfrm>
          <a:off x="0" y="0"/>
          <a:ext cx="0" cy="0"/>
          <a:chOff x="0" y="0"/>
          <a:chExt cx="0" cy="0"/>
        </a:xfrm>
      </p:grpSpPr>
      <p:sp>
        <p:nvSpPr>
          <p:cNvPr id="181" name="Title 1"/>
          <p:cNvSpPr txBox="1"/>
          <p:nvPr>
            <p:ph type="title"/>
          </p:nvPr>
        </p:nvSpPr>
        <p:spPr>
          <a:xfrm>
            <a:off x="838200" y="365125"/>
            <a:ext cx="10515600" cy="1325563"/>
          </a:xfrm>
          <a:prstGeom prst="rect">
            <a:avLst/>
          </a:prstGeom>
        </p:spPr>
        <p:txBody>
          <a:bodyPr/>
          <a:lstStyle>
            <a:lvl1pPr algn="ctr">
              <a:defRPr b="1">
                <a:solidFill>
                  <a:srgbClr val="404040"/>
                </a:solidFill>
                <a:latin typeface="Trebuchet MS"/>
                <a:ea typeface="Trebuchet MS"/>
                <a:cs typeface="Trebuchet MS"/>
                <a:sym typeface="Trebuchet MS"/>
              </a:defRPr>
            </a:lvl1pPr>
          </a:lstStyle>
          <a:p>
            <a:pPr/>
            <a:r>
              <a:t>Contrition</a:t>
            </a:r>
          </a:p>
        </p:txBody>
      </p:sp>
      <p:sp>
        <p:nvSpPr>
          <p:cNvPr id="182" name="Content Placeholder 2"/>
          <p:cNvSpPr txBox="1"/>
          <p:nvPr>
            <p:ph type="body" sz="quarter" idx="1"/>
          </p:nvPr>
        </p:nvSpPr>
        <p:spPr>
          <a:xfrm>
            <a:off x="838200" y="1825625"/>
            <a:ext cx="10515600" cy="1374775"/>
          </a:xfrm>
          <a:prstGeom prst="rect">
            <a:avLst/>
          </a:prstGeom>
        </p:spPr>
        <p:txBody>
          <a:bodyPr/>
          <a:lstStyle>
            <a:lvl1pPr marL="0" indent="0">
              <a:lnSpc>
                <a:spcPct val="100000"/>
              </a:lnSpc>
              <a:spcBef>
                <a:spcPts val="0"/>
              </a:spcBef>
              <a:buSzTx/>
              <a:buNone/>
              <a:defRPr b="1"/>
            </a:lvl1pPr>
          </a:lstStyle>
          <a:p>
            <a:pPr/>
            <a:r>
              <a:t>Heartfelt sorrow for sins committed, along with the intention of sinning no more. This most important act of penitents is necessary for receiving absolution in the Sacrament of Penance. </a:t>
            </a:r>
          </a:p>
        </p:txBody>
      </p:sp>
      <p:sp>
        <p:nvSpPr>
          <p:cNvPr id="183"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sp>
        <p:nvSpPr>
          <p:cNvPr id="184" name="TextBox 4"/>
          <p:cNvSpPr txBox="1"/>
          <p:nvPr/>
        </p:nvSpPr>
        <p:spPr>
          <a:xfrm>
            <a:off x="2186940" y="3435901"/>
            <a:ext cx="3383281" cy="23835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500"/>
            </a:pPr>
            <a:r>
              <a:t>Perfect Contrition</a:t>
            </a:r>
          </a:p>
          <a:p>
            <a:pPr>
              <a:defRPr sz="2500"/>
            </a:pPr>
            <a:r>
              <a:t>You have sorrow for sin because you love God and want to be in relationship with him. </a:t>
            </a:r>
          </a:p>
        </p:txBody>
      </p:sp>
      <p:sp>
        <p:nvSpPr>
          <p:cNvPr id="185" name="TextBox 5"/>
          <p:cNvSpPr txBox="1"/>
          <p:nvPr/>
        </p:nvSpPr>
        <p:spPr>
          <a:xfrm>
            <a:off x="6420542" y="3435901"/>
            <a:ext cx="3383281" cy="23835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500"/>
            </a:pPr>
            <a:r>
              <a:t>Imperfect Contrition</a:t>
            </a:r>
          </a:p>
          <a:p>
            <a:pPr>
              <a:defRPr sz="2500"/>
            </a:pPr>
            <a:r>
              <a:t>You have sorrow for sin because you fear punishment or perceive the ugliness of sin.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xfrm>
            <a:off x="838200" y="331693"/>
            <a:ext cx="10515600" cy="1325563"/>
          </a:xfrm>
          <a:prstGeom prst="rect">
            <a:avLst/>
          </a:prstGeom>
        </p:spPr>
        <p:txBody>
          <a:bodyPr/>
          <a:lstStyle>
            <a:lvl1pPr>
              <a:defRPr b="1">
                <a:solidFill>
                  <a:srgbClr val="B82634"/>
                </a:solidFill>
                <a:latin typeface="Trebuchet MS"/>
                <a:ea typeface="Trebuchet MS"/>
                <a:cs typeface="Trebuchet MS"/>
                <a:sym typeface="Trebuchet MS"/>
              </a:defRPr>
            </a:lvl1pPr>
          </a:lstStyle>
          <a:p>
            <a:pPr/>
            <a:r>
              <a:t>Mortal sin           vs.           Venial sin</a:t>
            </a:r>
          </a:p>
        </p:txBody>
      </p:sp>
      <p:sp>
        <p:nvSpPr>
          <p:cNvPr id="188" name="Content Placeholder 2"/>
          <p:cNvSpPr txBox="1"/>
          <p:nvPr>
            <p:ph type="body" sz="half" idx="1"/>
          </p:nvPr>
        </p:nvSpPr>
        <p:spPr>
          <a:xfrm>
            <a:off x="838199" y="1825625"/>
            <a:ext cx="4122422" cy="4351338"/>
          </a:xfrm>
          <a:prstGeom prst="rect">
            <a:avLst/>
          </a:prstGeom>
        </p:spPr>
        <p:txBody>
          <a:bodyPr/>
          <a:lstStyle/>
          <a:p>
            <a:pPr>
              <a:defRPr sz="2500"/>
            </a:pPr>
            <a:r>
              <a:t>Mortal sin destroys or kills your relationship with God and the Church. If not repented and forgiven by God, mortal sin removes you from God’s Kingdom and leads you to hell. </a:t>
            </a:r>
          </a:p>
          <a:p>
            <a:pPr marL="0" indent="0">
              <a:buSzTx/>
              <a:buNone/>
              <a:defRPr sz="2500"/>
            </a:pPr>
          </a:p>
          <a:p>
            <a:pPr>
              <a:defRPr sz="2500"/>
            </a:pPr>
            <a:r>
              <a:t>Confession is required for a return to full communion with God</a:t>
            </a:r>
          </a:p>
        </p:txBody>
      </p:sp>
      <p:sp>
        <p:nvSpPr>
          <p:cNvPr id="189" name="Content Placeholder 2"/>
          <p:cNvSpPr txBox="1"/>
          <p:nvPr/>
        </p:nvSpPr>
        <p:spPr>
          <a:xfrm>
            <a:off x="7277100" y="1470501"/>
            <a:ext cx="4030981"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98881" indent="-198881" defTabSz="795527">
              <a:lnSpc>
                <a:spcPct val="90000"/>
              </a:lnSpc>
              <a:spcBef>
                <a:spcPts val="800"/>
              </a:spcBef>
              <a:buSzPct val="100000"/>
              <a:buFont typeface="Arial"/>
              <a:buChar char="•"/>
              <a:defRPr sz="2175"/>
            </a:pPr>
            <a:r>
              <a:t>Venial sin weakens your relationship with God and the Church. </a:t>
            </a:r>
          </a:p>
          <a:p>
            <a:pPr marL="198881" indent="-198881" defTabSz="795527">
              <a:lnSpc>
                <a:spcPct val="90000"/>
              </a:lnSpc>
              <a:spcBef>
                <a:spcPts val="800"/>
              </a:spcBef>
              <a:buSzPct val="100000"/>
              <a:buFont typeface="Arial"/>
              <a:buChar char="•"/>
              <a:defRPr sz="2175"/>
            </a:pPr>
          </a:p>
          <a:p>
            <a:pPr marL="198881" indent="-198881" defTabSz="795527">
              <a:lnSpc>
                <a:spcPct val="90000"/>
              </a:lnSpc>
              <a:spcBef>
                <a:spcPts val="800"/>
              </a:spcBef>
              <a:buSzPct val="100000"/>
              <a:buFont typeface="Arial"/>
              <a:buChar char="•"/>
              <a:defRPr sz="2175"/>
            </a:pPr>
            <a:r>
              <a:t>Confession is not strictly required for venial sin, but the Church encourages you to confess these sins as a wayvto admit your need for God’s grace and mercy.</a:t>
            </a:r>
          </a:p>
          <a:p>
            <a:pPr marL="198881" indent="-198881" defTabSz="795527">
              <a:lnSpc>
                <a:spcPct val="90000"/>
              </a:lnSpc>
              <a:spcBef>
                <a:spcPts val="800"/>
              </a:spcBef>
              <a:buSzPct val="100000"/>
              <a:buFont typeface="Arial"/>
              <a:buChar char="•"/>
              <a:defRPr sz="2175"/>
            </a:pPr>
          </a:p>
        </p:txBody>
      </p:sp>
      <p:sp>
        <p:nvSpPr>
          <p:cNvPr id="190" name="TextBox 4"/>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sp>
        <p:nvSpPr>
          <p:cNvPr id="191" name="Lightning Bolt 5"/>
          <p:cNvSpPr/>
          <p:nvPr/>
        </p:nvSpPr>
        <p:spPr>
          <a:xfrm rot="4315190">
            <a:off x="5678850" y="2438545"/>
            <a:ext cx="960521" cy="1942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000000"/>
          </a:solidFill>
          <a:ln w="12700">
            <a:miter lim="400000"/>
          </a:ln>
        </p:spPr>
        <p:txBody>
          <a:bodyPr lIns="45719" rIns="45719" anchor="ctr"/>
          <a:lstStyle/>
          <a:p>
            <a:pPr algn="ctr">
              <a:defRPr>
                <a:solidFill>
                  <a:srgbClr val="FFFFFF"/>
                </a:solidFill>
              </a:defRPr>
            </a:pPr>
          </a:p>
        </p:txBody>
      </p:sp>
      <p:grpSp>
        <p:nvGrpSpPr>
          <p:cNvPr id="194" name="Oval 6"/>
          <p:cNvGrpSpPr/>
          <p:nvPr/>
        </p:nvGrpSpPr>
        <p:grpSpPr>
          <a:xfrm>
            <a:off x="5208270" y="2128002"/>
            <a:ext cx="1169671" cy="1100457"/>
            <a:chOff x="0" y="0"/>
            <a:chExt cx="1169669" cy="1100455"/>
          </a:xfrm>
        </p:grpSpPr>
        <p:sp>
          <p:nvSpPr>
            <p:cNvPr id="192" name="Oval"/>
            <p:cNvSpPr/>
            <p:nvPr/>
          </p:nvSpPr>
          <p:spPr>
            <a:xfrm>
              <a:off x="0" y="0"/>
              <a:ext cx="1169670" cy="1100456"/>
            </a:xfrm>
            <a:prstGeom prst="ellipse">
              <a:avLst/>
            </a:prstGeom>
            <a:solidFill>
              <a:srgbClr val="2F5597"/>
            </a:solidFill>
            <a:ln w="12700" cap="flat">
              <a:noFill/>
              <a:miter lim="400000"/>
            </a:ln>
            <a:effectLst/>
          </p:spPr>
          <p:txBody>
            <a:bodyPr wrap="square" lIns="45719" tIns="45719" rIns="45719" bIns="45719" numCol="1" anchor="ctr">
              <a:noAutofit/>
            </a:bodyPr>
            <a:lstStyle/>
            <a:p>
              <a:pPr algn="ctr">
                <a:defRPr sz="3000">
                  <a:solidFill>
                    <a:srgbClr val="FFFFFF"/>
                  </a:solidFill>
                </a:defRPr>
              </a:pPr>
            </a:p>
          </p:txBody>
        </p:sp>
        <p:sp>
          <p:nvSpPr>
            <p:cNvPr id="193" name="God"/>
            <p:cNvSpPr txBox="1"/>
            <p:nvPr/>
          </p:nvSpPr>
          <p:spPr>
            <a:xfrm>
              <a:off x="217014" y="305251"/>
              <a:ext cx="735642" cy="489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000">
                  <a:solidFill>
                    <a:srgbClr val="FFFFFF"/>
                  </a:solidFill>
                </a:defRPr>
              </a:lvl1pPr>
            </a:lstStyle>
            <a:p>
              <a:pPr/>
              <a:r>
                <a:t>God</a:t>
              </a:r>
            </a:p>
          </p:txBody>
        </p:sp>
      </p:grpSp>
      <p:grpSp>
        <p:nvGrpSpPr>
          <p:cNvPr id="197" name="Oval 7"/>
          <p:cNvGrpSpPr/>
          <p:nvPr/>
        </p:nvGrpSpPr>
        <p:grpSpPr>
          <a:xfrm>
            <a:off x="5962162" y="3792897"/>
            <a:ext cx="1143001" cy="1100457"/>
            <a:chOff x="0" y="0"/>
            <a:chExt cx="1143000" cy="1100455"/>
          </a:xfrm>
        </p:grpSpPr>
        <p:sp>
          <p:nvSpPr>
            <p:cNvPr id="195" name="Oval"/>
            <p:cNvSpPr/>
            <p:nvPr/>
          </p:nvSpPr>
          <p:spPr>
            <a:xfrm>
              <a:off x="0" y="0"/>
              <a:ext cx="1143001" cy="1100456"/>
            </a:xfrm>
            <a:prstGeom prst="ellipse">
              <a:avLst/>
            </a:prstGeom>
            <a:solidFill>
              <a:srgbClr val="C00000"/>
            </a:solidFill>
            <a:ln w="12700" cap="flat">
              <a:noFill/>
              <a:miter lim="400000"/>
            </a:ln>
            <a:effectLst/>
          </p:spPr>
          <p:txBody>
            <a:bodyPr wrap="square" lIns="45719" tIns="45719" rIns="45719" bIns="45719" numCol="1" anchor="ctr">
              <a:noAutofit/>
            </a:bodyPr>
            <a:lstStyle/>
            <a:p>
              <a:pPr algn="ctr">
                <a:defRPr sz="3000">
                  <a:solidFill>
                    <a:srgbClr val="FFFFFF"/>
                  </a:solidFill>
                </a:defRPr>
              </a:pPr>
            </a:p>
          </p:txBody>
        </p:sp>
        <p:sp>
          <p:nvSpPr>
            <p:cNvPr id="196" name="Us"/>
            <p:cNvSpPr txBox="1"/>
            <p:nvPr/>
          </p:nvSpPr>
          <p:spPr>
            <a:xfrm>
              <a:off x="213107" y="305251"/>
              <a:ext cx="716785" cy="489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000">
                  <a:solidFill>
                    <a:srgbClr val="FFFFFF"/>
                  </a:solidFill>
                </a:defRPr>
              </a:lvl1pPr>
            </a:lstStyle>
            <a:p>
              <a:pPr/>
              <a:r>
                <a:t>Us</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le 1"/>
          <p:cNvSpPr txBox="1"/>
          <p:nvPr>
            <p:ph type="title"/>
          </p:nvPr>
        </p:nvSpPr>
        <p:spPr>
          <a:xfrm>
            <a:off x="838200" y="365125"/>
            <a:ext cx="10515600" cy="1325563"/>
          </a:xfrm>
          <a:prstGeom prst="rect">
            <a:avLst/>
          </a:prstGeom>
        </p:spPr>
        <p:txBody>
          <a:bodyPr/>
          <a:lstStyle>
            <a:lvl1pPr>
              <a:defRPr b="1">
                <a:solidFill>
                  <a:srgbClr val="548235"/>
                </a:solidFill>
                <a:latin typeface="Trebuchet MS"/>
                <a:ea typeface="Trebuchet MS"/>
                <a:cs typeface="Trebuchet MS"/>
                <a:sym typeface="Trebuchet MS"/>
              </a:defRPr>
            </a:lvl1pPr>
          </a:lstStyle>
          <a:p>
            <a:pPr/>
            <a:r>
              <a:t>Journal Question</a:t>
            </a:r>
          </a:p>
        </p:txBody>
      </p:sp>
      <p:sp>
        <p:nvSpPr>
          <p:cNvPr id="200" name="Content Placeholder 2"/>
          <p:cNvSpPr txBox="1"/>
          <p:nvPr>
            <p:ph type="body" sz="half" idx="1"/>
          </p:nvPr>
        </p:nvSpPr>
        <p:spPr>
          <a:xfrm>
            <a:off x="1021080" y="1690688"/>
            <a:ext cx="4602480" cy="4351339"/>
          </a:xfrm>
          <a:prstGeom prst="rect">
            <a:avLst/>
          </a:prstGeom>
        </p:spPr>
        <p:txBody>
          <a:bodyPr/>
          <a:lstStyle>
            <a:lvl1pPr marL="0" indent="0">
              <a:buSzTx/>
              <a:buNone/>
              <a:defRPr b="1" sz="3600"/>
            </a:lvl1pPr>
          </a:lstStyle>
          <a:p>
            <a:pPr/>
            <a:r>
              <a:t>Think of a time when someone has hurt you or broken your relationship with them by some action.  How was this situation resolved? </a:t>
            </a:r>
          </a:p>
        </p:txBody>
      </p:sp>
      <p:pic>
        <p:nvPicPr>
          <p:cNvPr id="201" name="Picture 3" descr="Picture 3"/>
          <p:cNvPicPr>
            <a:picLocks noChangeAspect="1"/>
          </p:cNvPicPr>
          <p:nvPr/>
        </p:nvPicPr>
        <p:blipFill>
          <a:blip r:embed="rId2">
            <a:extLst/>
          </a:blip>
          <a:srcRect l="7157" t="0" r="11501" b="0"/>
          <a:stretch>
            <a:fillRect/>
          </a:stretch>
        </p:blipFill>
        <p:spPr>
          <a:xfrm>
            <a:off x="6225981" y="1371600"/>
            <a:ext cx="5310699" cy="435490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3" name="Title 1"/>
          <p:cNvSpPr txBox="1"/>
          <p:nvPr>
            <p:ph type="title"/>
          </p:nvPr>
        </p:nvSpPr>
        <p:spPr>
          <a:xfrm>
            <a:off x="838200" y="365125"/>
            <a:ext cx="10515600" cy="1325563"/>
          </a:xfrm>
          <a:prstGeom prst="rect">
            <a:avLst/>
          </a:prstGeom>
        </p:spPr>
        <p:txBody>
          <a:bodyPr/>
          <a:lstStyle>
            <a:lvl1pPr>
              <a:defRPr b="1">
                <a:solidFill>
                  <a:srgbClr val="FFFFFF"/>
                </a:solidFill>
                <a:latin typeface="Trebuchet MS"/>
                <a:ea typeface="Trebuchet MS"/>
                <a:cs typeface="Trebuchet MS"/>
                <a:sym typeface="Trebuchet MS"/>
              </a:defRPr>
            </a:lvl1pPr>
          </a:lstStyle>
          <a:p>
            <a:pPr/>
            <a:r>
              <a:t>Sacramental Seal</a:t>
            </a:r>
          </a:p>
        </p:txBody>
      </p:sp>
      <p:sp>
        <p:nvSpPr>
          <p:cNvPr id="204" name="Content Placeholder 2"/>
          <p:cNvSpPr txBox="1"/>
          <p:nvPr>
            <p:ph type="body" sz="half" idx="1"/>
          </p:nvPr>
        </p:nvSpPr>
        <p:spPr>
          <a:xfrm>
            <a:off x="838200" y="1825625"/>
            <a:ext cx="4716780" cy="4351338"/>
          </a:xfrm>
          <a:prstGeom prst="rect">
            <a:avLst/>
          </a:prstGeom>
        </p:spPr>
        <p:txBody>
          <a:bodyPr/>
          <a:lstStyle/>
          <a:p>
            <a:pPr marL="0" indent="0">
              <a:buSzTx/>
              <a:buNone/>
              <a:defRPr>
                <a:solidFill>
                  <a:srgbClr val="FFFFFF"/>
                </a:solidFill>
              </a:defRPr>
            </a:pPr>
            <a:r>
              <a:t>The secrecy priests are bound to keep regarding any sins confessed to them. </a:t>
            </a:r>
          </a:p>
          <a:p>
            <a:pPr>
              <a:defRPr>
                <a:solidFill>
                  <a:srgbClr val="FFFFFF"/>
                </a:solidFill>
              </a:defRPr>
            </a:pPr>
            <a:r>
              <a:t>"...It is a crime for a confessor in any way to betray a penitent by word or in any other manner or for any reason" (</a:t>
            </a:r>
            <a:r>
              <a:rPr i="1"/>
              <a:t>Code of Canon Law </a:t>
            </a:r>
            <a:r>
              <a:t>No. 2490)</a:t>
            </a:r>
          </a:p>
        </p:txBody>
      </p:sp>
      <p:sp>
        <p:nvSpPr>
          <p:cNvPr id="205"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solidFill>
                  <a:srgbClr val="FFFFFF"/>
                </a:solidFill>
                <a:latin typeface="Trebuchet MS"/>
                <a:ea typeface="Trebuchet MS"/>
                <a:cs typeface="Trebuchet MS"/>
                <a:sym typeface="Trebuchet MS"/>
              </a:defRPr>
            </a:lvl1pPr>
          </a:lstStyle>
          <a:p>
            <a:pPr/>
            <a:r>
              <a:t>Understanding the Sacrament of Penance and Reconciliation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838200" y="365125"/>
            <a:ext cx="10515600" cy="1325563"/>
          </a:xfrm>
          <a:prstGeom prst="rect">
            <a:avLst/>
          </a:prstGeom>
        </p:spPr>
        <p:txBody>
          <a:bodyPr/>
          <a:lstStyle>
            <a:lvl1pPr algn="ctr">
              <a:defRPr b="1">
                <a:solidFill>
                  <a:srgbClr val="2AB3C4"/>
                </a:solidFill>
                <a:latin typeface="Trebuchet MS"/>
                <a:ea typeface="Trebuchet MS"/>
                <a:cs typeface="Trebuchet MS"/>
                <a:sym typeface="Trebuchet MS"/>
              </a:defRPr>
            </a:lvl1pPr>
          </a:lstStyle>
          <a:p>
            <a:pPr/>
            <a:r>
              <a:t>Ways of Penance</a:t>
            </a:r>
          </a:p>
        </p:txBody>
      </p:sp>
      <p:sp>
        <p:nvSpPr>
          <p:cNvPr id="208" name="TextBox 4"/>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sp>
        <p:nvSpPr>
          <p:cNvPr id="209" name="Content Placeholder 2"/>
          <p:cNvSpPr txBox="1"/>
          <p:nvPr>
            <p:ph type="body" idx="1"/>
          </p:nvPr>
        </p:nvSpPr>
        <p:spPr>
          <a:xfrm>
            <a:off x="838200" y="1825625"/>
            <a:ext cx="10515600" cy="4351338"/>
          </a:xfrm>
          <a:prstGeom prst="rect">
            <a:avLst/>
          </a:prstGeom>
        </p:spPr>
        <p:txBody>
          <a:bodyPr/>
          <a:lstStyle/>
          <a:p>
            <a:pPr/>
          </a:p>
        </p:txBody>
      </p:sp>
      <p:pic>
        <p:nvPicPr>
          <p:cNvPr id="210" name="Picture 5" descr="Picture 5"/>
          <p:cNvPicPr>
            <a:picLocks noChangeAspect="1"/>
          </p:cNvPicPr>
          <p:nvPr/>
        </p:nvPicPr>
        <p:blipFill>
          <a:blip r:embed="rId2">
            <a:extLst/>
          </a:blip>
          <a:srcRect l="42645" t="39479" r="27375" b="38277"/>
          <a:stretch>
            <a:fillRect/>
          </a:stretch>
        </p:blipFill>
        <p:spPr>
          <a:xfrm>
            <a:off x="1930407" y="1354665"/>
            <a:ext cx="8398934" cy="469053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31415"/>
        </a:solidFill>
      </p:bgPr>
    </p:bg>
    <p:spTree>
      <p:nvGrpSpPr>
        <p:cNvPr id="1" name=""/>
        <p:cNvGrpSpPr/>
        <p:nvPr/>
      </p:nvGrpSpPr>
      <p:grpSpPr>
        <a:xfrm>
          <a:off x="0" y="0"/>
          <a:ext cx="0" cy="0"/>
          <a:chOff x="0" y="0"/>
          <a:chExt cx="0" cy="0"/>
        </a:xfrm>
      </p:grpSpPr>
      <p:sp>
        <p:nvSpPr>
          <p:cNvPr id="212" name="Title 1"/>
          <p:cNvSpPr txBox="1"/>
          <p:nvPr>
            <p:ph type="title"/>
          </p:nvPr>
        </p:nvSpPr>
        <p:spPr>
          <a:xfrm>
            <a:off x="838200" y="298571"/>
            <a:ext cx="10515600" cy="1325564"/>
          </a:xfrm>
          <a:prstGeom prst="rect">
            <a:avLst/>
          </a:prstGeom>
        </p:spPr>
        <p:txBody>
          <a:bodyPr/>
          <a:lstStyle>
            <a:lvl1pPr defTabSz="694944">
              <a:defRPr sz="6080">
                <a:solidFill>
                  <a:srgbClr val="FFFFFF"/>
                </a:solidFill>
                <a:latin typeface="Apple Chancery"/>
                <a:ea typeface="Apple Chancery"/>
                <a:cs typeface="Apple Chancery"/>
                <a:sym typeface="Apple Chancery"/>
              </a:defRPr>
            </a:lvl1pPr>
          </a:lstStyle>
          <a:p>
            <a:pPr/>
            <a:r>
              <a:t>Absolution</a:t>
            </a:r>
          </a:p>
        </p:txBody>
      </p:sp>
      <p:sp>
        <p:nvSpPr>
          <p:cNvPr id="213" name="Content Placeholder 2"/>
          <p:cNvSpPr txBox="1"/>
          <p:nvPr>
            <p:ph type="body" sz="half" idx="1"/>
          </p:nvPr>
        </p:nvSpPr>
        <p:spPr>
          <a:xfrm>
            <a:off x="6862633" y="1322705"/>
            <a:ext cx="5135881" cy="4351338"/>
          </a:xfrm>
          <a:prstGeom prst="rect">
            <a:avLst/>
          </a:prstGeom>
        </p:spPr>
        <p:txBody>
          <a:bodyPr/>
          <a:lstStyle/>
          <a:p>
            <a:pPr marL="0" indent="0" defTabSz="886968">
              <a:lnSpc>
                <a:spcPct val="81000"/>
              </a:lnSpc>
              <a:spcBef>
                <a:spcPts val="900"/>
              </a:spcBef>
              <a:buSzTx/>
              <a:buNone/>
              <a:defRPr sz="2716">
                <a:solidFill>
                  <a:srgbClr val="FFFFFF"/>
                </a:solidFill>
              </a:defRPr>
            </a:pPr>
            <a:r>
              <a:t>“God, the Father of mercies, through the Death and the Resurrection of his Son has reconciled the world to himself and sent the Holy Spirit among us for the forgiveness of sins; through the ministry of the Church may God give you pardon and peace, and I absolve you from your sins in the name of the Father, and of the Son, and of the Holy Spirit. “ (</a:t>
            </a:r>
            <a:r>
              <a:rPr i="1"/>
              <a:t>Rite of Penance</a:t>
            </a:r>
            <a:r>
              <a:t>, 46)</a:t>
            </a:r>
          </a:p>
        </p:txBody>
      </p:sp>
      <p:sp>
        <p:nvSpPr>
          <p:cNvPr id="214" name="TextBox 4"/>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solidFill>
                  <a:srgbClr val="FFFFFF"/>
                </a:solidFill>
                <a:latin typeface="Trebuchet MS"/>
                <a:ea typeface="Trebuchet MS"/>
                <a:cs typeface="Trebuchet MS"/>
                <a:sym typeface="Trebuchet MS"/>
              </a:defRPr>
            </a:lvl1pPr>
          </a:lstStyle>
          <a:p>
            <a:pPr/>
            <a:r>
              <a:t>Understanding the Sacrament of Penance and Reconciliation</a:t>
            </a:r>
          </a:p>
        </p:txBody>
      </p:sp>
      <p:pic>
        <p:nvPicPr>
          <p:cNvPr id="215" name="Picture 3" descr="Picture 3"/>
          <p:cNvPicPr>
            <a:picLocks noChangeAspect="1"/>
          </p:cNvPicPr>
          <p:nvPr/>
        </p:nvPicPr>
        <p:blipFill>
          <a:blip r:embed="rId2">
            <a:extLst/>
          </a:blip>
          <a:stretch>
            <a:fillRect/>
          </a:stretch>
        </p:blipFill>
        <p:spPr>
          <a:xfrm>
            <a:off x="515842" y="1660843"/>
            <a:ext cx="6024435" cy="40132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2CC"/>
        </a:solidFill>
      </p:bgPr>
    </p:bg>
    <p:spTree>
      <p:nvGrpSpPr>
        <p:cNvPr id="1" name=""/>
        <p:cNvGrpSpPr/>
        <p:nvPr/>
      </p:nvGrpSpPr>
      <p:grpSpPr>
        <a:xfrm>
          <a:off x="0" y="0"/>
          <a:ext cx="0" cy="0"/>
          <a:chOff x="0" y="0"/>
          <a:chExt cx="0" cy="0"/>
        </a:xfrm>
      </p:grpSpPr>
      <p:grpSp>
        <p:nvGrpSpPr>
          <p:cNvPr id="242" name="Content Placeholder 3"/>
          <p:cNvGrpSpPr/>
          <p:nvPr/>
        </p:nvGrpSpPr>
        <p:grpSpPr>
          <a:xfrm>
            <a:off x="379838" y="1124787"/>
            <a:ext cx="10811617" cy="4608426"/>
            <a:chOff x="0" y="0"/>
            <a:chExt cx="10811616" cy="4608425"/>
          </a:xfrm>
        </p:grpSpPr>
        <p:sp>
          <p:nvSpPr>
            <p:cNvPr id="217" name="Sin Weakens or breaks your connection with God and others"/>
            <p:cNvSpPr txBox="1"/>
            <p:nvPr/>
          </p:nvSpPr>
          <p:spPr>
            <a:xfrm>
              <a:off x="149963" y="694688"/>
              <a:ext cx="2442070" cy="1630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5400" tIns="25400" rIns="25400" bIns="25400" numCol="1" anchor="ctr">
              <a:spAutoFit/>
            </a:bodyPr>
            <a:lstStyle>
              <a:lvl1pPr marL="228600" indent="-228600" algn="ctr" defTabSz="889000">
                <a:lnSpc>
                  <a:spcPct val="90000"/>
                </a:lnSpc>
                <a:spcBef>
                  <a:spcPts val="800"/>
                </a:spcBef>
                <a:buSzPct val="100000"/>
                <a:buFont typeface="Arial"/>
                <a:buChar char="•"/>
                <a:defRPr sz="2000"/>
              </a:lvl1pPr>
            </a:lstStyle>
            <a:p>
              <a:pPr/>
              <a:r>
                <a:t>Sin Weakens or breaks your connection with God and others</a:t>
              </a:r>
              <a:endParaRPr sz="2800"/>
            </a:p>
          </p:txBody>
        </p:sp>
        <p:sp>
          <p:nvSpPr>
            <p:cNvPr id="218" name="Circle"/>
            <p:cNvSpPr/>
            <p:nvPr/>
          </p:nvSpPr>
          <p:spPr>
            <a:xfrm>
              <a:off x="135979" y="625503"/>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19" name="Circle"/>
            <p:cNvSpPr/>
            <p:nvPr/>
          </p:nvSpPr>
          <p:spPr>
            <a:xfrm>
              <a:off x="271957" y="353546"/>
              <a:ext cx="194258"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0" name="Circle"/>
            <p:cNvSpPr/>
            <p:nvPr/>
          </p:nvSpPr>
          <p:spPr>
            <a:xfrm>
              <a:off x="598307" y="407937"/>
              <a:ext cx="305259" cy="305259"/>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1" name="Circle"/>
            <p:cNvSpPr/>
            <p:nvPr/>
          </p:nvSpPr>
          <p:spPr>
            <a:xfrm>
              <a:off x="870264" y="108784"/>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2" name="Circle"/>
            <p:cNvSpPr/>
            <p:nvPr/>
          </p:nvSpPr>
          <p:spPr>
            <a:xfrm>
              <a:off x="1223809" y="0"/>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3" name="Circle"/>
            <p:cNvSpPr/>
            <p:nvPr/>
          </p:nvSpPr>
          <p:spPr>
            <a:xfrm>
              <a:off x="1658943" y="190371"/>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4" name="Circle"/>
            <p:cNvSpPr/>
            <p:nvPr/>
          </p:nvSpPr>
          <p:spPr>
            <a:xfrm>
              <a:off x="1930900" y="326350"/>
              <a:ext cx="305259" cy="305259"/>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5" name="Circle"/>
            <p:cNvSpPr/>
            <p:nvPr/>
          </p:nvSpPr>
          <p:spPr>
            <a:xfrm>
              <a:off x="2311640" y="625503"/>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6" name="Circle"/>
            <p:cNvSpPr/>
            <p:nvPr/>
          </p:nvSpPr>
          <p:spPr>
            <a:xfrm>
              <a:off x="2559482" y="924656"/>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7" name="Circle"/>
            <p:cNvSpPr/>
            <p:nvPr/>
          </p:nvSpPr>
          <p:spPr>
            <a:xfrm>
              <a:off x="1060634" y="353546"/>
              <a:ext cx="499515" cy="499515"/>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8" name="Circle"/>
            <p:cNvSpPr/>
            <p:nvPr/>
          </p:nvSpPr>
          <p:spPr>
            <a:xfrm>
              <a:off x="0" y="1386985"/>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29" name="Circle"/>
            <p:cNvSpPr/>
            <p:nvPr/>
          </p:nvSpPr>
          <p:spPr>
            <a:xfrm>
              <a:off x="163173" y="1631747"/>
              <a:ext cx="305260" cy="305259"/>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0" name="Circle"/>
            <p:cNvSpPr/>
            <p:nvPr/>
          </p:nvSpPr>
          <p:spPr>
            <a:xfrm>
              <a:off x="571111" y="1849314"/>
              <a:ext cx="444013" cy="444013"/>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1" name="Circle"/>
            <p:cNvSpPr/>
            <p:nvPr/>
          </p:nvSpPr>
          <p:spPr>
            <a:xfrm>
              <a:off x="1142222" y="2202858"/>
              <a:ext cx="194258"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2" name="Circle"/>
            <p:cNvSpPr/>
            <p:nvPr/>
          </p:nvSpPr>
          <p:spPr>
            <a:xfrm>
              <a:off x="1251005" y="1849314"/>
              <a:ext cx="305260" cy="305259"/>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3" name="Circle"/>
            <p:cNvSpPr/>
            <p:nvPr/>
          </p:nvSpPr>
          <p:spPr>
            <a:xfrm>
              <a:off x="1522964" y="2230054"/>
              <a:ext cx="194257" cy="194257"/>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4" name="Circle"/>
            <p:cNvSpPr/>
            <p:nvPr/>
          </p:nvSpPr>
          <p:spPr>
            <a:xfrm>
              <a:off x="1767725" y="1794922"/>
              <a:ext cx="444013" cy="444013"/>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5" name="Circle"/>
            <p:cNvSpPr/>
            <p:nvPr/>
          </p:nvSpPr>
          <p:spPr>
            <a:xfrm>
              <a:off x="2366032" y="1686138"/>
              <a:ext cx="305259" cy="305259"/>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6" name="Chevron"/>
            <p:cNvSpPr/>
            <p:nvPr/>
          </p:nvSpPr>
          <p:spPr>
            <a:xfrm>
              <a:off x="2671292" y="407485"/>
              <a:ext cx="896502" cy="1711519"/>
            </a:xfrm>
            <a:prstGeom prst="chevron">
              <a:avLst>
                <a:gd name="adj" fmla="val 62310"/>
              </a:avLst>
            </a:prstGeom>
            <a:gradFill flip="none" rotWithShape="1">
              <a:gsLst>
                <a:gs pos="0">
                  <a:srgbClr val="FFE1B6"/>
                </a:gs>
                <a:gs pos="50000">
                  <a:srgbClr val="FFDCA8"/>
                </a:gs>
                <a:gs pos="100000">
                  <a:srgbClr val="E4C392"/>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sp>
          <p:nvSpPr>
            <p:cNvPr id="237" name="The Sacrament of Penance"/>
            <p:cNvSpPr txBox="1"/>
            <p:nvPr/>
          </p:nvSpPr>
          <p:spPr>
            <a:xfrm>
              <a:off x="3440970" y="643574"/>
              <a:ext cx="2445005" cy="16738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830" tIns="36830" rIns="36830" bIns="36830" numCol="1" anchor="ctr">
              <a:spAutoFit/>
            </a:bodyPr>
            <a:lstStyle>
              <a:lvl1pPr marL="228600" indent="-228600" algn="ctr" defTabSz="1289050">
                <a:lnSpc>
                  <a:spcPct val="90000"/>
                </a:lnSpc>
                <a:spcBef>
                  <a:spcPts val="1200"/>
                </a:spcBef>
                <a:buSzPct val="100000"/>
                <a:buFont typeface="Arial"/>
                <a:buChar char="•"/>
                <a:defRPr sz="2900">
                  <a:latin typeface="Apple Chancery"/>
                  <a:ea typeface="Apple Chancery"/>
                  <a:cs typeface="Apple Chancery"/>
                  <a:sym typeface="Apple Chancery"/>
                </a:defRPr>
              </a:lvl1pPr>
            </a:lstStyle>
            <a:p>
              <a:pPr/>
              <a:r>
                <a:t>The Sacrament of Penance</a:t>
              </a:r>
            </a:p>
          </p:txBody>
        </p:sp>
        <p:sp>
          <p:nvSpPr>
            <p:cNvPr id="238" name="Chevron"/>
            <p:cNvSpPr/>
            <p:nvPr/>
          </p:nvSpPr>
          <p:spPr>
            <a:xfrm>
              <a:off x="5460130" y="493984"/>
              <a:ext cx="896502" cy="1711520"/>
            </a:xfrm>
            <a:prstGeom prst="chevron">
              <a:avLst>
                <a:gd name="adj" fmla="val 62310"/>
              </a:avLst>
            </a:prstGeom>
            <a:gradFill flip="none" rotWithShape="1">
              <a:gsLst>
                <a:gs pos="0">
                  <a:srgbClr val="FFE1B6"/>
                </a:gs>
                <a:gs pos="50000">
                  <a:srgbClr val="FFDCA8"/>
                </a:gs>
                <a:gs pos="100000">
                  <a:srgbClr val="E4C392"/>
                </a:gs>
              </a:gsLst>
              <a:lin ang="5400000" scaled="0"/>
            </a:gradFill>
            <a:ln w="12700" cap="flat">
              <a:noFill/>
              <a:miter lim="400000"/>
            </a:ln>
            <a:effectLst/>
          </p:spPr>
          <p:txBody>
            <a:bodyPr wrap="square" lIns="45719" tIns="45719" rIns="45719" bIns="45719" numCol="1" anchor="t">
              <a:noAutofit/>
            </a:bodyPr>
            <a:lstStyle/>
            <a:p>
              <a:pPr>
                <a:lnSpc>
                  <a:spcPct val="90000"/>
                </a:lnSpc>
                <a:spcBef>
                  <a:spcPts val="1000"/>
                </a:spcBef>
                <a:defRPr sz="2800"/>
              </a:pPr>
            </a:p>
          </p:txBody>
        </p:sp>
        <p:grpSp>
          <p:nvGrpSpPr>
            <p:cNvPr id="241" name="Group"/>
            <p:cNvGrpSpPr/>
            <p:nvPr/>
          </p:nvGrpSpPr>
          <p:grpSpPr>
            <a:xfrm>
              <a:off x="6238937" y="583864"/>
              <a:ext cx="4572680" cy="4024562"/>
              <a:chOff x="0" y="0"/>
              <a:chExt cx="4572678" cy="4024560"/>
            </a:xfrm>
          </p:grpSpPr>
          <p:sp>
            <p:nvSpPr>
              <p:cNvPr id="239" name="Oval"/>
              <p:cNvSpPr/>
              <p:nvPr/>
            </p:nvSpPr>
            <p:spPr>
              <a:xfrm>
                <a:off x="-1" y="-1"/>
                <a:ext cx="4572680" cy="4024562"/>
              </a:xfrm>
              <a:prstGeom prst="ellipse">
                <a:avLst/>
              </a:prstGeom>
              <a:gradFill flip="none" rotWithShape="1">
                <a:gsLst>
                  <a:gs pos="0">
                    <a:srgbClr val="FFC647"/>
                  </a:gs>
                  <a:gs pos="50000">
                    <a:schemeClr val="accent4"/>
                  </a:gs>
                  <a:gs pos="100000">
                    <a:srgbClr val="E1AA00"/>
                  </a:gs>
                </a:gsLst>
                <a:lin ang="5400000" scaled="0"/>
              </a:gradFill>
              <a:ln w="12700" cap="flat">
                <a:noFill/>
                <a:miter lim="400000"/>
              </a:ln>
              <a:effectLst/>
            </p:spPr>
            <p:txBody>
              <a:bodyPr wrap="square" lIns="45719" tIns="45719" rIns="45719" bIns="45719" numCol="1" anchor="ctr">
                <a:noAutofit/>
              </a:bodyPr>
              <a:lstStyle/>
              <a:p>
                <a:pPr algn="ctr" defTabSz="1289050">
                  <a:lnSpc>
                    <a:spcPct val="90000"/>
                  </a:lnSpc>
                  <a:spcBef>
                    <a:spcPts val="1100"/>
                  </a:spcBef>
                  <a:defRPr b="1" sz="2900">
                    <a:solidFill>
                      <a:srgbClr val="FFFFFF"/>
                    </a:solidFill>
                  </a:defRPr>
                </a:pPr>
              </a:p>
            </p:txBody>
          </p:sp>
          <p:sp>
            <p:nvSpPr>
              <p:cNvPr id="240" name="Reconciled  to God…"/>
              <p:cNvSpPr txBox="1"/>
              <p:nvPr/>
            </p:nvSpPr>
            <p:spPr>
              <a:xfrm>
                <a:off x="669653" y="170018"/>
                <a:ext cx="3233372" cy="36845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marL="228600" indent="-228600" algn="ctr" defTabSz="1289050">
                  <a:lnSpc>
                    <a:spcPct val="90000"/>
                  </a:lnSpc>
                  <a:spcBef>
                    <a:spcPts val="1200"/>
                  </a:spcBef>
                  <a:buSzPct val="100000"/>
                  <a:buFont typeface="Arial"/>
                  <a:buChar char="•"/>
                  <a:defRPr b="1" sz="2900">
                    <a:solidFill>
                      <a:srgbClr val="FFFFFF"/>
                    </a:solidFill>
                  </a:defRPr>
                </a:pPr>
                <a:r>
                  <a:t>Reconciled  to God</a:t>
                </a:r>
                <a:endParaRPr sz="2800"/>
              </a:p>
              <a:p>
                <a:pPr marL="228600" indent="-228600" algn="ctr" defTabSz="1289050">
                  <a:lnSpc>
                    <a:spcPct val="90000"/>
                  </a:lnSpc>
                  <a:spcBef>
                    <a:spcPts val="1200"/>
                  </a:spcBef>
                  <a:buSzPct val="100000"/>
                  <a:buFont typeface="Arial"/>
                  <a:buChar char="•"/>
                  <a:defRPr b="1" sz="2900">
                    <a:solidFill>
                      <a:srgbClr val="FFFFFF"/>
                    </a:solidFill>
                  </a:defRPr>
                </a:pPr>
                <a:r>
                  <a:t>Peace of conscience </a:t>
                </a:r>
                <a:endParaRPr sz="2800"/>
              </a:p>
              <a:p>
                <a:pPr marL="228600" indent="-228600" algn="ctr" defTabSz="1289050">
                  <a:lnSpc>
                    <a:spcPct val="90000"/>
                  </a:lnSpc>
                  <a:spcBef>
                    <a:spcPts val="1200"/>
                  </a:spcBef>
                  <a:buSzPct val="100000"/>
                  <a:buFont typeface="Arial"/>
                  <a:buChar char="•"/>
                  <a:defRPr b="1" sz="2900">
                    <a:solidFill>
                      <a:srgbClr val="FFFFFF"/>
                    </a:solidFill>
                  </a:defRPr>
                </a:pPr>
                <a:r>
                  <a:t>Spiritual consolation</a:t>
                </a:r>
                <a:endParaRPr sz="2800"/>
              </a:p>
              <a:p>
                <a:pPr marL="228600" indent="-228600" algn="ctr" defTabSz="1289050">
                  <a:lnSpc>
                    <a:spcPct val="90000"/>
                  </a:lnSpc>
                  <a:spcBef>
                    <a:spcPts val="1200"/>
                  </a:spcBef>
                  <a:buSzPct val="100000"/>
                  <a:buFont typeface="Arial"/>
                  <a:buChar char="•"/>
                  <a:defRPr b="1" sz="2900">
                    <a:solidFill>
                      <a:srgbClr val="FFFFFF"/>
                    </a:solidFill>
                  </a:defRPr>
                </a:pPr>
                <a:r>
                  <a:t>Life filled with Grace and Blessings</a:t>
                </a:r>
              </a:p>
            </p:txBody>
          </p:sp>
        </p:grpSp>
      </p:grpSp>
      <p:sp>
        <p:nvSpPr>
          <p:cNvPr id="243" name="TextBox 4"/>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The Graces of the Sacrament of Penance and Reconciliation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380999" y="0"/>
            <a:ext cx="10515601" cy="1325563"/>
          </a:xfrm>
          <a:prstGeom prst="rect">
            <a:avLst/>
          </a:prstGeom>
        </p:spPr>
        <p:txBody>
          <a:bodyPr/>
          <a:lstStyle>
            <a:lvl1pPr>
              <a:defRPr b="1">
                <a:solidFill>
                  <a:srgbClr val="B82634"/>
                </a:solidFill>
                <a:latin typeface="Trebuchet MS"/>
                <a:ea typeface="Trebuchet MS"/>
                <a:cs typeface="Trebuchet MS"/>
                <a:sym typeface="Trebuchet MS"/>
              </a:defRPr>
            </a:lvl1pPr>
          </a:lstStyle>
          <a:p>
            <a:pPr/>
            <a:r>
              <a:t>Consequences associated with Sin</a:t>
            </a:r>
          </a:p>
        </p:txBody>
      </p:sp>
      <p:graphicFrame>
        <p:nvGraphicFramePr>
          <p:cNvPr id="246" name="Content Placeholder 4"/>
          <p:cNvGraphicFramePr/>
          <p:nvPr/>
        </p:nvGraphicFramePr>
        <p:xfrm>
          <a:off x="380999" y="1234438"/>
          <a:ext cx="11430002" cy="482346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630681"/>
                <a:gridCol w="1933782"/>
                <a:gridCol w="3932768"/>
                <a:gridCol w="3932768"/>
              </a:tblGrid>
              <a:tr h="918591">
                <a:tc>
                  <a:txBody>
                    <a:bodyPr/>
                    <a:lstStyle/>
                    <a:p>
                      <a:pPr algn="ctr">
                        <a:defRPr sz="3000"/>
                      </a:pPr>
                    </a:p>
                  </a:txBody>
                  <a:tcPr marL="45720" marR="45720" marT="45720" marB="45720" anchor="t" anchorCtr="0" horzOverflow="overflow">
                    <a:solidFill>
                      <a:srgbClr val="B82634"/>
                    </a:solidFill>
                  </a:tcPr>
                </a:tc>
                <a:tc>
                  <a:txBody>
                    <a:bodyPr/>
                    <a:lstStyle/>
                    <a:p>
                      <a:pPr algn="ctr">
                        <a:defRPr b="0" sz="1800">
                          <a:solidFill>
                            <a:srgbClr val="000000"/>
                          </a:solidFill>
                        </a:defRPr>
                      </a:pPr>
                      <a:r>
                        <a:rPr b="1" sz="3000">
                          <a:solidFill>
                            <a:srgbClr val="FFFFFF"/>
                          </a:solidFill>
                        </a:rPr>
                        <a:t>Kind of Sin Affected</a:t>
                      </a:r>
                    </a:p>
                  </a:txBody>
                  <a:tcPr marL="45720" marR="45720" marT="45720" marB="45720" anchor="t" anchorCtr="0" horzOverflow="overflow">
                    <a:solidFill>
                      <a:srgbClr val="B82634"/>
                    </a:solidFill>
                  </a:tcPr>
                </a:tc>
                <a:tc>
                  <a:txBody>
                    <a:bodyPr/>
                    <a:lstStyle/>
                    <a:p>
                      <a:pPr algn="ctr">
                        <a:defRPr sz="3000"/>
                      </a:pPr>
                      <a:r>
                        <a:t>Consequence</a:t>
                      </a:r>
                    </a:p>
                  </a:txBody>
                  <a:tcPr marL="45720" marR="45720" marT="45720" marB="45720" anchor="t" anchorCtr="0" horzOverflow="overflow">
                    <a:solidFill>
                      <a:srgbClr val="B82634"/>
                    </a:solidFill>
                  </a:tcPr>
                </a:tc>
                <a:tc>
                  <a:txBody>
                    <a:bodyPr/>
                    <a:lstStyle/>
                    <a:p>
                      <a:pPr algn="ctr">
                        <a:defRPr b="0" sz="1800">
                          <a:solidFill>
                            <a:srgbClr val="000000"/>
                          </a:solidFill>
                        </a:defRPr>
                      </a:pPr>
                      <a:r>
                        <a:rPr b="1" sz="3000">
                          <a:solidFill>
                            <a:srgbClr val="FFFFFF"/>
                          </a:solidFill>
                        </a:rPr>
                        <a:t>Ways to expiate punishment for sin</a:t>
                      </a:r>
                    </a:p>
                  </a:txBody>
                  <a:tcPr marL="45720" marR="45720" marT="45720" marB="45720" anchor="t" anchorCtr="0" horzOverflow="overflow">
                    <a:solidFill>
                      <a:srgbClr val="B82634"/>
                    </a:solidFill>
                  </a:tcPr>
                </a:tc>
              </a:tr>
              <a:tr h="1753673">
                <a:tc>
                  <a:txBody>
                    <a:bodyPr/>
                    <a:lstStyle/>
                    <a:p>
                      <a:pPr algn="ctr">
                        <a:defRPr sz="1800"/>
                      </a:pPr>
                      <a:r>
                        <a:rPr sz="3000"/>
                        <a:t>Spiritual</a:t>
                      </a:r>
                    </a:p>
                  </a:txBody>
                  <a:tcPr marL="45720" marR="45720" marT="45720" marB="45720" anchor="t" anchorCtr="0" horzOverflow="overflow">
                    <a:solidFill>
                      <a:srgbClr val="B82534">
                        <a:alpha val="50195"/>
                      </a:srgbClr>
                    </a:solidFill>
                  </a:tcPr>
                </a:tc>
                <a:tc>
                  <a:txBody>
                    <a:bodyPr/>
                    <a:lstStyle/>
                    <a:p>
                      <a:pPr algn="ctr">
                        <a:defRPr sz="1800"/>
                      </a:pPr>
                      <a:r>
                        <a:rPr sz="3000"/>
                        <a:t>Mortal</a:t>
                      </a:r>
                    </a:p>
                  </a:txBody>
                  <a:tcPr marL="45720" marR="45720" marT="45720" marB="45720" anchor="t" anchorCtr="0" horzOverflow="overflow">
                    <a:solidFill>
                      <a:srgbClr val="DB909A"/>
                    </a:solidFill>
                  </a:tcPr>
                </a:tc>
                <a:tc>
                  <a:txBody>
                    <a:bodyPr/>
                    <a:lstStyle/>
                    <a:p>
                      <a:pPr algn="ctr">
                        <a:defRPr sz="3000"/>
                      </a:pPr>
                      <a:r>
                        <a:t>Eternal hell</a:t>
                      </a:r>
                    </a:p>
                  </a:txBody>
                  <a:tcPr marL="45720" marR="45720" marT="45720" marB="45720" anchor="t" anchorCtr="0" horzOverflow="overflow">
                    <a:solidFill>
                      <a:srgbClr val="DB909A"/>
                    </a:solidFill>
                  </a:tcPr>
                </a:tc>
                <a:tc>
                  <a:txBody>
                    <a:bodyPr/>
                    <a:lstStyle/>
                    <a:p>
                      <a:pPr algn="ctr">
                        <a:defRPr sz="1800"/>
                      </a:pPr>
                      <a:r>
                        <a:rPr sz="3000"/>
                        <a:t>Confession</a:t>
                      </a:r>
                    </a:p>
                  </a:txBody>
                  <a:tcPr marL="45720" marR="45720" marT="45720" marB="45720" anchor="t" anchorCtr="0" horzOverflow="overflow">
                    <a:solidFill>
                      <a:srgbClr val="DB909A"/>
                    </a:solidFill>
                  </a:tcPr>
                </a:tc>
              </a:tr>
              <a:tr h="2151197">
                <a:tc>
                  <a:txBody>
                    <a:bodyPr/>
                    <a:lstStyle/>
                    <a:p>
                      <a:pPr algn="ctr">
                        <a:defRPr sz="1800"/>
                      </a:pPr>
                      <a:r>
                        <a:rPr sz="3000"/>
                        <a:t>Temporal</a:t>
                      </a:r>
                    </a:p>
                  </a:txBody>
                  <a:tcPr marL="45720" marR="45720" marT="45720" marB="45720" anchor="t" anchorCtr="0" horzOverflow="overflow">
                    <a:solidFill>
                      <a:srgbClr val="DB909A">
                        <a:alpha val="30980"/>
                      </a:srgbClr>
                    </a:solidFill>
                  </a:tcPr>
                </a:tc>
                <a:tc>
                  <a:txBody>
                    <a:bodyPr/>
                    <a:lstStyle/>
                    <a:p>
                      <a:pPr algn="ctr">
                        <a:defRPr sz="1800"/>
                      </a:pPr>
                      <a:r>
                        <a:rPr sz="3000"/>
                        <a:t>Venial, Mortal</a:t>
                      </a:r>
                    </a:p>
                  </a:txBody>
                  <a:tcPr marL="45720" marR="45720" marT="45720" marB="45720" anchor="t" anchorCtr="0" horzOverflow="overflow">
                    <a:solidFill>
                      <a:srgbClr val="DB909A">
                        <a:alpha val="30980"/>
                      </a:srgbClr>
                    </a:solidFill>
                  </a:tcPr>
                </a:tc>
                <a:tc>
                  <a:txBody>
                    <a:bodyPr/>
                    <a:lstStyle/>
                    <a:p>
                      <a:pPr algn="ctr">
                        <a:defRPr sz="1800"/>
                      </a:pPr>
                      <a:r>
                        <a:rPr sz="3000"/>
                        <a:t>Time spent in Purgatory for purification and admittance into Heaven</a:t>
                      </a:r>
                    </a:p>
                  </a:txBody>
                  <a:tcPr marL="45720" marR="45720" marT="45720" marB="45720" anchor="t" anchorCtr="0" horzOverflow="overflow">
                    <a:solidFill>
                      <a:srgbClr val="DB909A">
                        <a:alpha val="30980"/>
                      </a:srgbClr>
                    </a:solidFill>
                  </a:tcPr>
                </a:tc>
                <a:tc>
                  <a:txBody>
                    <a:bodyPr/>
                    <a:lstStyle/>
                    <a:p>
                      <a:pPr algn="ctr">
                        <a:defRPr sz="1800"/>
                      </a:pPr>
                      <a:r>
                        <a:rPr sz="3000"/>
                        <a:t>Prayer, fasting, almsgiving, good work or sacrifice, indulgences</a:t>
                      </a:r>
                    </a:p>
                  </a:txBody>
                  <a:tcPr marL="45720" marR="45720" marT="45720" marB="45720" anchor="t" anchorCtr="0" horzOverflow="overflow">
                    <a:solidFill>
                      <a:srgbClr val="DB909A">
                        <a:alpha val="30980"/>
                      </a:srgbClr>
                    </a:solidFill>
                  </a:tcPr>
                </a:tc>
              </a:tr>
            </a:tbl>
          </a:graphicData>
        </a:graphic>
      </p:graphicFrame>
      <p:sp>
        <p:nvSpPr>
          <p:cNvPr id="247" name="TextBox 5"/>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The Graces of the Sacrament of Penance and Reconciliation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8073"/>
        </a:solidFill>
      </p:bgPr>
    </p:bg>
    <p:spTree>
      <p:nvGrpSpPr>
        <p:cNvPr id="1" name=""/>
        <p:cNvGrpSpPr/>
        <p:nvPr/>
      </p:nvGrpSpPr>
      <p:grpSpPr>
        <a:xfrm>
          <a:off x="0" y="0"/>
          <a:ext cx="0" cy="0"/>
          <a:chOff x="0" y="0"/>
          <a:chExt cx="0" cy="0"/>
        </a:xfrm>
      </p:grpSpPr>
      <p:sp>
        <p:nvSpPr>
          <p:cNvPr id="249" name="Title 1"/>
          <p:cNvSpPr txBox="1"/>
          <p:nvPr>
            <p:ph type="title"/>
          </p:nvPr>
        </p:nvSpPr>
        <p:spPr>
          <a:xfrm>
            <a:off x="1533434" y="442722"/>
            <a:ext cx="10515601" cy="1325564"/>
          </a:xfrm>
          <a:prstGeom prst="rect">
            <a:avLst/>
          </a:prstGeom>
        </p:spPr>
        <p:txBody>
          <a:bodyPr/>
          <a:lstStyle>
            <a:lvl1pPr>
              <a:defRPr b="1">
                <a:solidFill>
                  <a:srgbClr val="B2AAA5"/>
                </a:solidFill>
                <a:latin typeface="Trebuchet MS"/>
                <a:ea typeface="Trebuchet MS"/>
                <a:cs typeface="Trebuchet MS"/>
                <a:sym typeface="Trebuchet MS"/>
              </a:defRPr>
            </a:lvl1pPr>
          </a:lstStyle>
          <a:p>
            <a:pPr/>
            <a:r>
              <a:t>Indulgences</a:t>
            </a:r>
          </a:p>
        </p:txBody>
      </p:sp>
      <p:sp>
        <p:nvSpPr>
          <p:cNvPr id="250" name="Content Placeholder 2"/>
          <p:cNvSpPr txBox="1"/>
          <p:nvPr>
            <p:ph type="body" idx="1"/>
          </p:nvPr>
        </p:nvSpPr>
        <p:spPr>
          <a:xfrm>
            <a:off x="1205345" y="1845884"/>
            <a:ext cx="10515601" cy="4351338"/>
          </a:xfrm>
          <a:prstGeom prst="rect">
            <a:avLst/>
          </a:prstGeom>
        </p:spPr>
        <p:txBody>
          <a:bodyPr/>
          <a:lstStyle/>
          <a:p>
            <a:pPr/>
            <a:r>
              <a:t>An </a:t>
            </a:r>
            <a:r>
              <a:rPr b="1"/>
              <a:t>indulgence</a:t>
            </a:r>
            <a:r>
              <a:t> is the remission of                                                            temporal punishment due to sins                                                               already forgiven (</a:t>
            </a:r>
            <a:r>
              <a:rPr i="1"/>
              <a:t>CCC</a:t>
            </a:r>
            <a:r>
              <a:t> 1471)</a:t>
            </a:r>
          </a:p>
          <a:p>
            <a:pPr>
              <a:defRPr b="1"/>
            </a:pPr>
            <a:r>
              <a:t>Plenary Indulgence </a:t>
            </a:r>
            <a:r>
              <a:rPr b="0"/>
              <a:t>remits all of one’s punishment. A person must be in a state of grace and intentional about the indulgence</a:t>
            </a:r>
            <a:endParaRPr b="0"/>
          </a:p>
          <a:p>
            <a:pPr>
              <a:defRPr b="1"/>
            </a:pPr>
            <a:r>
              <a:t>Partial Indulgence </a:t>
            </a:r>
            <a:r>
              <a:rPr b="0"/>
              <a:t>wipes out a portion of one’s punishment</a:t>
            </a:r>
          </a:p>
        </p:txBody>
      </p:sp>
      <p:sp>
        <p:nvSpPr>
          <p:cNvPr id="251"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The Graces of the Sacrament of Penance and Reconciliation</a:t>
            </a:r>
          </a:p>
        </p:txBody>
      </p:sp>
      <p:pic>
        <p:nvPicPr>
          <p:cNvPr id="252" name="Picture 4" descr="Picture 4"/>
          <p:cNvPicPr>
            <a:picLocks noChangeAspect="1"/>
          </p:cNvPicPr>
          <p:nvPr/>
        </p:nvPicPr>
        <p:blipFill>
          <a:blip r:embed="rId2">
            <a:extLst/>
          </a:blip>
          <a:stretch>
            <a:fillRect/>
          </a:stretch>
        </p:blipFill>
        <p:spPr>
          <a:xfrm>
            <a:off x="6791234" y="365125"/>
            <a:ext cx="5101047" cy="27051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F0">
            <a:alpha val="55000"/>
          </a:srgbClr>
        </a:solidFill>
      </p:bgPr>
    </p:bg>
    <p:spTree>
      <p:nvGrpSpPr>
        <p:cNvPr id="1" name=""/>
        <p:cNvGrpSpPr/>
        <p:nvPr/>
      </p:nvGrpSpPr>
      <p:grpSpPr>
        <a:xfrm>
          <a:off x="0" y="0"/>
          <a:ext cx="0" cy="0"/>
          <a:chOff x="0" y="0"/>
          <a:chExt cx="0" cy="0"/>
        </a:xfrm>
      </p:grpSpPr>
      <p:sp>
        <p:nvSpPr>
          <p:cNvPr id="254" name="Title 1"/>
          <p:cNvSpPr txBox="1"/>
          <p:nvPr>
            <p:ph type="title"/>
          </p:nvPr>
        </p:nvSpPr>
        <p:spPr>
          <a:xfrm>
            <a:off x="838200" y="0"/>
            <a:ext cx="10515600" cy="1325563"/>
          </a:xfrm>
          <a:prstGeom prst="rect">
            <a:avLst/>
          </a:prstGeom>
        </p:spPr>
        <p:txBody>
          <a:bodyPr/>
          <a:lstStyle>
            <a:lvl1pPr>
              <a:defRPr b="1">
                <a:solidFill>
                  <a:srgbClr val="FFFFFF"/>
                </a:solidFill>
                <a:latin typeface="Trebuchet MS"/>
                <a:ea typeface="Trebuchet MS"/>
                <a:cs typeface="Trebuchet MS"/>
                <a:sym typeface="Trebuchet MS"/>
              </a:defRPr>
            </a:lvl1pPr>
          </a:lstStyle>
          <a:p>
            <a:pPr/>
            <a:r>
              <a:t>Excommunication</a:t>
            </a:r>
          </a:p>
        </p:txBody>
      </p:sp>
      <p:sp>
        <p:nvSpPr>
          <p:cNvPr id="255" name="Content Placeholder 2"/>
          <p:cNvSpPr txBox="1"/>
          <p:nvPr>
            <p:ph type="body" idx="1"/>
          </p:nvPr>
        </p:nvSpPr>
        <p:spPr>
          <a:xfrm>
            <a:off x="342899" y="1325562"/>
            <a:ext cx="11269982" cy="5166679"/>
          </a:xfrm>
          <a:prstGeom prst="rect">
            <a:avLst/>
          </a:prstGeom>
        </p:spPr>
        <p:txBody>
          <a:bodyPr/>
          <a:lstStyle/>
          <a:p>
            <a:pPr>
              <a:lnSpc>
                <a:spcPct val="81000"/>
              </a:lnSpc>
            </a:pPr>
            <a:r>
              <a:t>The </a:t>
            </a:r>
            <a:r>
              <a:rPr i="1"/>
              <a:t>Code of Canon Law</a:t>
            </a:r>
            <a:r>
              <a:t> (1983) specifies that an excommunicated person is forbidden to participate in a ministerial capacity (celebrant, lector, etc.) in the Sacrifice of the Mass or in any other form of public worship; to celebrate or to receive the sacraments; to celebrate the sacramental; to exercise any ecclesiastical office or ministry; and to issue any act of governance (#1331.1)</a:t>
            </a:r>
          </a:p>
          <a:p>
            <a:pPr>
              <a:lnSpc>
                <a:spcPct val="81000"/>
              </a:lnSpc>
            </a:pPr>
          </a:p>
          <a:p>
            <a:pPr>
              <a:lnSpc>
                <a:spcPct val="81000"/>
              </a:lnSpc>
            </a:pPr>
            <a:r>
              <a:t>The purpose of excommunication is to shock the sinner into repentance and conversion so they realize the gravity of their sins.</a:t>
            </a:r>
          </a:p>
          <a:p>
            <a:pPr>
              <a:lnSpc>
                <a:spcPct val="81000"/>
              </a:lnSpc>
            </a:pPr>
          </a:p>
          <a:p>
            <a:pPr>
              <a:lnSpc>
                <a:spcPct val="81000"/>
              </a:lnSpc>
            </a:pPr>
            <a:r>
              <a:t>If excommunicated for a few grievous sins the ban can only be lifted by the Pope (1367, 1370, 1378, 1982, 1388). </a:t>
            </a:r>
          </a:p>
        </p:txBody>
      </p:sp>
      <p:sp>
        <p:nvSpPr>
          <p:cNvPr id="256"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The Graces of the Sacrament of Penance and Reconciliation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PRAYER"/>
          <p:cNvSpPr txBox="1"/>
          <p:nvPr>
            <p:ph type="title"/>
          </p:nvPr>
        </p:nvSpPr>
        <p:spPr>
          <a:prstGeom prst="rect">
            <a:avLst/>
          </a:prstGeom>
        </p:spPr>
        <p:txBody>
          <a:bodyPr/>
          <a:lstStyle/>
          <a:p>
            <a:pPr/>
            <a:r>
              <a:t>PRAYER</a:t>
            </a:r>
          </a:p>
        </p:txBody>
      </p:sp>
      <p:pic>
        <p:nvPicPr>
          <p:cNvPr id="98" name="Picture Placeholder 2" descr="Picture Placeholder 2"/>
          <p:cNvPicPr>
            <a:picLocks noChangeAspect="1"/>
          </p:cNvPicPr>
          <p:nvPr>
            <p:ph type="pic" idx="21"/>
          </p:nvPr>
        </p:nvPicPr>
        <p:blipFill>
          <a:blip r:embed="rId2">
            <a:extLst/>
          </a:blip>
          <a:srcRect l="4782" t="0" r="4782" b="0"/>
          <a:stretch>
            <a:fillRect/>
          </a:stretch>
        </p:blipFill>
        <p:spPr>
          <a:prstGeom prst="rect">
            <a:avLst/>
          </a:prstGeom>
        </p:spPr>
      </p:pic>
      <p:sp>
        <p:nvSpPr>
          <p:cNvPr id="99" name="The Act of Contrition…"/>
          <p:cNvSpPr txBox="1"/>
          <p:nvPr>
            <p:ph type="body" sz="half" idx="1"/>
          </p:nvPr>
        </p:nvSpPr>
        <p:spPr>
          <a:xfrm>
            <a:off x="175104" y="2057400"/>
            <a:ext cx="4596922" cy="3972524"/>
          </a:xfrm>
          <a:prstGeom prst="rect">
            <a:avLst/>
          </a:prstGeom>
        </p:spPr>
        <p:txBody>
          <a:bodyPr/>
          <a:lstStyle/>
          <a:p>
            <a:pPr algn="ctr" defTabSz="365760">
              <a:lnSpc>
                <a:spcPct val="100000"/>
              </a:lnSpc>
              <a:spcBef>
                <a:spcPts val="900"/>
              </a:spcBef>
              <a:defRPr sz="2560">
                <a:latin typeface="Academy Engraved LET Plain:1.0"/>
                <a:ea typeface="Academy Engraved LET Plain:1.0"/>
                <a:cs typeface="Academy Engraved LET Plain:1.0"/>
                <a:sym typeface="Academy Engraved LET Plain:1.0"/>
              </a:defRPr>
            </a:pPr>
            <a:r>
              <a:t>The Act of Contrition</a:t>
            </a:r>
          </a:p>
          <a:p>
            <a:pPr algn="just" defTabSz="365760">
              <a:lnSpc>
                <a:spcPct val="100000"/>
              </a:lnSpc>
              <a:spcBef>
                <a:spcPts val="900"/>
              </a:spcBef>
              <a:defRPr sz="2080">
                <a:latin typeface="Times Roman"/>
                <a:ea typeface="Times Roman"/>
                <a:cs typeface="Times Roman"/>
                <a:sym typeface="Times Roman"/>
              </a:defRPr>
            </a:pPr>
            <a:r>
              <a:t>O my God, I am heartily sorry for having offended Thee and I detest all my sins, because I dread the loss of heaven and the pains of hell; but most of all because they offend Thee, my God, Who are all good and deserving of all my love. I firmly resolve, with the help of Thy grace, to confess my sins, to do penance, and to amend my life. Amen.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Content Placeholder 3" descr="Content Placeholder 3"/>
          <p:cNvPicPr>
            <a:picLocks noChangeAspect="1"/>
          </p:cNvPicPr>
          <p:nvPr/>
        </p:nvPicPr>
        <p:blipFill>
          <a:blip r:embed="rId2">
            <a:extLst/>
          </a:blip>
          <a:stretch>
            <a:fillRect/>
          </a:stretch>
        </p:blipFill>
        <p:spPr>
          <a:xfrm>
            <a:off x="952500" y="0"/>
            <a:ext cx="10515600" cy="1668229"/>
          </a:xfrm>
          <a:prstGeom prst="rect">
            <a:avLst/>
          </a:prstGeom>
          <a:ln w="12700">
            <a:miter lim="400000"/>
          </a:ln>
        </p:spPr>
      </p:pic>
      <p:pic>
        <p:nvPicPr>
          <p:cNvPr id="259" name="Picture 4" descr="Picture 4"/>
          <p:cNvPicPr>
            <a:picLocks noChangeAspect="1"/>
          </p:cNvPicPr>
          <p:nvPr/>
        </p:nvPicPr>
        <p:blipFill>
          <a:blip r:embed="rId3">
            <a:extLst/>
          </a:blip>
          <a:stretch>
            <a:fillRect/>
          </a:stretch>
        </p:blipFill>
        <p:spPr>
          <a:xfrm>
            <a:off x="342900" y="1689100"/>
            <a:ext cx="5994400" cy="1181100"/>
          </a:xfrm>
          <a:prstGeom prst="rect">
            <a:avLst/>
          </a:prstGeom>
          <a:ln w="12700">
            <a:miter lim="400000"/>
          </a:ln>
        </p:spPr>
      </p:pic>
      <p:pic>
        <p:nvPicPr>
          <p:cNvPr id="260" name="Picture 5" descr="Picture 5"/>
          <p:cNvPicPr>
            <a:picLocks noChangeAspect="1"/>
          </p:cNvPicPr>
          <p:nvPr/>
        </p:nvPicPr>
        <p:blipFill>
          <a:blip r:embed="rId4">
            <a:extLst/>
          </a:blip>
          <a:stretch>
            <a:fillRect/>
          </a:stretch>
        </p:blipFill>
        <p:spPr>
          <a:xfrm>
            <a:off x="4069079" y="2731602"/>
            <a:ext cx="7848601" cy="635001"/>
          </a:xfrm>
          <a:prstGeom prst="rect">
            <a:avLst/>
          </a:prstGeom>
          <a:ln w="12700">
            <a:miter lim="400000"/>
          </a:ln>
        </p:spPr>
      </p:pic>
      <p:pic>
        <p:nvPicPr>
          <p:cNvPr id="261" name="Picture 6" descr="Picture 6"/>
          <p:cNvPicPr>
            <a:picLocks noChangeAspect="1"/>
          </p:cNvPicPr>
          <p:nvPr/>
        </p:nvPicPr>
        <p:blipFill>
          <a:blip r:embed="rId5">
            <a:extLst/>
          </a:blip>
          <a:stretch>
            <a:fillRect/>
          </a:stretch>
        </p:blipFill>
        <p:spPr>
          <a:xfrm>
            <a:off x="403859" y="3366601"/>
            <a:ext cx="7759701" cy="1371601"/>
          </a:xfrm>
          <a:prstGeom prst="rect">
            <a:avLst/>
          </a:prstGeom>
          <a:ln w="12700">
            <a:miter lim="400000"/>
          </a:ln>
        </p:spPr>
      </p:pic>
      <p:pic>
        <p:nvPicPr>
          <p:cNvPr id="262" name="Picture 8" descr="Picture 8"/>
          <p:cNvPicPr>
            <a:picLocks noChangeAspect="1"/>
          </p:cNvPicPr>
          <p:nvPr/>
        </p:nvPicPr>
        <p:blipFill>
          <a:blip r:embed="rId6">
            <a:extLst/>
          </a:blip>
          <a:stretch>
            <a:fillRect/>
          </a:stretch>
        </p:blipFill>
        <p:spPr>
          <a:xfrm>
            <a:off x="464819" y="5528693"/>
            <a:ext cx="8851901" cy="1231901"/>
          </a:xfrm>
          <a:prstGeom prst="rect">
            <a:avLst/>
          </a:prstGeom>
          <a:ln w="12700">
            <a:miter lim="400000"/>
          </a:ln>
        </p:spPr>
      </p:pic>
      <p:pic>
        <p:nvPicPr>
          <p:cNvPr id="263" name="Picture 7" descr="Picture 7"/>
          <p:cNvPicPr>
            <a:picLocks noChangeAspect="1"/>
          </p:cNvPicPr>
          <p:nvPr/>
        </p:nvPicPr>
        <p:blipFill>
          <a:blip r:embed="rId7">
            <a:extLst/>
          </a:blip>
          <a:srcRect l="0" t="21952" r="0" b="0"/>
          <a:stretch>
            <a:fillRect/>
          </a:stretch>
        </p:blipFill>
        <p:spPr>
          <a:xfrm>
            <a:off x="6337300" y="4518768"/>
            <a:ext cx="5334000" cy="97138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9" name="Bevel 12"/>
          <p:cNvGrpSpPr/>
          <p:nvPr/>
        </p:nvGrpSpPr>
        <p:grpSpPr>
          <a:xfrm>
            <a:off x="6494852" y="3613784"/>
            <a:ext cx="4460096" cy="2738634"/>
            <a:chOff x="0" y="0"/>
            <a:chExt cx="4460095" cy="2738633"/>
          </a:xfrm>
        </p:grpSpPr>
        <p:grpSp>
          <p:nvGrpSpPr>
            <p:cNvPr id="107" name="Group"/>
            <p:cNvGrpSpPr/>
            <p:nvPr/>
          </p:nvGrpSpPr>
          <p:grpSpPr>
            <a:xfrm>
              <a:off x="0" y="-1"/>
              <a:ext cx="4460096" cy="2738635"/>
              <a:chOff x="0" y="0"/>
              <a:chExt cx="4460096" cy="2738633"/>
            </a:xfrm>
          </p:grpSpPr>
          <p:sp>
            <p:nvSpPr>
              <p:cNvPr id="101" name="Rectangle"/>
              <p:cNvSpPr/>
              <p:nvPr/>
            </p:nvSpPr>
            <p:spPr>
              <a:xfrm>
                <a:off x="0" y="-1"/>
                <a:ext cx="4460096" cy="2738635"/>
              </a:xfrm>
              <a:prstGeom prst="rect">
                <a:avLst/>
              </a:prstGeom>
              <a:solidFill>
                <a:srgbClr val="CC1C0A"/>
              </a:solidFill>
              <a:ln w="12700" cap="flat">
                <a:noFill/>
                <a:miter lim="400000"/>
              </a:ln>
              <a:effectLst/>
            </p:spPr>
            <p:txBody>
              <a:bodyPr wrap="square" lIns="45719" tIns="45719" rIns="45719" bIns="45719" numCol="1" anchor="ctr">
                <a:noAutofit/>
              </a:bodyPr>
              <a:lstStyle/>
              <a:p>
                <a:pPr algn="ctr">
                  <a:defRPr sz="2200"/>
                </a:pPr>
              </a:p>
            </p:txBody>
          </p:sp>
          <p:sp>
            <p:nvSpPr>
              <p:cNvPr id="102" name="Shape"/>
              <p:cNvSpPr/>
              <p:nvPr/>
            </p:nvSpPr>
            <p:spPr>
              <a:xfrm>
                <a:off x="0" y="-1"/>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9942" y="21600"/>
                    </a:lnTo>
                    <a:lnTo>
                      <a:pt x="1658"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03" name="Shape"/>
              <p:cNvSpPr/>
              <p:nvPr/>
            </p:nvSpPr>
            <p:spPr>
              <a:xfrm>
                <a:off x="0" y="2396304"/>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58" y="0"/>
                    </a:lnTo>
                    <a:lnTo>
                      <a:pt x="19942" y="0"/>
                    </a:lnTo>
                    <a:lnTo>
                      <a:pt x="2160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04" name="Shape"/>
              <p:cNvSpPr/>
              <p:nvPr/>
            </p:nvSpPr>
            <p:spPr>
              <a:xfrm>
                <a:off x="-1"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05" name="Shape"/>
              <p:cNvSpPr/>
              <p:nvPr/>
            </p:nvSpPr>
            <p:spPr>
              <a:xfrm>
                <a:off x="4117767"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06" name="Shape"/>
              <p:cNvSpPr/>
              <p:nvPr/>
            </p:nvSpPr>
            <p:spPr>
              <a:xfrm>
                <a:off x="0" y="-1"/>
                <a:ext cx="4460097"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658" y="2700"/>
                    </a:moveTo>
                    <a:lnTo>
                      <a:pt x="19942" y="2700"/>
                    </a:lnTo>
                    <a:lnTo>
                      <a:pt x="19942" y="18900"/>
                    </a:lnTo>
                    <a:lnTo>
                      <a:pt x="1658" y="18900"/>
                    </a:lnTo>
                    <a:close/>
                    <a:moveTo>
                      <a:pt x="0" y="0"/>
                    </a:moveTo>
                    <a:lnTo>
                      <a:pt x="1658" y="2700"/>
                    </a:lnTo>
                    <a:moveTo>
                      <a:pt x="0" y="21600"/>
                    </a:moveTo>
                    <a:lnTo>
                      <a:pt x="1658" y="18900"/>
                    </a:lnTo>
                    <a:moveTo>
                      <a:pt x="21600" y="0"/>
                    </a:moveTo>
                    <a:lnTo>
                      <a:pt x="19942" y="2700"/>
                    </a:lnTo>
                    <a:moveTo>
                      <a:pt x="21600" y="21600"/>
                    </a:moveTo>
                    <a:lnTo>
                      <a:pt x="19942" y="18900"/>
                    </a:lnTo>
                  </a:path>
                </a:pathLst>
              </a:custGeom>
              <a:noFill/>
              <a:ln w="12700" cap="flat">
                <a:solidFill>
                  <a:srgbClr val="CC1C0A"/>
                </a:solidFill>
                <a:prstDash val="solid"/>
                <a:miter lim="800000"/>
              </a:ln>
              <a:effectLst/>
            </p:spPr>
            <p:txBody>
              <a:bodyPr wrap="square" lIns="45719" tIns="45719" rIns="45719" bIns="45719" numCol="1" anchor="ctr">
                <a:noAutofit/>
              </a:bodyPr>
              <a:lstStyle/>
              <a:p>
                <a:pPr algn="ctr">
                  <a:defRPr sz="2200"/>
                </a:pPr>
              </a:p>
            </p:txBody>
          </p:sp>
        </p:grpSp>
        <p:sp>
          <p:nvSpPr>
            <p:cNvPr id="108" name="Transformation…"/>
            <p:cNvSpPr txBox="1"/>
            <p:nvPr/>
          </p:nvSpPr>
          <p:spPr>
            <a:xfrm>
              <a:off x="394398" y="751178"/>
              <a:ext cx="3671300" cy="1236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3200"/>
              </a:pPr>
              <a:r>
                <a:t>Transformation</a:t>
              </a:r>
              <a:endParaRPr>
                <a:solidFill>
                  <a:srgbClr val="FFFFFF"/>
                </a:solidFill>
              </a:endParaRPr>
            </a:p>
            <a:p>
              <a:pPr algn="ctr">
                <a:defRPr sz="2200"/>
              </a:pPr>
              <a:r>
                <a:t>Offers a rebirth as a result of God’s sanctifying grace</a:t>
              </a:r>
            </a:p>
          </p:txBody>
        </p:sp>
      </p:grpSp>
      <p:grpSp>
        <p:nvGrpSpPr>
          <p:cNvPr id="118" name="Bevel 13"/>
          <p:cNvGrpSpPr/>
          <p:nvPr/>
        </p:nvGrpSpPr>
        <p:grpSpPr>
          <a:xfrm>
            <a:off x="2034756" y="3613784"/>
            <a:ext cx="4460097" cy="2738634"/>
            <a:chOff x="0" y="0"/>
            <a:chExt cx="4460095" cy="2738633"/>
          </a:xfrm>
        </p:grpSpPr>
        <p:grpSp>
          <p:nvGrpSpPr>
            <p:cNvPr id="116" name="Group"/>
            <p:cNvGrpSpPr/>
            <p:nvPr/>
          </p:nvGrpSpPr>
          <p:grpSpPr>
            <a:xfrm>
              <a:off x="0" y="-1"/>
              <a:ext cx="4460096" cy="2738635"/>
              <a:chOff x="0" y="0"/>
              <a:chExt cx="4460096" cy="2738633"/>
            </a:xfrm>
          </p:grpSpPr>
          <p:sp>
            <p:nvSpPr>
              <p:cNvPr id="110" name="Rectangle"/>
              <p:cNvSpPr/>
              <p:nvPr/>
            </p:nvSpPr>
            <p:spPr>
              <a:xfrm>
                <a:off x="0" y="-1"/>
                <a:ext cx="4460096" cy="273863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2200"/>
                </a:pPr>
              </a:p>
            </p:txBody>
          </p:sp>
          <p:sp>
            <p:nvSpPr>
              <p:cNvPr id="111" name="Shape"/>
              <p:cNvSpPr/>
              <p:nvPr/>
            </p:nvSpPr>
            <p:spPr>
              <a:xfrm>
                <a:off x="0" y="-1"/>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9942" y="21600"/>
                    </a:lnTo>
                    <a:lnTo>
                      <a:pt x="1658"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12" name="Shape"/>
              <p:cNvSpPr/>
              <p:nvPr/>
            </p:nvSpPr>
            <p:spPr>
              <a:xfrm>
                <a:off x="0" y="2396304"/>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58" y="0"/>
                    </a:lnTo>
                    <a:lnTo>
                      <a:pt x="19942" y="0"/>
                    </a:lnTo>
                    <a:lnTo>
                      <a:pt x="2160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13" name="Shape"/>
              <p:cNvSpPr/>
              <p:nvPr/>
            </p:nvSpPr>
            <p:spPr>
              <a:xfrm>
                <a:off x="-1"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14" name="Shape"/>
              <p:cNvSpPr/>
              <p:nvPr/>
            </p:nvSpPr>
            <p:spPr>
              <a:xfrm>
                <a:off x="4117767"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15" name="Shape"/>
              <p:cNvSpPr/>
              <p:nvPr/>
            </p:nvSpPr>
            <p:spPr>
              <a:xfrm>
                <a:off x="0" y="-1"/>
                <a:ext cx="4460097"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658" y="2700"/>
                    </a:moveTo>
                    <a:lnTo>
                      <a:pt x="19942" y="2700"/>
                    </a:lnTo>
                    <a:lnTo>
                      <a:pt x="19942" y="18900"/>
                    </a:lnTo>
                    <a:lnTo>
                      <a:pt x="1658" y="18900"/>
                    </a:lnTo>
                    <a:close/>
                    <a:moveTo>
                      <a:pt x="0" y="0"/>
                    </a:moveTo>
                    <a:lnTo>
                      <a:pt x="1658" y="2700"/>
                    </a:lnTo>
                    <a:moveTo>
                      <a:pt x="0" y="21600"/>
                    </a:moveTo>
                    <a:lnTo>
                      <a:pt x="1658" y="18900"/>
                    </a:lnTo>
                    <a:moveTo>
                      <a:pt x="21600" y="0"/>
                    </a:moveTo>
                    <a:lnTo>
                      <a:pt x="19942" y="2700"/>
                    </a:lnTo>
                    <a:moveTo>
                      <a:pt x="21600" y="21600"/>
                    </a:moveTo>
                    <a:lnTo>
                      <a:pt x="19942" y="18900"/>
                    </a:lnTo>
                  </a:path>
                </a:pathLst>
              </a:custGeom>
              <a:noFill/>
              <a:ln w="12700" cap="flat">
                <a:solidFill>
                  <a:srgbClr val="32538F"/>
                </a:solidFill>
                <a:prstDash val="solid"/>
                <a:miter lim="800000"/>
              </a:ln>
              <a:effectLst/>
            </p:spPr>
            <p:txBody>
              <a:bodyPr wrap="square" lIns="45719" tIns="45719" rIns="45719" bIns="45719" numCol="1" anchor="ctr">
                <a:noAutofit/>
              </a:bodyPr>
              <a:lstStyle/>
              <a:p>
                <a:pPr algn="ctr">
                  <a:defRPr sz="2200"/>
                </a:pPr>
              </a:p>
            </p:txBody>
          </p:sp>
        </p:grpSp>
        <p:sp>
          <p:nvSpPr>
            <p:cNvPr id="117" name="Communion…"/>
            <p:cNvSpPr txBox="1"/>
            <p:nvPr/>
          </p:nvSpPr>
          <p:spPr>
            <a:xfrm>
              <a:off x="394398" y="751178"/>
              <a:ext cx="3671300" cy="1236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3200"/>
              </a:pPr>
              <a:r>
                <a:t>Communion</a:t>
              </a:r>
              <a:endParaRPr>
                <a:solidFill>
                  <a:srgbClr val="FFFFFF"/>
                </a:solidFill>
              </a:endParaRPr>
            </a:p>
            <a:p>
              <a:pPr algn="ctr">
                <a:defRPr sz="2200"/>
              </a:pPr>
              <a:r>
                <a:t>Restores your fellowship with God, others, and yourself</a:t>
              </a:r>
            </a:p>
          </p:txBody>
        </p:sp>
      </p:grpSp>
      <p:grpSp>
        <p:nvGrpSpPr>
          <p:cNvPr id="127" name="Bevel 14"/>
          <p:cNvGrpSpPr/>
          <p:nvPr/>
        </p:nvGrpSpPr>
        <p:grpSpPr>
          <a:xfrm>
            <a:off x="2034756" y="875151"/>
            <a:ext cx="4460097" cy="2738635"/>
            <a:chOff x="0" y="0"/>
            <a:chExt cx="4460095" cy="2738633"/>
          </a:xfrm>
        </p:grpSpPr>
        <p:grpSp>
          <p:nvGrpSpPr>
            <p:cNvPr id="125" name="Group"/>
            <p:cNvGrpSpPr/>
            <p:nvPr/>
          </p:nvGrpSpPr>
          <p:grpSpPr>
            <a:xfrm>
              <a:off x="0" y="-1"/>
              <a:ext cx="4460096" cy="2738635"/>
              <a:chOff x="0" y="0"/>
              <a:chExt cx="4460096" cy="2738633"/>
            </a:xfrm>
          </p:grpSpPr>
          <p:sp>
            <p:nvSpPr>
              <p:cNvPr id="119" name="Rectangle"/>
              <p:cNvSpPr/>
              <p:nvPr/>
            </p:nvSpPr>
            <p:spPr>
              <a:xfrm>
                <a:off x="0" y="-1"/>
                <a:ext cx="4460096" cy="2738635"/>
              </a:xfrm>
              <a:prstGeom prst="rect">
                <a:avLst/>
              </a:prstGeom>
              <a:solidFill>
                <a:srgbClr val="2CAA52"/>
              </a:solidFill>
              <a:ln w="12700" cap="flat">
                <a:noFill/>
                <a:miter lim="400000"/>
              </a:ln>
              <a:effectLst/>
            </p:spPr>
            <p:txBody>
              <a:bodyPr wrap="square" lIns="45719" tIns="45719" rIns="45719" bIns="45719" numCol="1" anchor="ctr">
                <a:noAutofit/>
              </a:bodyPr>
              <a:lstStyle/>
              <a:p>
                <a:pPr algn="ctr">
                  <a:defRPr sz="2200"/>
                </a:pPr>
              </a:p>
            </p:txBody>
          </p:sp>
          <p:sp>
            <p:nvSpPr>
              <p:cNvPr id="120" name="Shape"/>
              <p:cNvSpPr/>
              <p:nvPr/>
            </p:nvSpPr>
            <p:spPr>
              <a:xfrm>
                <a:off x="0" y="-1"/>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9942" y="21600"/>
                    </a:lnTo>
                    <a:lnTo>
                      <a:pt x="1658"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21" name="Shape"/>
              <p:cNvSpPr/>
              <p:nvPr/>
            </p:nvSpPr>
            <p:spPr>
              <a:xfrm>
                <a:off x="0" y="2396304"/>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58" y="0"/>
                    </a:lnTo>
                    <a:lnTo>
                      <a:pt x="19942" y="0"/>
                    </a:lnTo>
                    <a:lnTo>
                      <a:pt x="2160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22" name="Shape"/>
              <p:cNvSpPr/>
              <p:nvPr/>
            </p:nvSpPr>
            <p:spPr>
              <a:xfrm>
                <a:off x="-1"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23" name="Shape"/>
              <p:cNvSpPr/>
              <p:nvPr/>
            </p:nvSpPr>
            <p:spPr>
              <a:xfrm>
                <a:off x="4117767"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24" name="Shape"/>
              <p:cNvSpPr/>
              <p:nvPr/>
            </p:nvSpPr>
            <p:spPr>
              <a:xfrm>
                <a:off x="0" y="-1"/>
                <a:ext cx="4460097"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658" y="2700"/>
                    </a:moveTo>
                    <a:lnTo>
                      <a:pt x="19942" y="2700"/>
                    </a:lnTo>
                    <a:lnTo>
                      <a:pt x="19942" y="18900"/>
                    </a:lnTo>
                    <a:lnTo>
                      <a:pt x="1658" y="18900"/>
                    </a:lnTo>
                    <a:close/>
                    <a:moveTo>
                      <a:pt x="0" y="0"/>
                    </a:moveTo>
                    <a:lnTo>
                      <a:pt x="1658" y="2700"/>
                    </a:lnTo>
                    <a:moveTo>
                      <a:pt x="0" y="21600"/>
                    </a:moveTo>
                    <a:lnTo>
                      <a:pt x="1658" y="18900"/>
                    </a:lnTo>
                    <a:moveTo>
                      <a:pt x="21600" y="0"/>
                    </a:moveTo>
                    <a:lnTo>
                      <a:pt x="19942" y="2700"/>
                    </a:lnTo>
                    <a:moveTo>
                      <a:pt x="21600" y="21600"/>
                    </a:moveTo>
                    <a:lnTo>
                      <a:pt x="19942" y="18900"/>
                    </a:lnTo>
                  </a:path>
                </a:pathLst>
              </a:custGeom>
              <a:noFill/>
              <a:ln w="12700" cap="flat">
                <a:solidFill>
                  <a:srgbClr val="2CAA52"/>
                </a:solidFill>
                <a:prstDash val="solid"/>
                <a:miter lim="800000"/>
              </a:ln>
              <a:effectLst/>
            </p:spPr>
            <p:txBody>
              <a:bodyPr wrap="square" lIns="45719" tIns="45719" rIns="45719" bIns="45719" numCol="1" anchor="ctr">
                <a:noAutofit/>
              </a:bodyPr>
              <a:lstStyle/>
              <a:p>
                <a:pPr algn="ctr">
                  <a:defRPr sz="2200"/>
                </a:pPr>
              </a:p>
            </p:txBody>
          </p:sp>
        </p:grpSp>
        <p:sp>
          <p:nvSpPr>
            <p:cNvPr id="126" name="Memorial…"/>
            <p:cNvSpPr txBox="1"/>
            <p:nvPr/>
          </p:nvSpPr>
          <p:spPr>
            <a:xfrm>
              <a:off x="394398" y="395578"/>
              <a:ext cx="3671300" cy="194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3200"/>
              </a:pPr>
              <a:r>
                <a:t>Memorial</a:t>
              </a:r>
              <a:endParaRPr>
                <a:solidFill>
                  <a:srgbClr val="FFFFFF"/>
                </a:solidFill>
              </a:endParaRPr>
            </a:p>
            <a:p>
              <a:pPr algn="ctr">
                <a:defRPr sz="2200"/>
              </a:pPr>
              <a:r>
                <a:t>Sacrament recalls the times God called the Israelites back and the times Jesus forgave sinners</a:t>
              </a:r>
            </a:p>
          </p:txBody>
        </p:sp>
      </p:grpSp>
      <p:grpSp>
        <p:nvGrpSpPr>
          <p:cNvPr id="136" name="Bevel 15"/>
          <p:cNvGrpSpPr/>
          <p:nvPr/>
        </p:nvGrpSpPr>
        <p:grpSpPr>
          <a:xfrm>
            <a:off x="6494852" y="875151"/>
            <a:ext cx="4460096" cy="2738635"/>
            <a:chOff x="0" y="0"/>
            <a:chExt cx="4460095" cy="2738633"/>
          </a:xfrm>
        </p:grpSpPr>
        <p:grpSp>
          <p:nvGrpSpPr>
            <p:cNvPr id="134" name="Group"/>
            <p:cNvGrpSpPr/>
            <p:nvPr/>
          </p:nvGrpSpPr>
          <p:grpSpPr>
            <a:xfrm>
              <a:off x="0" y="-1"/>
              <a:ext cx="4460096" cy="2738635"/>
              <a:chOff x="0" y="0"/>
              <a:chExt cx="4460096" cy="2738633"/>
            </a:xfrm>
          </p:grpSpPr>
          <p:sp>
            <p:nvSpPr>
              <p:cNvPr id="128" name="Rectangle"/>
              <p:cNvSpPr/>
              <p:nvPr/>
            </p:nvSpPr>
            <p:spPr>
              <a:xfrm>
                <a:off x="0" y="-1"/>
                <a:ext cx="4460096" cy="2738635"/>
              </a:xfrm>
              <a:prstGeom prst="rect">
                <a:avLst/>
              </a:prstGeom>
              <a:solidFill>
                <a:srgbClr val="FFD966"/>
              </a:solidFill>
              <a:ln w="12700" cap="flat">
                <a:noFill/>
                <a:miter lim="400000"/>
              </a:ln>
              <a:effectLst/>
            </p:spPr>
            <p:txBody>
              <a:bodyPr wrap="square" lIns="45719" tIns="45719" rIns="45719" bIns="45719" numCol="1" anchor="ctr">
                <a:noAutofit/>
              </a:bodyPr>
              <a:lstStyle/>
              <a:p>
                <a:pPr algn="ctr">
                  <a:defRPr sz="2200"/>
                </a:pPr>
              </a:p>
            </p:txBody>
          </p:sp>
          <p:sp>
            <p:nvSpPr>
              <p:cNvPr id="129" name="Shape"/>
              <p:cNvSpPr/>
              <p:nvPr/>
            </p:nvSpPr>
            <p:spPr>
              <a:xfrm>
                <a:off x="0" y="-1"/>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9942" y="21600"/>
                    </a:lnTo>
                    <a:lnTo>
                      <a:pt x="1658"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30" name="Shape"/>
              <p:cNvSpPr/>
              <p:nvPr/>
            </p:nvSpPr>
            <p:spPr>
              <a:xfrm>
                <a:off x="0" y="2396304"/>
                <a:ext cx="4460097" cy="342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58" y="0"/>
                    </a:lnTo>
                    <a:lnTo>
                      <a:pt x="19942" y="0"/>
                    </a:lnTo>
                    <a:lnTo>
                      <a:pt x="2160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200"/>
                </a:pPr>
              </a:p>
            </p:txBody>
          </p:sp>
          <p:sp>
            <p:nvSpPr>
              <p:cNvPr id="131" name="Shape"/>
              <p:cNvSpPr/>
              <p:nvPr/>
            </p:nvSpPr>
            <p:spPr>
              <a:xfrm>
                <a:off x="-1"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32" name="Shape"/>
              <p:cNvSpPr/>
              <p:nvPr/>
            </p:nvSpPr>
            <p:spPr>
              <a:xfrm>
                <a:off x="4117767" y="-1"/>
                <a:ext cx="342330"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sz="2200"/>
                </a:pPr>
              </a:p>
            </p:txBody>
          </p:sp>
          <p:sp>
            <p:nvSpPr>
              <p:cNvPr id="133" name="Shape"/>
              <p:cNvSpPr/>
              <p:nvPr/>
            </p:nvSpPr>
            <p:spPr>
              <a:xfrm>
                <a:off x="0" y="-1"/>
                <a:ext cx="4460097" cy="2738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1658" y="2700"/>
                    </a:moveTo>
                    <a:lnTo>
                      <a:pt x="19942" y="2700"/>
                    </a:lnTo>
                    <a:lnTo>
                      <a:pt x="19942" y="18900"/>
                    </a:lnTo>
                    <a:lnTo>
                      <a:pt x="1658" y="18900"/>
                    </a:lnTo>
                    <a:close/>
                    <a:moveTo>
                      <a:pt x="0" y="0"/>
                    </a:moveTo>
                    <a:lnTo>
                      <a:pt x="1658" y="2700"/>
                    </a:lnTo>
                    <a:moveTo>
                      <a:pt x="0" y="21600"/>
                    </a:moveTo>
                    <a:lnTo>
                      <a:pt x="1658" y="18900"/>
                    </a:lnTo>
                    <a:moveTo>
                      <a:pt x="21600" y="0"/>
                    </a:moveTo>
                    <a:lnTo>
                      <a:pt x="19942" y="2700"/>
                    </a:lnTo>
                    <a:moveTo>
                      <a:pt x="21600" y="21600"/>
                    </a:moveTo>
                    <a:lnTo>
                      <a:pt x="19942" y="18900"/>
                    </a:lnTo>
                  </a:path>
                </a:pathLst>
              </a:custGeom>
              <a:noFill/>
              <a:ln w="12700" cap="flat">
                <a:solidFill>
                  <a:srgbClr val="FFD966"/>
                </a:solidFill>
                <a:prstDash val="solid"/>
                <a:miter lim="800000"/>
              </a:ln>
              <a:effectLst/>
            </p:spPr>
            <p:txBody>
              <a:bodyPr wrap="square" lIns="45719" tIns="45719" rIns="45719" bIns="45719" numCol="1" anchor="ctr">
                <a:noAutofit/>
              </a:bodyPr>
              <a:lstStyle/>
              <a:p>
                <a:pPr algn="ctr">
                  <a:defRPr sz="2200"/>
                </a:pPr>
              </a:p>
            </p:txBody>
          </p:sp>
        </p:grpSp>
        <p:sp>
          <p:nvSpPr>
            <p:cNvPr id="135" name="Celebration…"/>
            <p:cNvSpPr txBox="1"/>
            <p:nvPr/>
          </p:nvSpPr>
          <p:spPr>
            <a:xfrm>
              <a:off x="394398" y="751178"/>
              <a:ext cx="3671300" cy="12362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3200"/>
              </a:pPr>
              <a:r>
                <a:t>Celebration</a:t>
              </a:r>
              <a:endParaRPr>
                <a:solidFill>
                  <a:srgbClr val="FFFFFF"/>
                </a:solidFill>
              </a:endParaRPr>
            </a:p>
            <a:p>
              <a:pPr algn="ctr">
                <a:defRPr sz="2200"/>
              </a:pPr>
              <a:r>
                <a:t>Reflects great joy at God’s mercy and forgiveness</a:t>
              </a:r>
            </a:p>
          </p:txBody>
        </p:sp>
      </p:grpSp>
      <p:sp>
        <p:nvSpPr>
          <p:cNvPr id="137" name="Title 1"/>
          <p:cNvSpPr txBox="1"/>
          <p:nvPr>
            <p:ph type="title"/>
          </p:nvPr>
        </p:nvSpPr>
        <p:spPr>
          <a:xfrm>
            <a:off x="2621279" y="-148712"/>
            <a:ext cx="10515601" cy="1325563"/>
          </a:xfrm>
          <a:prstGeom prst="rect">
            <a:avLst/>
          </a:prstGeom>
        </p:spPr>
        <p:txBody>
          <a:bodyPr/>
          <a:lstStyle>
            <a:lvl1pPr>
              <a:defRPr b="1">
                <a:solidFill>
                  <a:srgbClr val="7030A0"/>
                </a:solidFill>
                <a:latin typeface="Trebuchet MS"/>
                <a:ea typeface="Trebuchet MS"/>
                <a:cs typeface="Trebuchet MS"/>
                <a:sym typeface="Trebuchet MS"/>
              </a:defRPr>
            </a:lvl1pPr>
          </a:lstStyle>
          <a:p>
            <a:pPr/>
            <a:r>
              <a:t>Four Dimensions of Penance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Title 1"/>
          <p:cNvSpPr txBox="1"/>
          <p:nvPr>
            <p:ph type="title"/>
          </p:nvPr>
        </p:nvSpPr>
        <p:spPr>
          <a:xfrm>
            <a:off x="838200" y="365125"/>
            <a:ext cx="10515600" cy="1325563"/>
          </a:xfrm>
          <a:prstGeom prst="rect">
            <a:avLst/>
          </a:prstGeom>
        </p:spPr>
        <p:txBody>
          <a:bodyPr/>
          <a:lstStyle>
            <a:lvl1pPr>
              <a:defRPr b="1">
                <a:solidFill>
                  <a:srgbClr val="FFFFFF"/>
                </a:solidFill>
                <a:latin typeface="Trebuchet MS"/>
                <a:ea typeface="Trebuchet MS"/>
                <a:cs typeface="Trebuchet MS"/>
                <a:sym typeface="Trebuchet MS"/>
              </a:defRPr>
            </a:lvl1pPr>
          </a:lstStyle>
          <a:p>
            <a:pPr/>
            <a:r>
              <a:t>Penitent</a:t>
            </a:r>
          </a:p>
        </p:txBody>
      </p:sp>
      <p:sp>
        <p:nvSpPr>
          <p:cNvPr id="140" name="Content Placeholder 2"/>
          <p:cNvSpPr txBox="1"/>
          <p:nvPr>
            <p:ph type="body" sz="quarter" idx="1"/>
          </p:nvPr>
        </p:nvSpPr>
        <p:spPr>
          <a:xfrm>
            <a:off x="838200" y="1825625"/>
            <a:ext cx="2796540" cy="4351338"/>
          </a:xfrm>
          <a:prstGeom prst="rect">
            <a:avLst/>
          </a:prstGeom>
        </p:spPr>
        <p:txBody>
          <a:bodyPr/>
          <a:lstStyle>
            <a:lvl1pPr marL="0" indent="0">
              <a:buSzTx/>
              <a:buNone/>
              <a:defRPr>
                <a:solidFill>
                  <a:srgbClr val="FFFFFF"/>
                </a:solidFill>
              </a:defRPr>
            </a:lvl1pPr>
          </a:lstStyle>
          <a:p>
            <a:pPr/>
            <a:r>
              <a:t>A person who admits his or her sins, is truly sorry for having sinned, and wishes to be restored to relationship with God and the Church.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9D18E"/>
        </a:solidFill>
      </p:bgPr>
    </p:bg>
    <p:spTree>
      <p:nvGrpSpPr>
        <p:cNvPr id="1" name=""/>
        <p:cNvGrpSpPr/>
        <p:nvPr/>
      </p:nvGrpSpPr>
      <p:grpSpPr>
        <a:xfrm>
          <a:off x="0" y="0"/>
          <a:ext cx="0" cy="0"/>
          <a:chOff x="0" y="0"/>
          <a:chExt cx="0" cy="0"/>
        </a:xfrm>
      </p:grpSpPr>
      <p:graphicFrame>
        <p:nvGraphicFramePr>
          <p:cNvPr id="142" name="Content Placeholder 4"/>
          <p:cNvGraphicFramePr/>
          <p:nvPr/>
        </p:nvGraphicFramePr>
        <p:xfrm>
          <a:off x="1143000" y="992505"/>
          <a:ext cx="10210800" cy="24542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165860"/>
                <a:gridCol w="3954780"/>
                <a:gridCol w="5090160"/>
              </a:tblGrid>
              <a:tr h="50800">
                <a:tc>
                  <a:txBody>
                    <a:bodyPr/>
                    <a:lstStyle/>
                    <a:p>
                      <a:pPr algn="ctr">
                        <a:defRPr b="0" sz="1800">
                          <a:solidFill>
                            <a:srgbClr val="000000"/>
                          </a:solidFill>
                        </a:defRPr>
                      </a:pPr>
                      <a:r>
                        <a:rPr b="1" sz="2800">
                          <a:solidFill>
                            <a:srgbClr val="FFFFFF"/>
                          </a:solidFill>
                        </a:rPr>
                        <a:t>Date</a:t>
                      </a:r>
                    </a:p>
                  </a:txBody>
                  <a:tcPr marL="45720" marR="45720" marT="45720" marB="45720" anchor="t" anchorCtr="0" horzOverflow="overflow"/>
                </a:tc>
                <a:tc>
                  <a:txBody>
                    <a:bodyPr/>
                    <a:lstStyle/>
                    <a:p>
                      <a:pPr algn="ctr">
                        <a:defRPr b="0" sz="1800">
                          <a:solidFill>
                            <a:srgbClr val="000000"/>
                          </a:solidFill>
                        </a:defRPr>
                      </a:pPr>
                      <a:r>
                        <a:rPr b="1" sz="2800">
                          <a:solidFill>
                            <a:srgbClr val="FFFFFF"/>
                          </a:solidFill>
                        </a:rPr>
                        <a:t>Practice</a:t>
                      </a:r>
                    </a:p>
                  </a:txBody>
                  <a:tcPr marL="45720" marR="45720" marT="45720" marB="45720" anchor="t" anchorCtr="0" horzOverflow="overflow"/>
                </a:tc>
                <a:tc>
                  <a:txBody>
                    <a:bodyPr/>
                    <a:lstStyle/>
                    <a:p>
                      <a:pPr algn="ctr">
                        <a:defRPr b="0" sz="1800">
                          <a:solidFill>
                            <a:srgbClr val="000000"/>
                          </a:solidFill>
                        </a:defRPr>
                      </a:pPr>
                      <a:r>
                        <a:rPr b="1" sz="2800">
                          <a:solidFill>
                            <a:srgbClr val="FFFFFF"/>
                          </a:solidFill>
                        </a:rPr>
                        <a:t>Outcome</a:t>
                      </a:r>
                    </a:p>
                  </a:txBody>
                  <a:tcPr marL="45720" marR="45720" marT="45720" marB="45720" anchor="t" anchorCtr="0" horzOverflow="overflow"/>
                </a:tc>
              </a:tr>
              <a:tr h="970914">
                <a:tc>
                  <a:txBody>
                    <a:bodyPr/>
                    <a:lstStyle/>
                    <a:p>
                      <a:pPr algn="l">
                        <a:defRPr sz="1800"/>
                      </a:pPr>
                      <a:r>
                        <a:t>AD 140-150</a:t>
                      </a:r>
                    </a:p>
                  </a:txBody>
                  <a:tcPr marL="45720" marR="45720" marT="45720" marB="45720" anchor="t" anchorCtr="0" horzOverflow="overflow"/>
                </a:tc>
                <a:tc>
                  <a:txBody>
                    <a:bodyPr/>
                    <a:lstStyle/>
                    <a:p>
                      <a:pPr algn="l">
                        <a:defRPr sz="1800"/>
                      </a:pPr>
                      <a:r>
                        <a:t>Early Christians who committed serious sins were admitted to the Order of Penitents</a:t>
                      </a:r>
                    </a:p>
                  </a:txBody>
                  <a:tcPr marL="45720" marR="45720" marT="45720" marB="45720" anchor="t" anchorCtr="0" horzOverflow="overflow"/>
                </a:tc>
                <a:tc>
                  <a:txBody>
                    <a:bodyPr/>
                    <a:lstStyle/>
                    <a:p>
                      <a:pPr algn="l">
                        <a:defRPr sz="1800"/>
                      </a:pPr>
                      <a:r>
                        <a:t>Performed rigorous penance for years. Sinners could not receive Holy Communion or socialize with Christians. Typically only done once in their lives.</a:t>
                      </a:r>
                    </a:p>
                  </a:txBody>
                  <a:tcPr marL="45720" marR="45720" marT="45720" marB="45720" anchor="t" anchorCtr="0" horzOverflow="overflow"/>
                </a:tc>
              </a:tr>
              <a:tr h="370840">
                <a:tc>
                  <a:txBody>
                    <a:bodyPr/>
                    <a:lstStyle/>
                    <a:p>
                      <a:pPr algn="l">
                        <a:defRPr sz="1800"/>
                      </a:pPr>
                      <a:r>
                        <a:t>Seventh Century</a:t>
                      </a:r>
                    </a:p>
                  </a:txBody>
                  <a:tcPr marL="45720" marR="45720" marT="45720" marB="45720" anchor="t" anchorCtr="0" horzOverflow="overflow"/>
                </a:tc>
                <a:tc>
                  <a:txBody>
                    <a:bodyPr/>
                    <a:lstStyle/>
                    <a:p>
                      <a:pPr algn="l">
                        <a:defRPr sz="1800"/>
                      </a:pPr>
                      <a:r>
                        <a:t>No bishop available to absolve people in Order of Penitents. Irish missionaries began to hear private confessions.</a:t>
                      </a:r>
                    </a:p>
                  </a:txBody>
                  <a:tcPr marL="45720" marR="45720" marT="45720" marB="45720" anchor="t" anchorCtr="0" horzOverflow="overflow"/>
                </a:tc>
                <a:tc>
                  <a:txBody>
                    <a:bodyPr/>
                    <a:lstStyle/>
                    <a:p>
                      <a:pPr algn="l">
                        <a:defRPr sz="1800"/>
                      </a:pPr>
                      <a:r>
                        <a:t>Sinners confessed their sins, expressed sorrow, and performed a penance before receiving absolution.</a:t>
                      </a:r>
                    </a:p>
                  </a:txBody>
                  <a:tcPr marL="45720" marR="45720" marT="45720" marB="45720" anchor="t" anchorCtr="0" horzOverflow="overflow"/>
                </a:tc>
              </a:tr>
              <a:tr h="370840">
                <a:tc>
                  <a:txBody>
                    <a:bodyPr/>
                    <a:lstStyle/>
                    <a:p>
                      <a:pPr algn="l">
                        <a:defRPr sz="1800"/>
                      </a:pPr>
                      <a:r>
                        <a:t>End of the Middle Ages</a:t>
                      </a:r>
                    </a:p>
                  </a:txBody>
                  <a:tcPr marL="45720" marR="45720" marT="45720" marB="45720" anchor="t" anchorCtr="0" horzOverflow="overflow"/>
                </a:tc>
                <a:tc>
                  <a:txBody>
                    <a:bodyPr/>
                    <a:lstStyle/>
                    <a:p>
                      <a:pPr algn="l">
                        <a:defRPr sz="1800"/>
                      </a:pPr>
                      <a:r>
                        <a:t>Common advice encouraged confession before each reception of Holy Communion.</a:t>
                      </a:r>
                    </a:p>
                  </a:txBody>
                  <a:tcPr marL="45720" marR="45720" marT="45720" marB="45720" anchor="t" anchorCtr="0" horzOverflow="overflow"/>
                </a:tc>
                <a:tc>
                  <a:txBody>
                    <a:bodyPr/>
                    <a:lstStyle/>
                    <a:p>
                      <a:pPr algn="l">
                        <a:defRPr sz="1800"/>
                      </a:pPr>
                      <a:r>
                        <a:t>Most people avoided receiving Eucharist except on rare occasions.</a:t>
                      </a:r>
                    </a:p>
                  </a:txBody>
                  <a:tcPr marL="45720" marR="45720" marT="45720" marB="45720" anchor="t" anchorCtr="0" horzOverflow="overflow"/>
                </a:tc>
              </a:tr>
              <a:tr h="370840">
                <a:tc>
                  <a:txBody>
                    <a:bodyPr/>
                    <a:lstStyle/>
                    <a:p>
                      <a:pPr algn="l">
                        <a:defRPr sz="1800"/>
                      </a:pPr>
                      <a:r>
                        <a:t>Early Twentieth Century</a:t>
                      </a:r>
                    </a:p>
                  </a:txBody>
                  <a:tcPr marL="45720" marR="45720" marT="45720" marB="45720" anchor="t" anchorCtr="0" horzOverflow="overflow"/>
                </a:tc>
                <a:tc>
                  <a:txBody>
                    <a:bodyPr/>
                    <a:lstStyle/>
                    <a:p>
                      <a:pPr algn="l">
                        <a:defRPr sz="1800"/>
                      </a:pPr>
                      <a:r>
                        <a:t>Pope Pius X promoted frequent communion for laypeople .</a:t>
                      </a:r>
                    </a:p>
                  </a:txBody>
                  <a:tcPr marL="45720" marR="45720" marT="45720" marB="45720" anchor="t" anchorCtr="0" horzOverflow="overflow"/>
                </a:tc>
                <a:tc>
                  <a:txBody>
                    <a:bodyPr/>
                    <a:lstStyle/>
                    <a:p>
                      <a:pPr algn="l">
                        <a:defRPr sz="1800"/>
                      </a:pPr>
                      <a:r>
                        <a:t>More Catholics began to go to confession, sometimes weekly. A clear emphasis on only mortal sin debarring someone from Communion.</a:t>
                      </a:r>
                    </a:p>
                  </a:txBody>
                  <a:tcPr marL="45720" marR="45720" marT="45720" marB="45720" anchor="t" anchorCtr="0" horzOverflow="overflow"/>
                </a:tc>
              </a:tr>
              <a:tr h="370840">
                <a:tc>
                  <a:txBody>
                    <a:bodyPr/>
                    <a:lstStyle/>
                    <a:p>
                      <a:pPr algn="l">
                        <a:defRPr sz="1800"/>
                      </a:pPr>
                      <a:r>
                        <a:t>Second Vatican Council</a:t>
                      </a:r>
                    </a:p>
                  </a:txBody>
                  <a:tcPr marL="45720" marR="45720" marT="45720" marB="45720" anchor="t" anchorCtr="0" horzOverflow="overflow"/>
                </a:tc>
                <a:tc>
                  <a:txBody>
                    <a:bodyPr/>
                    <a:lstStyle/>
                    <a:p>
                      <a:pPr algn="l">
                        <a:defRPr sz="1800"/>
                      </a:pPr>
                      <a:r>
                        <a:t>New Rite of Penance emphasized the call to an ongoing covenant of love and friendship.</a:t>
                      </a:r>
                    </a:p>
                  </a:txBody>
                  <a:tcPr marL="45720" marR="45720" marT="45720" marB="45720" anchor="t" anchorCtr="0" horzOverflow="overflow"/>
                </a:tc>
                <a:tc>
                  <a:txBody>
                    <a:bodyPr/>
                    <a:lstStyle/>
                    <a:p>
                      <a:pPr algn="l">
                        <a:defRPr sz="1800"/>
                      </a:pPr>
                      <a:r>
                        <a:t>Celebrates the Mercy of God who continually calls us back to union with him.</a:t>
                      </a:r>
                    </a:p>
                  </a:txBody>
                  <a:tcPr marL="45720" marR="45720" marT="45720" marB="45720" anchor="t" anchorCtr="0" horzOverflow="overflow"/>
                </a:tc>
              </a:tr>
            </a:tbl>
          </a:graphicData>
        </a:graphic>
      </p:graphicFrame>
      <p:sp>
        <p:nvSpPr>
          <p:cNvPr id="143"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sp>
        <p:nvSpPr>
          <p:cNvPr id="144" name="TextBox 6"/>
          <p:cNvSpPr txBox="1"/>
          <p:nvPr/>
        </p:nvSpPr>
        <p:spPr>
          <a:xfrm>
            <a:off x="1714499" y="71380"/>
            <a:ext cx="868680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0D0D0D"/>
                </a:solidFill>
                <a:latin typeface="Trebuchet MS"/>
                <a:ea typeface="Trebuchet MS"/>
                <a:cs typeface="Trebuchet MS"/>
                <a:sym typeface="Trebuchet MS"/>
              </a:defRPr>
            </a:lvl1pPr>
          </a:lstStyle>
          <a:p>
            <a:pPr/>
            <a:r>
              <a:t>Historical Milestones for the Sacrament of Penance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2" name="Diagram 10"/>
          <p:cNvGrpSpPr/>
          <p:nvPr/>
        </p:nvGrpSpPr>
        <p:grpSpPr>
          <a:xfrm>
            <a:off x="5" y="277087"/>
            <a:ext cx="10309032" cy="5954841"/>
            <a:chOff x="0" y="0"/>
            <a:chExt cx="10309030" cy="5954840"/>
          </a:xfrm>
        </p:grpSpPr>
        <p:sp>
          <p:nvSpPr>
            <p:cNvPr id="146" name="Shape"/>
            <p:cNvSpPr/>
            <p:nvPr/>
          </p:nvSpPr>
          <p:spPr>
            <a:xfrm rot="5400000">
              <a:off x="415804" y="1231713"/>
              <a:ext cx="997412" cy="1135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BFC8E4"/>
            </a:solidFill>
            <a:ln w="12700" cap="flat">
              <a:noFill/>
              <a:miter lim="400000"/>
            </a:ln>
            <a:effectLst/>
          </p:spPr>
          <p:txBody>
            <a:bodyPr wrap="square" lIns="45719" tIns="45719" rIns="45719" bIns="45719" numCol="1" anchor="t">
              <a:noAutofit/>
            </a:bodyPr>
            <a:lstStyle/>
            <a:p>
              <a:pPr/>
            </a:p>
          </p:txBody>
        </p:sp>
        <p:grpSp>
          <p:nvGrpSpPr>
            <p:cNvPr id="149" name="Group"/>
            <p:cNvGrpSpPr/>
            <p:nvPr/>
          </p:nvGrpSpPr>
          <p:grpSpPr>
            <a:xfrm>
              <a:off x="0" y="0"/>
              <a:ext cx="2111340" cy="1137546"/>
              <a:chOff x="0" y="0"/>
              <a:chExt cx="2111339" cy="1137545"/>
            </a:xfrm>
          </p:grpSpPr>
          <p:sp>
            <p:nvSpPr>
              <p:cNvPr id="147" name="Rounded Rectangle"/>
              <p:cNvSpPr/>
              <p:nvPr/>
            </p:nvSpPr>
            <p:spPr>
              <a:xfrm>
                <a:off x="0" y="0"/>
                <a:ext cx="2111340" cy="1137546"/>
              </a:xfrm>
              <a:prstGeom prst="roundRect">
                <a:avLst>
                  <a:gd name="adj" fmla="val 16670"/>
                </a:avLst>
              </a:prstGeom>
              <a:gradFill flip="none" rotWithShape="1">
                <a:gsLst>
                  <a:gs pos="0">
                    <a:srgbClr val="5F82CB"/>
                  </a:gs>
                  <a:gs pos="50000">
                    <a:srgbClr val="3E70CA"/>
                  </a:gs>
                  <a:gs pos="100000">
                    <a:srgbClr val="2F61BA"/>
                  </a:gs>
                </a:gsLst>
                <a:lin ang="5400000" scaled="0"/>
              </a:gradFill>
              <a:ln w="12700" cap="flat">
                <a:noFill/>
                <a:miter lim="400000"/>
              </a:ln>
              <a:effectLst/>
            </p:spPr>
            <p:txBody>
              <a:bodyPr wrap="square" lIns="45719" tIns="45719" rIns="45719" bIns="45719" numCol="1" anchor="ctr">
                <a:noAutofit/>
              </a:bodyPr>
              <a:lstStyle/>
              <a:p>
                <a:pPr algn="ctr" defTabSz="1333500">
                  <a:lnSpc>
                    <a:spcPct val="90000"/>
                  </a:lnSpc>
                  <a:spcBef>
                    <a:spcPts val="700"/>
                  </a:spcBef>
                  <a:defRPr sz="3000">
                    <a:solidFill>
                      <a:srgbClr val="FFFFFF"/>
                    </a:solidFill>
                  </a:defRPr>
                </a:pPr>
              </a:p>
            </p:txBody>
          </p:sp>
          <p:sp>
            <p:nvSpPr>
              <p:cNvPr id="148" name="Baptism"/>
              <p:cNvSpPr txBox="1"/>
              <p:nvPr/>
            </p:nvSpPr>
            <p:spPr>
              <a:xfrm>
                <a:off x="55539" y="255216"/>
                <a:ext cx="2000262" cy="627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Baptism</a:t>
                </a:r>
              </a:p>
            </p:txBody>
          </p:sp>
        </p:grpSp>
        <p:sp>
          <p:nvSpPr>
            <p:cNvPr id="150" name="Shape"/>
            <p:cNvSpPr/>
            <p:nvPr/>
          </p:nvSpPr>
          <p:spPr>
            <a:xfrm rot="5400000">
              <a:off x="2314130" y="2806336"/>
              <a:ext cx="935753" cy="10834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474"/>
                  </a:moveTo>
                  <a:lnTo>
                    <a:pt x="12653" y="15474"/>
                  </a:lnTo>
                  <a:lnTo>
                    <a:pt x="12653" y="6675"/>
                  </a:lnTo>
                  <a:lnTo>
                    <a:pt x="10800" y="6675"/>
                  </a:lnTo>
                  <a:lnTo>
                    <a:pt x="16200" y="0"/>
                  </a:lnTo>
                  <a:lnTo>
                    <a:pt x="21600" y="6675"/>
                  </a:lnTo>
                  <a:lnTo>
                    <a:pt x="19747" y="6675"/>
                  </a:lnTo>
                  <a:lnTo>
                    <a:pt x="19747" y="21600"/>
                  </a:lnTo>
                  <a:lnTo>
                    <a:pt x="0" y="21600"/>
                  </a:lnTo>
                  <a:close/>
                </a:path>
              </a:pathLst>
            </a:custGeom>
            <a:solidFill>
              <a:srgbClr val="BFC8E4"/>
            </a:solidFill>
            <a:ln w="12700" cap="flat">
              <a:noFill/>
              <a:miter lim="400000"/>
            </a:ln>
            <a:effectLst/>
          </p:spPr>
          <p:txBody>
            <a:bodyPr wrap="square" lIns="45719" tIns="45719" rIns="45719" bIns="45719" numCol="1" anchor="t">
              <a:noAutofit/>
            </a:bodyPr>
            <a:lstStyle/>
            <a:p>
              <a:pPr/>
            </a:p>
          </p:txBody>
        </p:sp>
        <p:grpSp>
          <p:nvGrpSpPr>
            <p:cNvPr id="153" name="Group"/>
            <p:cNvGrpSpPr/>
            <p:nvPr/>
          </p:nvGrpSpPr>
          <p:grpSpPr>
            <a:xfrm>
              <a:off x="1580684" y="1289087"/>
              <a:ext cx="1319201" cy="1245303"/>
              <a:chOff x="0" y="0"/>
              <a:chExt cx="1319200" cy="1245301"/>
            </a:xfrm>
          </p:grpSpPr>
          <p:sp>
            <p:nvSpPr>
              <p:cNvPr id="151" name="Rounded Rectangle"/>
              <p:cNvSpPr/>
              <p:nvPr/>
            </p:nvSpPr>
            <p:spPr>
              <a:xfrm>
                <a:off x="0" y="0"/>
                <a:ext cx="1319201" cy="1245302"/>
              </a:xfrm>
              <a:prstGeom prst="roundRect">
                <a:avLst>
                  <a:gd name="adj" fmla="val 16670"/>
                </a:avLst>
              </a:prstGeom>
              <a:gradFill flip="none" rotWithShape="1">
                <a:gsLst>
                  <a:gs pos="0">
                    <a:srgbClr val="B82634"/>
                  </a:gs>
                  <a:gs pos="50000">
                    <a:srgbClr val="B82634">
                      <a:alpha val="88000"/>
                    </a:srgbClr>
                  </a:gs>
                  <a:gs pos="100000">
                    <a:srgbClr val="B82634"/>
                  </a:gs>
                </a:gsLst>
                <a:lin ang="5400000" scaled="0"/>
              </a:gradFill>
              <a:ln w="12700" cap="flat">
                <a:noFill/>
                <a:miter lim="400000"/>
              </a:ln>
              <a:effectLst/>
            </p:spPr>
            <p:txBody>
              <a:bodyPr wrap="square" lIns="45719" tIns="45719" rIns="45719" bIns="45719" numCol="1" anchor="ctr">
                <a:noAutofit/>
              </a:bodyPr>
              <a:lstStyle/>
              <a:p>
                <a:pPr algn="ctr" defTabSz="1333500">
                  <a:lnSpc>
                    <a:spcPct val="90000"/>
                  </a:lnSpc>
                  <a:spcBef>
                    <a:spcPts val="700"/>
                  </a:spcBef>
                  <a:defRPr sz="3000">
                    <a:solidFill>
                      <a:srgbClr val="FFFFFF"/>
                    </a:solidFill>
                  </a:defRPr>
                </a:pPr>
              </a:p>
            </p:txBody>
          </p:sp>
          <p:sp>
            <p:nvSpPr>
              <p:cNvPr id="152" name="Sin"/>
              <p:cNvSpPr txBox="1"/>
              <p:nvPr/>
            </p:nvSpPr>
            <p:spPr>
              <a:xfrm>
                <a:off x="60802" y="309094"/>
                <a:ext cx="1197596" cy="627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Sin</a:t>
                </a:r>
              </a:p>
            </p:txBody>
          </p:sp>
        </p:grpSp>
        <p:sp>
          <p:nvSpPr>
            <p:cNvPr id="154" name="Shape"/>
            <p:cNvSpPr/>
            <p:nvPr/>
          </p:nvSpPr>
          <p:spPr>
            <a:xfrm rot="5400000">
              <a:off x="4157468" y="4601027"/>
              <a:ext cx="1060147" cy="11678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161"/>
                  </a:moveTo>
                  <a:lnTo>
                    <a:pt x="12653" y="15161"/>
                  </a:lnTo>
                  <a:lnTo>
                    <a:pt x="12653" y="7015"/>
                  </a:lnTo>
                  <a:lnTo>
                    <a:pt x="10800" y="7015"/>
                  </a:lnTo>
                  <a:lnTo>
                    <a:pt x="16200" y="0"/>
                  </a:lnTo>
                  <a:lnTo>
                    <a:pt x="21600" y="7015"/>
                  </a:lnTo>
                  <a:lnTo>
                    <a:pt x="19747" y="7015"/>
                  </a:lnTo>
                  <a:lnTo>
                    <a:pt x="19747" y="21600"/>
                  </a:lnTo>
                  <a:lnTo>
                    <a:pt x="0" y="21600"/>
                  </a:lnTo>
                  <a:close/>
                </a:path>
              </a:pathLst>
            </a:custGeom>
            <a:solidFill>
              <a:srgbClr val="BFC8E4"/>
            </a:solidFill>
            <a:ln w="12700" cap="flat">
              <a:noFill/>
              <a:miter lim="400000"/>
            </a:ln>
            <a:effectLst/>
          </p:spPr>
          <p:txBody>
            <a:bodyPr wrap="square" lIns="45719" tIns="45719" rIns="45719" bIns="45719" numCol="1" anchor="t">
              <a:noAutofit/>
            </a:bodyPr>
            <a:lstStyle/>
            <a:p>
              <a:pPr/>
            </a:p>
          </p:txBody>
        </p:sp>
        <p:grpSp>
          <p:nvGrpSpPr>
            <p:cNvPr id="157" name="Group"/>
            <p:cNvGrpSpPr/>
            <p:nvPr/>
          </p:nvGrpSpPr>
          <p:grpSpPr>
            <a:xfrm>
              <a:off x="3281194" y="2627520"/>
              <a:ext cx="2444424" cy="1810740"/>
              <a:chOff x="0" y="0"/>
              <a:chExt cx="2444423" cy="1810739"/>
            </a:xfrm>
          </p:grpSpPr>
          <p:sp>
            <p:nvSpPr>
              <p:cNvPr id="155" name="Rounded Rectangle"/>
              <p:cNvSpPr/>
              <p:nvPr/>
            </p:nvSpPr>
            <p:spPr>
              <a:xfrm>
                <a:off x="0" y="0"/>
                <a:ext cx="2444424" cy="1810740"/>
              </a:xfrm>
              <a:prstGeom prst="roundRect">
                <a:avLst>
                  <a:gd name="adj" fmla="val 16670"/>
                </a:avLst>
              </a:prstGeom>
              <a:gradFill flip="none" rotWithShape="1">
                <a:gsLst>
                  <a:gs pos="0">
                    <a:srgbClr val="FFD966"/>
                  </a:gs>
                  <a:gs pos="50000">
                    <a:srgbClr val="FFE699"/>
                  </a:gs>
                  <a:gs pos="100000">
                    <a:srgbClr val="FFF2CC"/>
                  </a:gs>
                </a:gsLst>
                <a:lin ang="5400000" scaled="0"/>
              </a:gradFill>
              <a:ln w="12700" cap="flat">
                <a:noFill/>
                <a:miter lim="400000"/>
              </a:ln>
              <a:effectLst/>
            </p:spPr>
            <p:txBody>
              <a:bodyPr wrap="square" lIns="45719" tIns="45719" rIns="45719" bIns="45719" numCol="1" anchor="ctr">
                <a:noAutofit/>
              </a:bodyPr>
              <a:lstStyle/>
              <a:p>
                <a:pPr algn="ctr" defTabSz="1111250">
                  <a:lnSpc>
                    <a:spcPct val="90000"/>
                  </a:lnSpc>
                  <a:spcBef>
                    <a:spcPts val="700"/>
                  </a:spcBef>
                  <a:defRPr sz="2500">
                    <a:solidFill>
                      <a:srgbClr val="FFFFFF"/>
                    </a:solidFill>
                  </a:defRPr>
                </a:pPr>
              </a:p>
            </p:txBody>
          </p:sp>
          <p:sp>
            <p:nvSpPr>
              <p:cNvPr id="156" name="Reconciliation"/>
              <p:cNvSpPr txBox="1"/>
              <p:nvPr/>
            </p:nvSpPr>
            <p:spPr>
              <a:xfrm>
                <a:off x="88408" y="648306"/>
                <a:ext cx="2267606" cy="514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Reconciliation</a:t>
                </a:r>
              </a:p>
            </p:txBody>
          </p:sp>
        </p:grpSp>
        <p:sp>
          <p:nvSpPr>
            <p:cNvPr id="158" name="We turn to this Sacrament when we damage our relationship with God to restore our communion with him"/>
            <p:cNvSpPr txBox="1"/>
            <p:nvPr/>
          </p:nvSpPr>
          <p:spPr>
            <a:xfrm>
              <a:off x="5915325" y="2910786"/>
              <a:ext cx="4393706" cy="1440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p>
              <a:pPr lvl="1" marL="228600" indent="-228600" defTabSz="977900">
                <a:lnSpc>
                  <a:spcPct val="90000"/>
                </a:lnSpc>
                <a:spcBef>
                  <a:spcPts val="300"/>
                </a:spcBef>
                <a:buSzPct val="100000"/>
                <a:buChar char="•"/>
                <a:defRPr sz="2200"/>
              </a:pPr>
              <a:r>
                <a:t>We turn to this Sacrament when we damage our relationship with God to restore our communion with him</a:t>
              </a:r>
            </a:p>
          </p:txBody>
        </p:sp>
        <p:grpSp>
          <p:nvGrpSpPr>
            <p:cNvPr id="161" name="Group"/>
            <p:cNvGrpSpPr/>
            <p:nvPr/>
          </p:nvGrpSpPr>
          <p:grpSpPr>
            <a:xfrm>
              <a:off x="5319463" y="4680097"/>
              <a:ext cx="1927158" cy="1274744"/>
              <a:chOff x="0" y="0"/>
              <a:chExt cx="1927156" cy="1274743"/>
            </a:xfrm>
          </p:grpSpPr>
          <p:sp>
            <p:nvSpPr>
              <p:cNvPr id="159" name="Rounded Rectangle"/>
              <p:cNvSpPr/>
              <p:nvPr/>
            </p:nvSpPr>
            <p:spPr>
              <a:xfrm>
                <a:off x="0" y="0"/>
                <a:ext cx="1927157" cy="1274744"/>
              </a:xfrm>
              <a:prstGeom prst="roundRect">
                <a:avLst>
                  <a:gd name="adj" fmla="val 16670"/>
                </a:avLst>
              </a:prstGeom>
              <a:gradFill flip="none" rotWithShape="1">
                <a:gsLst>
                  <a:gs pos="0">
                    <a:srgbClr val="548235"/>
                  </a:gs>
                  <a:gs pos="50000">
                    <a:srgbClr val="A9D18E"/>
                  </a:gs>
                  <a:gs pos="100000">
                    <a:srgbClr val="C5E0B4"/>
                  </a:gs>
                </a:gsLst>
                <a:lin ang="5400000" scaled="0"/>
              </a:gradFill>
              <a:ln w="12700" cap="flat">
                <a:noFill/>
                <a:miter lim="4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defRPr>
                </a:pPr>
              </a:p>
            </p:txBody>
          </p:sp>
          <p:sp>
            <p:nvSpPr>
              <p:cNvPr id="160" name="Eucharist"/>
              <p:cNvSpPr txBox="1"/>
              <p:nvPr/>
            </p:nvSpPr>
            <p:spPr>
              <a:xfrm>
                <a:off x="62239" y="312648"/>
                <a:ext cx="1802680" cy="649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20" tIns="121920" rIns="121920" bIns="121920" numCol="1" anchor="ctr">
                <a:spAutoFit/>
              </a:bodyPr>
              <a:lstStyle>
                <a:lvl1pPr algn="ctr" defTabSz="1422400">
                  <a:lnSpc>
                    <a:spcPct val="90000"/>
                  </a:lnSpc>
                  <a:spcBef>
                    <a:spcPts val="1300"/>
                  </a:spcBef>
                  <a:defRPr sz="3200">
                    <a:solidFill>
                      <a:srgbClr val="FFFFFF"/>
                    </a:solidFill>
                  </a:defRPr>
                </a:lvl1pPr>
              </a:lstStyle>
              <a:p>
                <a:pPr/>
                <a:r>
                  <a:t>Eucharist</a:t>
                </a:r>
              </a:p>
            </p:txBody>
          </p:sp>
        </p:grpSp>
      </p:grpSp>
      <p:sp>
        <p:nvSpPr>
          <p:cNvPr id="163" name="TextBox 12"/>
          <p:cNvSpPr txBox="1"/>
          <p:nvPr/>
        </p:nvSpPr>
        <p:spPr>
          <a:xfrm>
            <a:off x="2286001" y="306627"/>
            <a:ext cx="7589520" cy="3853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2200"/>
            </a:lvl1pPr>
          </a:lstStyle>
          <a:p>
            <a:pPr/>
            <a:r>
              <a:t>Baptism washed away sin and was thought to be sufficient</a:t>
            </a:r>
          </a:p>
        </p:txBody>
      </p:sp>
      <p:sp>
        <p:nvSpPr>
          <p:cNvPr id="164" name="TextBox 13"/>
          <p:cNvSpPr txBox="1"/>
          <p:nvPr/>
        </p:nvSpPr>
        <p:spPr>
          <a:xfrm>
            <a:off x="2987234" y="1557717"/>
            <a:ext cx="8291512" cy="740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2200"/>
            </a:pPr>
            <a:r>
              <a:t>Humans have an inclination to sin.</a:t>
            </a:r>
          </a:p>
          <a:p>
            <a:pPr marL="285750" indent="-285750">
              <a:buSzPct val="100000"/>
              <a:buFont typeface="Arial"/>
              <a:buChar char="•"/>
              <a:defRPr sz="2200"/>
            </a:pPr>
            <a:r>
              <a:t>People were excommunicated in the early Church for grave sin.</a:t>
            </a:r>
          </a:p>
        </p:txBody>
      </p:sp>
      <p:sp>
        <p:nvSpPr>
          <p:cNvPr id="165" name="TextBox 14"/>
          <p:cNvSpPr txBox="1"/>
          <p:nvPr/>
        </p:nvSpPr>
        <p:spPr>
          <a:xfrm>
            <a:off x="7280308" y="5103672"/>
            <a:ext cx="4631056" cy="10965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2200"/>
            </a:lvl1pPr>
          </a:lstStyle>
          <a:p>
            <a:pPr/>
            <a:r>
              <a:t>Regular sacramental practice renews our baptismal promise and reconciliation with God</a:t>
            </a:r>
          </a:p>
        </p:txBody>
      </p:sp>
      <p:sp>
        <p:nvSpPr>
          <p:cNvPr id="166" name="TextBox 15"/>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6704A"/>
        </a:solidFill>
      </p:bgPr>
    </p:bg>
    <p:spTree>
      <p:nvGrpSpPr>
        <p:cNvPr id="1" name=""/>
        <p:cNvGrpSpPr/>
        <p:nvPr/>
      </p:nvGrpSpPr>
      <p:grpSpPr>
        <a:xfrm>
          <a:off x="0" y="0"/>
          <a:ext cx="0" cy="0"/>
          <a:chOff x="0" y="0"/>
          <a:chExt cx="0" cy="0"/>
        </a:xfrm>
      </p:grpSpPr>
      <p:sp>
        <p:nvSpPr>
          <p:cNvPr id="168" name="Content Placeholder 2"/>
          <p:cNvSpPr txBox="1"/>
          <p:nvPr>
            <p:ph type="body" sz="half" idx="1"/>
          </p:nvPr>
        </p:nvSpPr>
        <p:spPr>
          <a:xfrm>
            <a:off x="7682345" y="1292663"/>
            <a:ext cx="4038601" cy="4351338"/>
          </a:xfrm>
          <a:prstGeom prst="rect">
            <a:avLst/>
          </a:prstGeom>
        </p:spPr>
        <p:txBody>
          <a:bodyPr/>
          <a:lstStyle>
            <a:lvl1pPr marL="0" indent="0">
              <a:buSzTx/>
              <a:buNone/>
              <a:defRPr>
                <a:solidFill>
                  <a:srgbClr val="FFFFFF"/>
                </a:solidFill>
              </a:defRPr>
            </a:lvl1pPr>
          </a:lstStyle>
          <a:p>
            <a:pPr/>
            <a:r>
              <a:t>And when he had said this, he breathed on them and said to them, “Receive the holy Spirit. Whose sins you forgive are forgiven them, and whose sins you retain are retained.” (Jn 20:22–23) </a:t>
            </a:r>
          </a:p>
        </p:txBody>
      </p:sp>
      <p:sp>
        <p:nvSpPr>
          <p:cNvPr id="169"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Understanding the Sacrament of Penance and Reconciliation</a:t>
            </a:r>
          </a:p>
        </p:txBody>
      </p:sp>
      <p:pic>
        <p:nvPicPr>
          <p:cNvPr id="170" name="Picture 5" descr="Picture 5"/>
          <p:cNvPicPr>
            <a:picLocks noChangeAspect="1"/>
          </p:cNvPicPr>
          <p:nvPr/>
        </p:nvPicPr>
        <p:blipFill>
          <a:blip r:embed="rId2">
            <a:extLst/>
          </a:blip>
          <a:stretch>
            <a:fillRect/>
          </a:stretch>
        </p:blipFill>
        <p:spPr>
          <a:xfrm>
            <a:off x="640080" y="891745"/>
            <a:ext cx="6431625" cy="475225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838200" y="0"/>
            <a:ext cx="10515600" cy="1325563"/>
          </a:xfrm>
          <a:prstGeom prst="rect">
            <a:avLst/>
          </a:prstGeom>
        </p:spPr>
        <p:txBody>
          <a:bodyPr/>
          <a:lstStyle>
            <a:lvl1pPr>
              <a:defRPr b="1">
                <a:solidFill>
                  <a:srgbClr val="0228D4"/>
                </a:solidFill>
                <a:latin typeface="Trebuchet MS"/>
                <a:ea typeface="Trebuchet MS"/>
                <a:cs typeface="Trebuchet MS"/>
                <a:sym typeface="Trebuchet MS"/>
              </a:defRPr>
            </a:lvl1pPr>
          </a:lstStyle>
          <a:p>
            <a:pPr/>
            <a:r>
              <a:t>Three ways to celebrate Penance</a:t>
            </a:r>
          </a:p>
        </p:txBody>
      </p:sp>
      <p:sp>
        <p:nvSpPr>
          <p:cNvPr id="173" name="Content Placeholder 2"/>
          <p:cNvSpPr txBox="1"/>
          <p:nvPr>
            <p:ph type="body" idx="1"/>
          </p:nvPr>
        </p:nvSpPr>
        <p:spPr>
          <a:xfrm>
            <a:off x="461009" y="1325562"/>
            <a:ext cx="10515601" cy="5026857"/>
          </a:xfrm>
          <a:prstGeom prst="rect">
            <a:avLst/>
          </a:prstGeom>
        </p:spPr>
        <p:txBody>
          <a:bodyPr/>
          <a:lstStyle/>
          <a:p>
            <a:pPr marL="0" indent="0">
              <a:buSzTx/>
              <a:buNone/>
              <a:defRPr b="1">
                <a:solidFill>
                  <a:srgbClr val="00B0F0"/>
                </a:solidFill>
              </a:defRPr>
            </a:pPr>
            <a:r>
              <a:t>Private individual confession: </a:t>
            </a:r>
            <a:r>
              <a:rPr sz="2400">
                <a:solidFill>
                  <a:srgbClr val="000000"/>
                </a:solidFill>
              </a:rPr>
              <a:t>This is the “only ordinary way” to be                       reconciled with God after mortal sin. Can be done anonymously behind a screen or face to face with a priest</a:t>
            </a:r>
            <a:r>
              <a:rPr b="0">
                <a:solidFill>
                  <a:srgbClr val="000000"/>
                </a:solidFill>
              </a:rPr>
              <a:t>. </a:t>
            </a:r>
            <a:endParaRPr b="0">
              <a:solidFill>
                <a:srgbClr val="000000"/>
              </a:solidFill>
            </a:endParaRPr>
          </a:p>
          <a:p>
            <a:pPr marL="0" indent="0">
              <a:buSzTx/>
              <a:buNone/>
              <a:defRPr b="1">
                <a:solidFill>
                  <a:srgbClr val="00B0F0"/>
                </a:solidFill>
              </a:defRPr>
            </a:pPr>
          </a:p>
          <a:p>
            <a:pPr marL="0" indent="0">
              <a:buSzTx/>
              <a:buNone/>
              <a:defRPr b="1">
                <a:solidFill>
                  <a:srgbClr val="00B0F0"/>
                </a:solidFill>
              </a:defRPr>
            </a:pPr>
            <a:r>
              <a:t>Communal celebration with individual confession and absolution:  </a:t>
            </a:r>
            <a:r>
              <a:rPr sz="2400">
                <a:solidFill>
                  <a:srgbClr val="000000"/>
                </a:solidFill>
              </a:rPr>
              <a:t>Commonly done during Advent and Lent at parishes, a communal celebration includes a common examination of conscience and a communal request for forgiveness of sins.</a:t>
            </a:r>
            <a:endParaRPr sz="2400">
              <a:solidFill>
                <a:srgbClr val="000000"/>
              </a:solidFill>
            </a:endParaRPr>
          </a:p>
          <a:p>
            <a:pPr marL="0" indent="0">
              <a:buSzTx/>
              <a:buNone/>
              <a:defRPr b="1">
                <a:solidFill>
                  <a:srgbClr val="00B0F0"/>
                </a:solidFill>
              </a:defRPr>
            </a:pPr>
          </a:p>
          <a:p>
            <a:pPr marL="0" indent="0">
              <a:buSzTx/>
              <a:buNone/>
              <a:defRPr b="1">
                <a:solidFill>
                  <a:srgbClr val="00B0F0"/>
                </a:solidFill>
              </a:defRPr>
            </a:pPr>
            <a:r>
              <a:t>Communal celebration with general confession absolution:       </a:t>
            </a:r>
            <a:r>
              <a:rPr sz="2400">
                <a:solidFill>
                  <a:srgbClr val="000000"/>
                </a:solidFill>
              </a:rPr>
              <a:t>Reserved for rare cases of grave necessity by discretion of the bishop.</a:t>
            </a:r>
          </a:p>
        </p:txBody>
      </p:sp>
      <p:sp>
        <p:nvSpPr>
          <p:cNvPr id="174"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latin typeface="Trebuchet MS"/>
                <a:ea typeface="Trebuchet MS"/>
                <a:cs typeface="Trebuchet MS"/>
                <a:sym typeface="Trebuchet MS"/>
              </a:defRPr>
            </a:lvl1pPr>
          </a:lstStyle>
          <a:p>
            <a:pPr/>
            <a:r>
              <a:t>Celebrating the Sacrament of Penance and Reconciliation</a:t>
            </a:r>
          </a:p>
        </p:txBody>
      </p:sp>
      <p:pic>
        <p:nvPicPr>
          <p:cNvPr id="175" name="Picture 4" descr="Picture 4"/>
          <p:cNvPicPr>
            <a:picLocks noChangeAspect="1"/>
          </p:cNvPicPr>
          <p:nvPr/>
        </p:nvPicPr>
        <p:blipFill>
          <a:blip r:embed="rId2">
            <a:extLst/>
          </a:blip>
          <a:stretch>
            <a:fillRect/>
          </a:stretch>
        </p:blipFill>
        <p:spPr>
          <a:xfrm>
            <a:off x="10143066" y="223927"/>
            <a:ext cx="2048934" cy="187580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7" name="Title 1"/>
          <p:cNvSpPr txBox="1"/>
          <p:nvPr>
            <p:ph type="title"/>
          </p:nvPr>
        </p:nvSpPr>
        <p:spPr>
          <a:xfrm>
            <a:off x="220979" y="3599405"/>
            <a:ext cx="10515601" cy="1325564"/>
          </a:xfrm>
          <a:prstGeom prst="rect">
            <a:avLst/>
          </a:prstGeom>
        </p:spPr>
        <p:txBody>
          <a:bodyPr/>
          <a:lstStyle/>
          <a:p>
            <a:pPr>
              <a:defRPr b="1">
                <a:solidFill>
                  <a:srgbClr val="FFFFFF"/>
                </a:solidFill>
                <a:latin typeface="Trebuchet MS"/>
                <a:ea typeface="Trebuchet MS"/>
                <a:cs typeface="Trebuchet MS"/>
                <a:sym typeface="Trebuchet MS"/>
              </a:defRPr>
            </a:pPr>
            <a:r>
              <a:t>Examination of Conscience </a:t>
            </a:r>
            <a:br/>
          </a:p>
        </p:txBody>
      </p:sp>
      <p:sp>
        <p:nvSpPr>
          <p:cNvPr id="178" name="Content Placeholder 2"/>
          <p:cNvSpPr txBox="1"/>
          <p:nvPr>
            <p:ph type="body" idx="1"/>
          </p:nvPr>
        </p:nvSpPr>
        <p:spPr>
          <a:xfrm>
            <a:off x="518159" y="4823080"/>
            <a:ext cx="10515601" cy="4351338"/>
          </a:xfrm>
          <a:prstGeom prst="rect">
            <a:avLst/>
          </a:prstGeom>
        </p:spPr>
        <p:txBody>
          <a:bodyPr/>
          <a:lstStyle>
            <a:lvl1pPr marL="0" indent="0">
              <a:buSzTx/>
              <a:buNone/>
              <a:defRPr>
                <a:solidFill>
                  <a:srgbClr val="FFFFFF"/>
                </a:solidFill>
              </a:defRPr>
            </a:lvl1pPr>
          </a:lstStyle>
          <a:p>
            <a:pPr/>
            <a:r>
              <a:t>An honest self-assessment of how well you have lived God’s covenant of love, leading you to accept responsibility for your sins and to realize your need for God’s merciful forgiveness.</a:t>
            </a:r>
          </a:p>
        </p:txBody>
      </p:sp>
      <p:sp>
        <p:nvSpPr>
          <p:cNvPr id="179" name="TextBox 3"/>
          <p:cNvSpPr txBox="1"/>
          <p:nvPr/>
        </p:nvSpPr>
        <p:spPr>
          <a:xfrm>
            <a:off x="4549140" y="6352418"/>
            <a:ext cx="7126085" cy="5997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a:solidFill>
                  <a:srgbClr val="FFFFFF"/>
                </a:solidFill>
                <a:latin typeface="Trebuchet MS"/>
                <a:ea typeface="Trebuchet MS"/>
                <a:cs typeface="Trebuchet MS"/>
                <a:sym typeface="Trebuchet MS"/>
              </a:defRPr>
            </a:lvl1pPr>
          </a:lstStyle>
          <a:p>
            <a:pPr/>
            <a:r>
              <a:t>Understanding the Sacrament of Penance and Reconciliation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