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60" r:id="rId2"/>
    <p:sldId id="301" r:id="rId3"/>
    <p:sldId id="261" r:id="rId4"/>
    <p:sldId id="262" r:id="rId5"/>
    <p:sldId id="278" r:id="rId6"/>
    <p:sldId id="279" r:id="rId7"/>
    <p:sldId id="280" r:id="rId8"/>
    <p:sldId id="284" r:id="rId9"/>
    <p:sldId id="281" r:id="rId10"/>
    <p:sldId id="282" r:id="rId11"/>
    <p:sldId id="264" r:id="rId12"/>
    <p:sldId id="265" r:id="rId13"/>
    <p:sldId id="283" r:id="rId14"/>
    <p:sldId id="298" r:id="rId15"/>
    <p:sldId id="285" r:id="rId16"/>
    <p:sldId id="305" r:id="rId17"/>
    <p:sldId id="294" r:id="rId18"/>
    <p:sldId id="295" r:id="rId19"/>
    <p:sldId id="303" r:id="rId20"/>
    <p:sldId id="306" r:id="rId21"/>
    <p:sldId id="266" r:id="rId22"/>
    <p:sldId id="296" r:id="rId23"/>
    <p:sldId id="267" r:id="rId24"/>
    <p:sldId id="268" r:id="rId25"/>
    <p:sldId id="269" r:id="rId26"/>
    <p:sldId id="270" r:id="rId27"/>
    <p:sldId id="272" r:id="rId28"/>
    <p:sldId id="273" r:id="rId29"/>
    <p:sldId id="274" r:id="rId30"/>
    <p:sldId id="275" r:id="rId31"/>
    <p:sldId id="299" r:id="rId32"/>
    <p:sldId id="302" r:id="rId33"/>
    <p:sldId id="30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5"/>
    <p:restoredTop sz="58592"/>
  </p:normalViewPr>
  <p:slideViewPr>
    <p:cSldViewPr snapToGrid="0">
      <p:cViewPr varScale="1">
        <p:scale>
          <a:sx n="69" d="100"/>
          <a:sy n="69" d="100"/>
        </p:scale>
        <p:origin x="185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FE885-68D1-6544-A5B9-BE2040D1F4E2}" type="datetimeFigureOut">
              <a:rPr lang="en-US" smtClean="0"/>
              <a:t>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D3942-EAE2-954B-A69E-88F9B0290460}" type="slidenum">
              <a:rPr lang="en-US" smtClean="0"/>
              <a:t>‹#›</a:t>
            </a:fld>
            <a:endParaRPr lang="en-US" dirty="0"/>
          </a:p>
        </p:txBody>
      </p:sp>
    </p:spTree>
    <p:extLst>
      <p:ext uri="{BB962C8B-B14F-4D97-AF65-F5344CB8AC3E}">
        <p14:creationId xmlns:p14="http://schemas.microsoft.com/office/powerpoint/2010/main" val="148364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1</a:t>
            </a:fld>
            <a:endParaRPr lang="en-US"/>
          </a:p>
        </p:txBody>
      </p:sp>
    </p:spTree>
    <p:extLst>
      <p:ext uri="{BB962C8B-B14F-4D97-AF65-F5344CB8AC3E}">
        <p14:creationId xmlns:p14="http://schemas.microsoft.com/office/powerpoint/2010/main" val="182102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14</a:t>
            </a:fld>
            <a:endParaRPr lang="en-US"/>
          </a:p>
        </p:txBody>
      </p:sp>
    </p:spTree>
    <p:extLst>
      <p:ext uri="{BB962C8B-B14F-4D97-AF65-F5344CB8AC3E}">
        <p14:creationId xmlns:p14="http://schemas.microsoft.com/office/powerpoint/2010/main" val="105869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15</a:t>
            </a:fld>
            <a:endParaRPr lang="en-US"/>
          </a:p>
        </p:txBody>
      </p:sp>
    </p:spTree>
    <p:extLst>
      <p:ext uri="{BB962C8B-B14F-4D97-AF65-F5344CB8AC3E}">
        <p14:creationId xmlns:p14="http://schemas.microsoft.com/office/powerpoint/2010/main" val="134736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17</a:t>
            </a:fld>
            <a:endParaRPr lang="en-US"/>
          </a:p>
        </p:txBody>
      </p:sp>
    </p:spTree>
    <p:extLst>
      <p:ext uri="{BB962C8B-B14F-4D97-AF65-F5344CB8AC3E}">
        <p14:creationId xmlns:p14="http://schemas.microsoft.com/office/powerpoint/2010/main" val="23549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18</a:t>
            </a:fld>
            <a:endParaRPr lang="en-US"/>
          </a:p>
        </p:txBody>
      </p:sp>
    </p:spTree>
    <p:extLst>
      <p:ext uri="{BB962C8B-B14F-4D97-AF65-F5344CB8AC3E}">
        <p14:creationId xmlns:p14="http://schemas.microsoft.com/office/powerpoint/2010/main" val="2846827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D3942-EAE2-954B-A69E-88F9B0290460}" type="slidenum">
              <a:rPr lang="en-US" smtClean="0"/>
              <a:t>19</a:t>
            </a:fld>
            <a:endParaRPr lang="en-US" dirty="0"/>
          </a:p>
        </p:txBody>
      </p:sp>
    </p:spTree>
    <p:extLst>
      <p:ext uri="{BB962C8B-B14F-4D97-AF65-F5344CB8AC3E}">
        <p14:creationId xmlns:p14="http://schemas.microsoft.com/office/powerpoint/2010/main" val="1529922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21</a:t>
            </a:fld>
            <a:endParaRPr lang="en-US"/>
          </a:p>
        </p:txBody>
      </p:sp>
    </p:spTree>
    <p:extLst>
      <p:ext uri="{BB962C8B-B14F-4D97-AF65-F5344CB8AC3E}">
        <p14:creationId xmlns:p14="http://schemas.microsoft.com/office/powerpoint/2010/main" val="172809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22</a:t>
            </a:fld>
            <a:endParaRPr lang="en-US"/>
          </a:p>
        </p:txBody>
      </p:sp>
    </p:spTree>
    <p:extLst>
      <p:ext uri="{BB962C8B-B14F-4D97-AF65-F5344CB8AC3E}">
        <p14:creationId xmlns:p14="http://schemas.microsoft.com/office/powerpoint/2010/main" val="386662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7E960567-D401-EB4E-A620-E095714575E6}" type="slidenum">
              <a:rPr lang="en-US" smtClean="0"/>
              <a:t>24</a:t>
            </a:fld>
            <a:endParaRPr lang="en-US"/>
          </a:p>
        </p:txBody>
      </p:sp>
    </p:spTree>
    <p:extLst>
      <p:ext uri="{BB962C8B-B14F-4D97-AF65-F5344CB8AC3E}">
        <p14:creationId xmlns:p14="http://schemas.microsoft.com/office/powerpoint/2010/main" val="78340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25</a:t>
            </a:fld>
            <a:endParaRPr lang="en-US"/>
          </a:p>
        </p:txBody>
      </p:sp>
    </p:spTree>
    <p:extLst>
      <p:ext uri="{BB962C8B-B14F-4D97-AF65-F5344CB8AC3E}">
        <p14:creationId xmlns:p14="http://schemas.microsoft.com/office/powerpoint/2010/main" val="113114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1" i="1" dirty="0"/>
          </a:p>
        </p:txBody>
      </p:sp>
      <p:sp>
        <p:nvSpPr>
          <p:cNvPr id="4" name="Slide Number Placeholder 3"/>
          <p:cNvSpPr>
            <a:spLocks noGrp="1"/>
          </p:cNvSpPr>
          <p:nvPr>
            <p:ph type="sldNum" sz="quarter" idx="5"/>
          </p:nvPr>
        </p:nvSpPr>
        <p:spPr/>
        <p:txBody>
          <a:bodyPr/>
          <a:lstStyle/>
          <a:p>
            <a:fld id="{7E960567-D401-EB4E-A620-E095714575E6}" type="slidenum">
              <a:rPr lang="en-US" smtClean="0"/>
              <a:t>26</a:t>
            </a:fld>
            <a:endParaRPr lang="en-US"/>
          </a:p>
        </p:txBody>
      </p:sp>
    </p:spTree>
    <p:extLst>
      <p:ext uri="{BB962C8B-B14F-4D97-AF65-F5344CB8AC3E}">
        <p14:creationId xmlns:p14="http://schemas.microsoft.com/office/powerpoint/2010/main" val="285840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D3942-EAE2-954B-A69E-88F9B0290460}" type="slidenum">
              <a:rPr lang="en-US" smtClean="0"/>
              <a:t>2</a:t>
            </a:fld>
            <a:endParaRPr lang="en-US" dirty="0"/>
          </a:p>
        </p:txBody>
      </p:sp>
    </p:spTree>
    <p:extLst>
      <p:ext uri="{BB962C8B-B14F-4D97-AF65-F5344CB8AC3E}">
        <p14:creationId xmlns:p14="http://schemas.microsoft.com/office/powerpoint/2010/main" val="1208435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27</a:t>
            </a:fld>
            <a:endParaRPr lang="en-US"/>
          </a:p>
        </p:txBody>
      </p:sp>
    </p:spTree>
    <p:extLst>
      <p:ext uri="{BB962C8B-B14F-4D97-AF65-F5344CB8AC3E}">
        <p14:creationId xmlns:p14="http://schemas.microsoft.com/office/powerpoint/2010/main" val="37795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28</a:t>
            </a:fld>
            <a:endParaRPr lang="en-US"/>
          </a:p>
        </p:txBody>
      </p:sp>
    </p:spTree>
    <p:extLst>
      <p:ext uri="{BB962C8B-B14F-4D97-AF65-F5344CB8AC3E}">
        <p14:creationId xmlns:p14="http://schemas.microsoft.com/office/powerpoint/2010/main" val="240905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29</a:t>
            </a:fld>
            <a:endParaRPr lang="en-US"/>
          </a:p>
        </p:txBody>
      </p:sp>
    </p:spTree>
    <p:extLst>
      <p:ext uri="{BB962C8B-B14F-4D97-AF65-F5344CB8AC3E}">
        <p14:creationId xmlns:p14="http://schemas.microsoft.com/office/powerpoint/2010/main" val="1994061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30</a:t>
            </a:fld>
            <a:endParaRPr lang="en-US"/>
          </a:p>
        </p:txBody>
      </p:sp>
    </p:spTree>
    <p:extLst>
      <p:ext uri="{BB962C8B-B14F-4D97-AF65-F5344CB8AC3E}">
        <p14:creationId xmlns:p14="http://schemas.microsoft.com/office/powerpoint/2010/main" val="232215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21439-78BF-4B9E-86DD-710726CD0ECC}" type="slidenum">
              <a:rPr lang="en-US" smtClean="0"/>
              <a:pPr/>
              <a:t>31</a:t>
            </a:fld>
            <a:endParaRPr lang="en-US"/>
          </a:p>
        </p:txBody>
      </p:sp>
    </p:spTree>
    <p:extLst>
      <p:ext uri="{BB962C8B-B14F-4D97-AF65-F5344CB8AC3E}">
        <p14:creationId xmlns:p14="http://schemas.microsoft.com/office/powerpoint/2010/main" val="1456214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D3942-EAE2-954B-A69E-88F9B0290460}" type="slidenum">
              <a:rPr lang="en-US" smtClean="0"/>
              <a:t>32</a:t>
            </a:fld>
            <a:endParaRPr lang="en-US" dirty="0"/>
          </a:p>
        </p:txBody>
      </p:sp>
    </p:spTree>
    <p:extLst>
      <p:ext uri="{BB962C8B-B14F-4D97-AF65-F5344CB8AC3E}">
        <p14:creationId xmlns:p14="http://schemas.microsoft.com/office/powerpoint/2010/main" val="914578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DD3942-EAE2-954B-A69E-88F9B0290460}" type="slidenum">
              <a:rPr lang="en-US" smtClean="0"/>
              <a:t>33</a:t>
            </a:fld>
            <a:endParaRPr lang="en-US" dirty="0"/>
          </a:p>
        </p:txBody>
      </p:sp>
    </p:spTree>
    <p:extLst>
      <p:ext uri="{BB962C8B-B14F-4D97-AF65-F5344CB8AC3E}">
        <p14:creationId xmlns:p14="http://schemas.microsoft.com/office/powerpoint/2010/main" val="133941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6</a:t>
            </a:fld>
            <a:endParaRPr lang="en-US"/>
          </a:p>
        </p:txBody>
      </p:sp>
    </p:spTree>
    <p:extLst>
      <p:ext uri="{BB962C8B-B14F-4D97-AF65-F5344CB8AC3E}">
        <p14:creationId xmlns:p14="http://schemas.microsoft.com/office/powerpoint/2010/main" val="279660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7E960567-D401-EB4E-A620-E095714575E6}" type="slidenum">
              <a:rPr lang="en-US" smtClean="0"/>
              <a:t>7</a:t>
            </a:fld>
            <a:endParaRPr lang="en-US"/>
          </a:p>
        </p:txBody>
      </p:sp>
    </p:spTree>
    <p:extLst>
      <p:ext uri="{BB962C8B-B14F-4D97-AF65-F5344CB8AC3E}">
        <p14:creationId xmlns:p14="http://schemas.microsoft.com/office/powerpoint/2010/main" val="238147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D3942-EAE2-954B-A69E-88F9B0290460}" type="slidenum">
              <a:rPr lang="en-US" smtClean="0"/>
              <a:t>8</a:t>
            </a:fld>
            <a:endParaRPr lang="en-US" dirty="0"/>
          </a:p>
        </p:txBody>
      </p:sp>
    </p:spTree>
    <p:extLst>
      <p:ext uri="{BB962C8B-B14F-4D97-AF65-F5344CB8AC3E}">
        <p14:creationId xmlns:p14="http://schemas.microsoft.com/office/powerpoint/2010/main" val="264278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10</a:t>
            </a:fld>
            <a:endParaRPr lang="en-US"/>
          </a:p>
        </p:txBody>
      </p:sp>
    </p:spTree>
    <p:extLst>
      <p:ext uri="{BB962C8B-B14F-4D97-AF65-F5344CB8AC3E}">
        <p14:creationId xmlns:p14="http://schemas.microsoft.com/office/powerpoint/2010/main" val="25824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D3942-EAE2-954B-A69E-88F9B0290460}" type="slidenum">
              <a:rPr lang="en-US" smtClean="0"/>
              <a:t>11</a:t>
            </a:fld>
            <a:endParaRPr lang="en-US" dirty="0"/>
          </a:p>
        </p:txBody>
      </p:sp>
    </p:spTree>
    <p:extLst>
      <p:ext uri="{BB962C8B-B14F-4D97-AF65-F5344CB8AC3E}">
        <p14:creationId xmlns:p14="http://schemas.microsoft.com/office/powerpoint/2010/main" val="210359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0567-D401-EB4E-A620-E095714575E6}" type="slidenum">
              <a:rPr lang="en-US" smtClean="0"/>
              <a:t>12</a:t>
            </a:fld>
            <a:endParaRPr lang="en-US"/>
          </a:p>
        </p:txBody>
      </p:sp>
    </p:spTree>
    <p:extLst>
      <p:ext uri="{BB962C8B-B14F-4D97-AF65-F5344CB8AC3E}">
        <p14:creationId xmlns:p14="http://schemas.microsoft.com/office/powerpoint/2010/main" val="316096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D3942-EAE2-954B-A69E-88F9B0290460}" type="slidenum">
              <a:rPr lang="en-US" smtClean="0"/>
              <a:t>13</a:t>
            </a:fld>
            <a:endParaRPr lang="en-US" dirty="0"/>
          </a:p>
        </p:txBody>
      </p:sp>
    </p:spTree>
    <p:extLst>
      <p:ext uri="{BB962C8B-B14F-4D97-AF65-F5344CB8AC3E}">
        <p14:creationId xmlns:p14="http://schemas.microsoft.com/office/powerpoint/2010/main" val="85256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10/20/23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EBC6C61D-0FA1-B94B-A2BC-873BE3D3B21C}"/>
              </a:ext>
            </a:extLst>
          </p:cNvPr>
          <p:cNvSpPr>
            <a:spLocks noGrp="1"/>
          </p:cNvSpPr>
          <p:nvPr>
            <p:ph type="ctrTitle"/>
          </p:nvPr>
        </p:nvSpPr>
        <p:spPr>
          <a:xfrm>
            <a:off x="1304103" y="1318591"/>
            <a:ext cx="5800929" cy="4220820"/>
          </a:xfrm>
        </p:spPr>
        <p:txBody>
          <a:bodyPr anchor="ctr">
            <a:normAutofit/>
          </a:bodyPr>
          <a:lstStyle/>
          <a:p>
            <a:pPr algn="r"/>
            <a:r>
              <a:rPr lang="en-US" sz="6600">
                <a:solidFill>
                  <a:schemeClr val="tx2">
                    <a:lumMod val="75000"/>
                  </a:schemeClr>
                </a:solidFill>
              </a:rPr>
              <a:t>PRAYER</a:t>
            </a:r>
          </a:p>
        </p:txBody>
      </p:sp>
      <p:sp>
        <p:nvSpPr>
          <p:cNvPr id="3" name="Subtitle 2">
            <a:extLst>
              <a:ext uri="{FF2B5EF4-FFF2-40B4-BE49-F238E27FC236}">
                <a16:creationId xmlns:a16="http://schemas.microsoft.com/office/drawing/2014/main" id="{3F7C9920-18E5-B247-8086-7CD1AFB51198}"/>
              </a:ext>
            </a:extLst>
          </p:cNvPr>
          <p:cNvSpPr>
            <a:spLocks noGrp="1"/>
          </p:cNvSpPr>
          <p:nvPr>
            <p:ph type="subTitle" idx="1"/>
          </p:nvPr>
        </p:nvSpPr>
        <p:spPr>
          <a:xfrm>
            <a:off x="7855048" y="1871831"/>
            <a:ext cx="3369211" cy="3199806"/>
          </a:xfrm>
        </p:spPr>
        <p:txBody>
          <a:bodyPr anchor="ctr">
            <a:normAutofit/>
          </a:bodyPr>
          <a:lstStyle/>
          <a:p>
            <a:r>
              <a:rPr lang="en-US" dirty="0">
                <a:solidFill>
                  <a:schemeClr val="tx2">
                    <a:lumMod val="75000"/>
                  </a:schemeClr>
                </a:solidFill>
              </a:rPr>
              <a:t>ST. PETER RCIA</a:t>
            </a:r>
          </a:p>
          <a:p>
            <a:r>
              <a:rPr lang="en-US" dirty="0">
                <a:solidFill>
                  <a:schemeClr val="tx2">
                    <a:lumMod val="75000"/>
                  </a:schemeClr>
                </a:solidFill>
              </a:rPr>
              <a:t>October 19, 2023</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C62E9FDF-868B-5164-50AD-005DE6132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30" y="5384766"/>
            <a:ext cx="1699255" cy="12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6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673E-F43D-464A-AB1A-1166C56F8F5B}"/>
              </a:ext>
            </a:extLst>
          </p:cNvPr>
          <p:cNvSpPr>
            <a:spLocks noGrp="1"/>
          </p:cNvSpPr>
          <p:nvPr>
            <p:ph type="title"/>
          </p:nvPr>
        </p:nvSpPr>
        <p:spPr/>
        <p:txBody>
          <a:bodyPr/>
          <a:lstStyle/>
          <a:p>
            <a:r>
              <a:rPr lang="en-US" dirty="0"/>
              <a:t>Reasons to Pray</a:t>
            </a:r>
          </a:p>
        </p:txBody>
      </p:sp>
      <p:sp>
        <p:nvSpPr>
          <p:cNvPr id="3" name="Content Placeholder 2">
            <a:extLst>
              <a:ext uri="{FF2B5EF4-FFF2-40B4-BE49-F238E27FC236}">
                <a16:creationId xmlns:a16="http://schemas.microsoft.com/office/drawing/2014/main" id="{8347E2FE-A13D-2941-A6FE-CAC91DDD6582}"/>
              </a:ext>
            </a:extLst>
          </p:cNvPr>
          <p:cNvSpPr>
            <a:spLocks noGrp="1"/>
          </p:cNvSpPr>
          <p:nvPr>
            <p:ph idx="1"/>
          </p:nvPr>
        </p:nvSpPr>
        <p:spPr>
          <a:xfrm>
            <a:off x="2589212" y="2223541"/>
            <a:ext cx="8915400" cy="3777622"/>
          </a:xfrm>
        </p:spPr>
        <p:txBody>
          <a:bodyPr>
            <a:normAutofit/>
          </a:bodyPr>
          <a:lstStyle/>
          <a:p>
            <a:r>
              <a:rPr lang="en-US" sz="2400" dirty="0"/>
              <a:t>Blessing and Adoration</a:t>
            </a:r>
          </a:p>
          <a:p>
            <a:r>
              <a:rPr lang="en-US" sz="2400" dirty="0"/>
              <a:t>Contrition</a:t>
            </a:r>
          </a:p>
          <a:p>
            <a:r>
              <a:rPr lang="en-US" sz="2400" dirty="0"/>
              <a:t>Petition/supplication</a:t>
            </a:r>
          </a:p>
          <a:p>
            <a:r>
              <a:rPr lang="en-US" sz="2400" dirty="0"/>
              <a:t> Intercession</a:t>
            </a:r>
          </a:p>
          <a:p>
            <a:r>
              <a:rPr lang="en-US" sz="2400" dirty="0"/>
              <a:t>Thanksgiving</a:t>
            </a:r>
          </a:p>
          <a:p>
            <a:r>
              <a:rPr lang="en-US" sz="2400" dirty="0"/>
              <a:t>Praise</a:t>
            </a:r>
          </a:p>
        </p:txBody>
      </p:sp>
      <p:pic>
        <p:nvPicPr>
          <p:cNvPr id="4" name="Picture 6">
            <a:extLst>
              <a:ext uri="{FF2B5EF4-FFF2-40B4-BE49-F238E27FC236}">
                <a16:creationId xmlns:a16="http://schemas.microsoft.com/office/drawing/2014/main" id="{A27E658D-1E39-0091-51F6-9CEAE41D5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160" y="5187364"/>
            <a:ext cx="1699255" cy="12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8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edg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320-CFDF-C742-ADD0-7E51B902ACF9}"/>
              </a:ext>
            </a:extLst>
          </p:cNvPr>
          <p:cNvSpPr>
            <a:spLocks noGrp="1"/>
          </p:cNvSpPr>
          <p:nvPr>
            <p:ph type="title"/>
          </p:nvPr>
        </p:nvSpPr>
        <p:spPr/>
        <p:txBody>
          <a:bodyPr/>
          <a:lstStyle/>
          <a:p>
            <a:r>
              <a:rPr lang="en-US" dirty="0"/>
              <a:t>How Do We Pray?</a:t>
            </a:r>
          </a:p>
        </p:txBody>
      </p:sp>
      <p:sp>
        <p:nvSpPr>
          <p:cNvPr id="3" name="Text Placeholder 2">
            <a:extLst>
              <a:ext uri="{FF2B5EF4-FFF2-40B4-BE49-F238E27FC236}">
                <a16:creationId xmlns:a16="http://schemas.microsoft.com/office/drawing/2014/main" id="{07FD0F3E-E62E-2E4E-BBC7-E46C3F4BE6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941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5DEF-3B18-EE40-8242-3EF05085E4A1}"/>
              </a:ext>
            </a:extLst>
          </p:cNvPr>
          <p:cNvSpPr>
            <a:spLocks noGrp="1"/>
          </p:cNvSpPr>
          <p:nvPr>
            <p:ph type="title"/>
          </p:nvPr>
        </p:nvSpPr>
        <p:spPr/>
        <p:txBody>
          <a:bodyPr/>
          <a:lstStyle/>
          <a:p>
            <a:r>
              <a:rPr lang="en-US" dirty="0"/>
              <a:t>Types of Prayer</a:t>
            </a:r>
          </a:p>
        </p:txBody>
      </p:sp>
      <p:sp>
        <p:nvSpPr>
          <p:cNvPr id="3" name="Content Placeholder 2">
            <a:extLst>
              <a:ext uri="{FF2B5EF4-FFF2-40B4-BE49-F238E27FC236}">
                <a16:creationId xmlns:a16="http://schemas.microsoft.com/office/drawing/2014/main" id="{2121E4B4-B5E0-904C-9D38-3F69C3EB2CA7}"/>
              </a:ext>
            </a:extLst>
          </p:cNvPr>
          <p:cNvSpPr>
            <a:spLocks noGrp="1"/>
          </p:cNvSpPr>
          <p:nvPr>
            <p:ph idx="1"/>
          </p:nvPr>
        </p:nvSpPr>
        <p:spPr>
          <a:xfrm>
            <a:off x="2863575" y="1700209"/>
            <a:ext cx="6150054" cy="3777622"/>
          </a:xfrm>
        </p:spPr>
        <p:txBody>
          <a:bodyPr/>
          <a:lstStyle/>
          <a:p>
            <a:r>
              <a:rPr lang="en-US" sz="2400" dirty="0"/>
              <a:t>Vocal</a:t>
            </a:r>
          </a:p>
          <a:p>
            <a:r>
              <a:rPr lang="en-US" sz="2400" dirty="0"/>
              <a:t>Meditative</a:t>
            </a:r>
          </a:p>
          <a:p>
            <a:r>
              <a:rPr lang="en-US" sz="2400" dirty="0"/>
              <a:t>Contemplative</a:t>
            </a:r>
            <a:endParaRPr lang="en-US" dirty="0"/>
          </a:p>
        </p:txBody>
      </p:sp>
      <p:pic>
        <p:nvPicPr>
          <p:cNvPr id="7172" name="Picture 4">
            <a:extLst>
              <a:ext uri="{FF2B5EF4-FFF2-40B4-BE49-F238E27FC236}">
                <a16:creationId xmlns:a16="http://schemas.microsoft.com/office/drawing/2014/main" id="{181D7652-DB4B-6B6C-8B51-B4DE288FC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707" y="3789906"/>
            <a:ext cx="4891789" cy="2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F24D-44A4-26AF-D97A-E512683D9C7F}"/>
              </a:ext>
            </a:extLst>
          </p:cNvPr>
          <p:cNvSpPr>
            <a:spLocks noGrp="1"/>
          </p:cNvSpPr>
          <p:nvPr>
            <p:ph type="title"/>
          </p:nvPr>
        </p:nvSpPr>
        <p:spPr/>
        <p:txBody>
          <a:bodyPr>
            <a:normAutofit fontScale="90000"/>
          </a:bodyPr>
          <a:lstStyle/>
          <a:p>
            <a:r>
              <a:rPr lang="en-US" sz="3600" dirty="0"/>
              <a:t>Some Fundamental </a:t>
            </a:r>
            <a:r>
              <a:rPr lang="en-US" dirty="0"/>
              <a:t>F</a:t>
            </a:r>
            <a:r>
              <a:rPr lang="en-US" sz="3600" dirty="0"/>
              <a:t>ormal </a:t>
            </a:r>
            <a:r>
              <a:rPr lang="en-US" dirty="0"/>
              <a:t>P</a:t>
            </a:r>
            <a:r>
              <a:rPr lang="en-US" sz="3600" dirty="0"/>
              <a:t>rayers You Should Learn</a:t>
            </a:r>
            <a:br>
              <a:rPr lang="en-US" sz="3600" dirty="0">
                <a:highlight>
                  <a:srgbClr val="FFFF00"/>
                </a:highlight>
              </a:rPr>
            </a:br>
            <a:endParaRPr lang="en-US" dirty="0">
              <a:highlight>
                <a:srgbClr val="FFFF00"/>
              </a:highlight>
            </a:endParaRPr>
          </a:p>
        </p:txBody>
      </p:sp>
      <p:sp>
        <p:nvSpPr>
          <p:cNvPr id="3" name="Content Placeholder 2">
            <a:extLst>
              <a:ext uri="{FF2B5EF4-FFF2-40B4-BE49-F238E27FC236}">
                <a16:creationId xmlns:a16="http://schemas.microsoft.com/office/drawing/2014/main" id="{53DE40D7-FA1B-2820-C42D-19133A990A68}"/>
              </a:ext>
            </a:extLst>
          </p:cNvPr>
          <p:cNvSpPr>
            <a:spLocks noGrp="1"/>
          </p:cNvSpPr>
          <p:nvPr>
            <p:ph idx="1"/>
          </p:nvPr>
        </p:nvSpPr>
        <p:spPr/>
        <p:txBody>
          <a:bodyPr>
            <a:normAutofit/>
          </a:bodyPr>
          <a:lstStyle/>
          <a:p>
            <a:r>
              <a:rPr lang="en-US" sz="2600" dirty="0"/>
              <a:t>Our Father (Pater </a:t>
            </a:r>
            <a:r>
              <a:rPr lang="en-US" sz="2600" dirty="0" err="1"/>
              <a:t>Noster</a:t>
            </a:r>
            <a:r>
              <a:rPr lang="en-US" sz="2600" dirty="0"/>
              <a:t>) </a:t>
            </a:r>
            <a:r>
              <a:rPr lang="en-US" sz="1400" dirty="0"/>
              <a:t>CCC 2759-2865</a:t>
            </a:r>
            <a:endParaRPr lang="en-US" sz="2600" dirty="0"/>
          </a:p>
          <a:p>
            <a:r>
              <a:rPr lang="en-US" sz="2600" dirty="0"/>
              <a:t>Glory Be (Gloria Patria) </a:t>
            </a:r>
            <a:r>
              <a:rPr lang="en-US" dirty="0"/>
              <a:t>Liturgical</a:t>
            </a:r>
            <a:endParaRPr lang="en-US" sz="2000" dirty="0"/>
          </a:p>
          <a:p>
            <a:r>
              <a:rPr lang="en-US" sz="2600" dirty="0"/>
              <a:t>Hail Mary (Ave Maria) </a:t>
            </a:r>
            <a:r>
              <a:rPr lang="en-US" dirty="0"/>
              <a:t>CCC 2673-2679</a:t>
            </a:r>
          </a:p>
          <a:p>
            <a:r>
              <a:rPr lang="en-US" sz="2600" dirty="0"/>
              <a:t>Act of Contrition </a:t>
            </a:r>
            <a:r>
              <a:rPr lang="en-US" dirty="0"/>
              <a:t>Traditional</a:t>
            </a:r>
            <a:endParaRPr lang="en-US" sz="2000" dirty="0"/>
          </a:p>
          <a:p>
            <a:r>
              <a:rPr lang="en-US" sz="2600" dirty="0"/>
              <a:t>Apostle’s and Nicene Creeds </a:t>
            </a:r>
            <a:r>
              <a:rPr lang="en-US" dirty="0"/>
              <a:t>Begins after CCC 184</a:t>
            </a:r>
            <a:endParaRPr lang="en-US" sz="2600" dirty="0"/>
          </a:p>
          <a:p>
            <a:r>
              <a:rPr lang="en-US" sz="2600" dirty="0"/>
              <a:t>Hail Holy Queen </a:t>
            </a:r>
            <a:r>
              <a:rPr lang="en-US" dirty="0"/>
              <a:t>Traditional</a:t>
            </a:r>
          </a:p>
          <a:p>
            <a:r>
              <a:rPr lang="en-US" sz="2600" dirty="0" err="1"/>
              <a:t>Memoraré</a:t>
            </a:r>
            <a:endParaRPr lang="en-US" sz="2600" dirty="0"/>
          </a:p>
        </p:txBody>
      </p:sp>
    </p:spTree>
    <p:extLst>
      <p:ext uri="{BB962C8B-B14F-4D97-AF65-F5344CB8AC3E}">
        <p14:creationId xmlns:p14="http://schemas.microsoft.com/office/powerpoint/2010/main" val="220419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6C2781-4F31-060D-B5EF-350F68BD93CA}"/>
              </a:ext>
            </a:extLst>
          </p:cNvPr>
          <p:cNvSpPr>
            <a:spLocks noGrp="1"/>
          </p:cNvSpPr>
          <p:nvPr>
            <p:ph type="title"/>
          </p:nvPr>
        </p:nvSpPr>
        <p:spPr/>
        <p:txBody>
          <a:bodyPr/>
          <a:lstStyle/>
          <a:p>
            <a:r>
              <a:rPr lang="en-US" dirty="0"/>
              <a:t>The Matter of Prayer</a:t>
            </a:r>
          </a:p>
        </p:txBody>
      </p:sp>
      <p:sp>
        <p:nvSpPr>
          <p:cNvPr id="8" name="Content Placeholder 7">
            <a:extLst>
              <a:ext uri="{FF2B5EF4-FFF2-40B4-BE49-F238E27FC236}">
                <a16:creationId xmlns:a16="http://schemas.microsoft.com/office/drawing/2014/main" id="{CF86E821-8AE2-A5E1-E46C-B122B36CA8AA}"/>
              </a:ext>
            </a:extLst>
          </p:cNvPr>
          <p:cNvSpPr>
            <a:spLocks noGrp="1"/>
          </p:cNvSpPr>
          <p:nvPr>
            <p:ph idx="1"/>
          </p:nvPr>
        </p:nvSpPr>
        <p:spPr/>
        <p:txBody>
          <a:bodyPr/>
          <a:lstStyle/>
          <a:p>
            <a:pPr marL="0" indent="0">
              <a:buNone/>
            </a:pPr>
            <a:r>
              <a:rPr lang="en-US" sz="2800" b="1" dirty="0"/>
              <a:t>ACTS</a:t>
            </a:r>
          </a:p>
          <a:p>
            <a:r>
              <a:rPr lang="en-US" sz="2400" dirty="0"/>
              <a:t>Adoration</a:t>
            </a:r>
          </a:p>
          <a:p>
            <a:r>
              <a:rPr lang="en-US" sz="2400" dirty="0"/>
              <a:t>Contrition</a:t>
            </a:r>
          </a:p>
          <a:p>
            <a:r>
              <a:rPr lang="en-US" sz="2400" dirty="0"/>
              <a:t>Thanksgiving</a:t>
            </a:r>
          </a:p>
          <a:p>
            <a:r>
              <a:rPr lang="en-US" sz="2400" dirty="0"/>
              <a:t>Supplication</a:t>
            </a:r>
          </a:p>
          <a:p>
            <a:pPr lvl="1"/>
            <a:r>
              <a:rPr lang="en-US" sz="2000" dirty="0"/>
              <a:t>Petition</a:t>
            </a:r>
          </a:p>
          <a:p>
            <a:pPr lvl="1"/>
            <a:r>
              <a:rPr lang="en-US" sz="2000" dirty="0"/>
              <a:t>Intercession</a:t>
            </a:r>
          </a:p>
          <a:p>
            <a:endParaRPr lang="en-US" dirty="0"/>
          </a:p>
        </p:txBody>
      </p:sp>
      <p:sp>
        <p:nvSpPr>
          <p:cNvPr id="2" name="TextBox 1">
            <a:extLst>
              <a:ext uri="{FF2B5EF4-FFF2-40B4-BE49-F238E27FC236}">
                <a16:creationId xmlns:a16="http://schemas.microsoft.com/office/drawing/2014/main" id="{31B75159-0D57-6C02-BC35-A5915D50F2E0}"/>
              </a:ext>
            </a:extLst>
          </p:cNvPr>
          <p:cNvSpPr txBox="1"/>
          <p:nvPr/>
        </p:nvSpPr>
        <p:spPr>
          <a:xfrm>
            <a:off x="7086601" y="2305615"/>
            <a:ext cx="2540239" cy="286232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b="1" dirty="0">
                <a:solidFill>
                  <a:schemeClr val="bg1"/>
                </a:solidFill>
              </a:rPr>
              <a:t>The Christian family is the first place of education in prayer</a:t>
            </a:r>
          </a:p>
          <a:p>
            <a:pPr algn="ctr"/>
            <a:endParaRPr lang="en-US" sz="2000" b="1" dirty="0">
              <a:solidFill>
                <a:schemeClr val="bg1"/>
              </a:solidFill>
            </a:endParaRPr>
          </a:p>
          <a:p>
            <a:pPr algn="ctr"/>
            <a:r>
              <a:rPr lang="en-US" sz="2000" b="1" dirty="0">
                <a:solidFill>
                  <a:schemeClr val="bg1"/>
                </a:solidFill>
              </a:rPr>
              <a:t>The family is the domestic church</a:t>
            </a:r>
          </a:p>
          <a:p>
            <a:pPr algn="ctr"/>
            <a:r>
              <a:rPr lang="en-US" sz="2000" b="1" i="1" dirty="0">
                <a:solidFill>
                  <a:schemeClr val="bg1"/>
                </a:solidFill>
              </a:rPr>
              <a:t>(CCC 2685)</a:t>
            </a:r>
          </a:p>
        </p:txBody>
      </p:sp>
    </p:spTree>
    <p:extLst>
      <p:ext uri="{BB962C8B-B14F-4D97-AF65-F5344CB8AC3E}">
        <p14:creationId xmlns:p14="http://schemas.microsoft.com/office/powerpoint/2010/main" val="72400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E30E59-39FD-6553-B53B-FF16A753CCFA}"/>
              </a:ext>
            </a:extLst>
          </p:cNvPr>
          <p:cNvSpPr>
            <a:spLocks noGrp="1"/>
          </p:cNvSpPr>
          <p:nvPr>
            <p:ph sz="half" idx="1"/>
          </p:nvPr>
        </p:nvSpPr>
        <p:spPr>
          <a:xfrm>
            <a:off x="1797197" y="1626259"/>
            <a:ext cx="3352800" cy="4809344"/>
          </a:xfrm>
        </p:spPr>
        <p:txBody>
          <a:bodyPr>
            <a:normAutofit fontScale="92500" lnSpcReduction="10000"/>
          </a:bodyPr>
          <a:lstStyle/>
          <a:p>
            <a:r>
              <a:rPr lang="en-US" sz="2000" dirty="0"/>
              <a:t>Settings (CCC 2691)</a:t>
            </a:r>
          </a:p>
          <a:p>
            <a:r>
              <a:rPr lang="en-US" sz="2000" dirty="0"/>
              <a:t>The Church:  proper place for liturgical prayer of the parish community </a:t>
            </a:r>
          </a:p>
          <a:p>
            <a:r>
              <a:rPr lang="en-US" sz="2000" dirty="0"/>
              <a:t>Personal Prayer:  </a:t>
            </a:r>
          </a:p>
          <a:p>
            <a:pPr lvl="1"/>
            <a:r>
              <a:rPr lang="en-US" sz="1800" dirty="0"/>
              <a:t>Prayer corner:  with Scriptures, icons, candles, </a:t>
            </a:r>
            <a:r>
              <a:rPr lang="en-US" sz="1800" dirty="0" err="1"/>
              <a:t>etc</a:t>
            </a:r>
            <a:endParaRPr lang="en-US" sz="1800" dirty="0"/>
          </a:p>
          <a:p>
            <a:pPr lvl="1"/>
            <a:r>
              <a:rPr lang="en-US" sz="1800" dirty="0"/>
              <a:t>Monasteries and shrines:  locations that offer intense personal prayer opportunities</a:t>
            </a:r>
          </a:p>
          <a:p>
            <a:pPr lvl="1"/>
            <a:r>
              <a:rPr lang="en-US" sz="1800" dirty="0"/>
              <a:t>Anywhere (CCC 2743)</a:t>
            </a:r>
          </a:p>
          <a:p>
            <a:pPr lvl="2"/>
            <a:r>
              <a:rPr lang="en-US" sz="1600" dirty="0"/>
              <a:t>“Never cease praying” 1 </a:t>
            </a:r>
            <a:r>
              <a:rPr lang="en-US" sz="1600" dirty="0" err="1"/>
              <a:t>Thes</a:t>
            </a:r>
            <a:r>
              <a:rPr lang="en-US" sz="1600" dirty="0"/>
              <a:t> 5:17</a:t>
            </a:r>
          </a:p>
        </p:txBody>
      </p:sp>
      <p:sp>
        <p:nvSpPr>
          <p:cNvPr id="5" name="Content Placeholder 4">
            <a:extLst>
              <a:ext uri="{FF2B5EF4-FFF2-40B4-BE49-F238E27FC236}">
                <a16:creationId xmlns:a16="http://schemas.microsoft.com/office/drawing/2014/main" id="{CE971EC9-81C3-8535-A8E5-374DC2226B5C}"/>
              </a:ext>
            </a:extLst>
          </p:cNvPr>
          <p:cNvSpPr>
            <a:spLocks noGrp="1"/>
          </p:cNvSpPr>
          <p:nvPr>
            <p:ph sz="half" idx="2"/>
          </p:nvPr>
        </p:nvSpPr>
        <p:spPr>
          <a:xfrm>
            <a:off x="5620061" y="1626258"/>
            <a:ext cx="5262797" cy="4607632"/>
          </a:xfrm>
        </p:spPr>
        <p:txBody>
          <a:bodyPr>
            <a:normAutofit fontScale="92500" lnSpcReduction="10000"/>
          </a:bodyPr>
          <a:lstStyle/>
          <a:p>
            <a:r>
              <a:rPr lang="en-US" sz="2000" dirty="0"/>
              <a:t>Physical Posture</a:t>
            </a:r>
          </a:p>
          <a:p>
            <a:pPr lvl="1"/>
            <a:r>
              <a:rPr lang="en-US" sz="2000" dirty="0"/>
              <a:t>Kneeling:  one of the most reverential postures (Lk 22:41, Acts 9:40, 20:36, 21:5, </a:t>
            </a:r>
            <a:r>
              <a:rPr lang="en-US" sz="2000" dirty="0" err="1"/>
              <a:t>etc</a:t>
            </a:r>
            <a:r>
              <a:rPr lang="en-US" sz="2000" dirty="0"/>
              <a:t>)</a:t>
            </a:r>
          </a:p>
          <a:p>
            <a:pPr lvl="1"/>
            <a:r>
              <a:rPr lang="en-US" sz="2000" dirty="0"/>
              <a:t>Standing</a:t>
            </a:r>
          </a:p>
          <a:p>
            <a:pPr lvl="1"/>
            <a:r>
              <a:rPr lang="en-US" sz="2000" dirty="0"/>
              <a:t>Folded hands</a:t>
            </a:r>
          </a:p>
          <a:p>
            <a:pPr lvl="1"/>
            <a:r>
              <a:rPr lang="en-US" sz="2000" dirty="0"/>
              <a:t>Prostrate</a:t>
            </a:r>
          </a:p>
          <a:p>
            <a:r>
              <a:rPr lang="en-US" sz="2000" dirty="0"/>
              <a:t>Music</a:t>
            </a:r>
          </a:p>
        </p:txBody>
      </p:sp>
      <p:sp>
        <p:nvSpPr>
          <p:cNvPr id="2" name="Title 1">
            <a:extLst>
              <a:ext uri="{FF2B5EF4-FFF2-40B4-BE49-F238E27FC236}">
                <a16:creationId xmlns:a16="http://schemas.microsoft.com/office/drawing/2014/main" id="{26BDCC84-6393-9389-F6C3-DAD77EF2B303}"/>
              </a:ext>
            </a:extLst>
          </p:cNvPr>
          <p:cNvSpPr>
            <a:spLocks noGrp="1"/>
          </p:cNvSpPr>
          <p:nvPr>
            <p:ph type="title"/>
          </p:nvPr>
        </p:nvSpPr>
        <p:spPr/>
        <p:txBody>
          <a:bodyPr/>
          <a:lstStyle/>
          <a:p>
            <a:r>
              <a:rPr lang="en-US" dirty="0"/>
              <a:t>Settings and Posture</a:t>
            </a:r>
          </a:p>
        </p:txBody>
      </p:sp>
      <p:sp>
        <p:nvSpPr>
          <p:cNvPr id="3" name="TextBox 2">
            <a:extLst>
              <a:ext uri="{FF2B5EF4-FFF2-40B4-BE49-F238E27FC236}">
                <a16:creationId xmlns:a16="http://schemas.microsoft.com/office/drawing/2014/main" id="{121E6578-70CA-D6BD-1433-13E61760980C}"/>
              </a:ext>
            </a:extLst>
          </p:cNvPr>
          <p:cNvSpPr txBox="1"/>
          <p:nvPr/>
        </p:nvSpPr>
        <p:spPr>
          <a:xfrm>
            <a:off x="7086600" y="5029201"/>
            <a:ext cx="2743200" cy="1323439"/>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b="1" i="1" dirty="0">
                <a:solidFill>
                  <a:schemeClr val="bg1"/>
                </a:solidFill>
              </a:rPr>
              <a:t>Praying at the Hour of Jesus death </a:t>
            </a:r>
            <a:br>
              <a:rPr lang="en-US" sz="2000" b="1" i="1" dirty="0">
                <a:solidFill>
                  <a:schemeClr val="bg1"/>
                </a:solidFill>
              </a:rPr>
            </a:br>
            <a:r>
              <a:rPr lang="en-US" sz="2000" b="1" i="1" dirty="0">
                <a:solidFill>
                  <a:schemeClr val="bg1"/>
                </a:solidFill>
              </a:rPr>
              <a:t>(3 pm) is powerful </a:t>
            </a:r>
            <a:br>
              <a:rPr lang="en-US" sz="2000" b="1" i="1" dirty="0">
                <a:solidFill>
                  <a:schemeClr val="bg1"/>
                </a:solidFill>
              </a:rPr>
            </a:br>
            <a:r>
              <a:rPr lang="en-US" sz="2000" b="1" i="1" dirty="0">
                <a:solidFill>
                  <a:schemeClr val="bg1"/>
                </a:solidFill>
              </a:rPr>
              <a:t>(Mt 23:44, Acts 3:1)</a:t>
            </a:r>
          </a:p>
        </p:txBody>
      </p:sp>
    </p:spTree>
    <p:extLst>
      <p:ext uri="{BB962C8B-B14F-4D97-AF65-F5344CB8AC3E}">
        <p14:creationId xmlns:p14="http://schemas.microsoft.com/office/powerpoint/2010/main" val="31712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6F18-C22B-A042-A160-211A91DB038A}"/>
              </a:ext>
            </a:extLst>
          </p:cNvPr>
          <p:cNvSpPr>
            <a:spLocks noGrp="1"/>
          </p:cNvSpPr>
          <p:nvPr>
            <p:ph type="title"/>
          </p:nvPr>
        </p:nvSpPr>
        <p:spPr/>
        <p:txBody>
          <a:bodyPr/>
          <a:lstStyle/>
          <a:p>
            <a:r>
              <a:rPr lang="en-US" dirty="0"/>
              <a:t>Other Forms of Prayer</a:t>
            </a:r>
          </a:p>
        </p:txBody>
      </p:sp>
      <p:sp>
        <p:nvSpPr>
          <p:cNvPr id="3" name="Text Placeholder 2">
            <a:extLst>
              <a:ext uri="{FF2B5EF4-FFF2-40B4-BE49-F238E27FC236}">
                <a16:creationId xmlns:a16="http://schemas.microsoft.com/office/drawing/2014/main" id="{69BAE415-7D03-A54A-BAEA-8AE96F93F608}"/>
              </a:ext>
            </a:extLst>
          </p:cNvPr>
          <p:cNvSpPr>
            <a:spLocks noGrp="1"/>
          </p:cNvSpPr>
          <p:nvPr>
            <p:ph type="body" idx="1"/>
          </p:nvPr>
        </p:nvSpPr>
        <p:spPr/>
        <p:txBody>
          <a:bodyPr/>
          <a:lstStyle/>
          <a:p>
            <a:endParaRPr lang="en-US" dirty="0"/>
          </a:p>
        </p:txBody>
      </p:sp>
      <p:pic>
        <p:nvPicPr>
          <p:cNvPr id="4" name="Picture 6">
            <a:extLst>
              <a:ext uri="{FF2B5EF4-FFF2-40B4-BE49-F238E27FC236}">
                <a16:creationId xmlns:a16="http://schemas.microsoft.com/office/drawing/2014/main" id="{DC5BC82A-7C90-70D1-759A-145E9AB63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283" y="225620"/>
            <a:ext cx="1699255" cy="12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15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CBD3-5B4B-CCD2-E023-69FECF58D97F}"/>
              </a:ext>
            </a:extLst>
          </p:cNvPr>
          <p:cNvSpPr>
            <a:spLocks noGrp="1"/>
          </p:cNvSpPr>
          <p:nvPr>
            <p:ph type="title"/>
          </p:nvPr>
        </p:nvSpPr>
        <p:spPr/>
        <p:txBody>
          <a:bodyPr/>
          <a:lstStyle/>
          <a:p>
            <a:r>
              <a:rPr lang="en-US" dirty="0"/>
              <a:t>Liturgy</a:t>
            </a:r>
          </a:p>
        </p:txBody>
      </p:sp>
      <p:sp>
        <p:nvSpPr>
          <p:cNvPr id="4" name="Content Placeholder 3">
            <a:extLst>
              <a:ext uri="{FF2B5EF4-FFF2-40B4-BE49-F238E27FC236}">
                <a16:creationId xmlns:a16="http://schemas.microsoft.com/office/drawing/2014/main" id="{51DAFD96-F804-E64B-679B-221BEADEBF87}"/>
              </a:ext>
            </a:extLst>
          </p:cNvPr>
          <p:cNvSpPr>
            <a:spLocks noGrp="1"/>
          </p:cNvSpPr>
          <p:nvPr>
            <p:ph idx="1"/>
          </p:nvPr>
        </p:nvSpPr>
        <p:spPr>
          <a:xfrm>
            <a:off x="1902502" y="1865506"/>
            <a:ext cx="7543800" cy="4368384"/>
          </a:xfrm>
        </p:spPr>
        <p:txBody>
          <a:bodyPr>
            <a:normAutofit/>
          </a:bodyPr>
          <a:lstStyle/>
          <a:p>
            <a:r>
              <a:rPr lang="en-US" dirty="0"/>
              <a:t>Liturgy:  Public participation of the Church in the work of God</a:t>
            </a:r>
          </a:p>
          <a:p>
            <a:r>
              <a:rPr lang="en-US" dirty="0"/>
              <a:t>Liturgical prayer </a:t>
            </a:r>
          </a:p>
          <a:p>
            <a:pPr lvl="1"/>
            <a:r>
              <a:rPr lang="en-US" sz="1800" dirty="0"/>
              <a:t>Formal, vocal prayer offered publicly and in community</a:t>
            </a:r>
          </a:p>
          <a:p>
            <a:pPr lvl="1"/>
            <a:r>
              <a:rPr lang="en-US" sz="1800" dirty="0"/>
              <a:t>Work of the common priesthood</a:t>
            </a:r>
          </a:p>
          <a:p>
            <a:pPr lvl="1"/>
            <a:r>
              <a:rPr lang="en-US" sz="1800" dirty="0"/>
              <a:t>Earliest form in Exodus (Ex 25)</a:t>
            </a:r>
          </a:p>
          <a:p>
            <a:pPr lvl="1"/>
            <a:r>
              <a:rPr lang="en-US" sz="1800" dirty="0"/>
              <a:t>Didache</a:t>
            </a:r>
          </a:p>
          <a:p>
            <a:r>
              <a:rPr lang="en-US" dirty="0"/>
              <a:t>Liturgy of the Hours</a:t>
            </a:r>
          </a:p>
          <a:p>
            <a:pPr lvl="1"/>
            <a:r>
              <a:rPr lang="en-US" sz="1800" dirty="0"/>
              <a:t>Hymns, Psalms, prayers, readings prayed at set times every day</a:t>
            </a:r>
          </a:p>
          <a:p>
            <a:pPr lvl="1"/>
            <a:r>
              <a:rPr lang="en-US" sz="1800" dirty="0"/>
              <a:t>The “prayer of the Church”</a:t>
            </a:r>
          </a:p>
        </p:txBody>
      </p:sp>
      <p:sp>
        <p:nvSpPr>
          <p:cNvPr id="3" name="TextBox 2">
            <a:extLst>
              <a:ext uri="{FF2B5EF4-FFF2-40B4-BE49-F238E27FC236}">
                <a16:creationId xmlns:a16="http://schemas.microsoft.com/office/drawing/2014/main" id="{4174D1DB-A58C-248F-3D4E-A96D7B7FD7C9}"/>
              </a:ext>
            </a:extLst>
          </p:cNvPr>
          <p:cNvSpPr txBox="1"/>
          <p:nvPr/>
        </p:nvSpPr>
        <p:spPr>
          <a:xfrm>
            <a:off x="7872389" y="228601"/>
            <a:ext cx="2540239" cy="1015663"/>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b="1" dirty="0">
                <a:solidFill>
                  <a:schemeClr val="bg1"/>
                </a:solidFill>
              </a:rPr>
              <a:t>Prayer is integral to Catholic liturgical worship</a:t>
            </a:r>
          </a:p>
        </p:txBody>
      </p:sp>
    </p:spTree>
    <p:extLst>
      <p:ext uri="{BB962C8B-B14F-4D97-AF65-F5344CB8AC3E}">
        <p14:creationId xmlns:p14="http://schemas.microsoft.com/office/powerpoint/2010/main" val="71542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CBD3-5B4B-CCD2-E023-69FECF58D97F}"/>
              </a:ext>
            </a:extLst>
          </p:cNvPr>
          <p:cNvSpPr>
            <a:spLocks noGrp="1"/>
          </p:cNvSpPr>
          <p:nvPr>
            <p:ph type="title"/>
          </p:nvPr>
        </p:nvSpPr>
        <p:spPr/>
        <p:txBody>
          <a:bodyPr/>
          <a:lstStyle/>
          <a:p>
            <a:r>
              <a:rPr lang="en-US" dirty="0"/>
              <a:t>Devotions</a:t>
            </a:r>
          </a:p>
        </p:txBody>
      </p:sp>
      <p:sp>
        <p:nvSpPr>
          <p:cNvPr id="4" name="Content Placeholder 3">
            <a:extLst>
              <a:ext uri="{FF2B5EF4-FFF2-40B4-BE49-F238E27FC236}">
                <a16:creationId xmlns:a16="http://schemas.microsoft.com/office/drawing/2014/main" id="{51DAFD96-F804-E64B-679B-221BEADEBF87}"/>
              </a:ext>
            </a:extLst>
          </p:cNvPr>
          <p:cNvSpPr>
            <a:spLocks noGrp="1"/>
          </p:cNvSpPr>
          <p:nvPr>
            <p:ph idx="1"/>
          </p:nvPr>
        </p:nvSpPr>
        <p:spPr>
          <a:xfrm>
            <a:off x="1752600" y="1447800"/>
            <a:ext cx="7391400" cy="5181600"/>
          </a:xfrm>
        </p:spPr>
        <p:txBody>
          <a:bodyPr>
            <a:normAutofit/>
          </a:bodyPr>
          <a:lstStyle/>
          <a:p>
            <a:r>
              <a:rPr lang="en-US" sz="2400" dirty="0"/>
              <a:t>Devotions</a:t>
            </a:r>
          </a:p>
          <a:p>
            <a:pPr lvl="1"/>
            <a:r>
              <a:rPr lang="en-US" sz="2000" dirty="0"/>
              <a:t>Non-liturgical prayer</a:t>
            </a:r>
          </a:p>
          <a:p>
            <a:pPr lvl="1"/>
            <a:r>
              <a:rPr lang="en-US" sz="2000" dirty="0"/>
              <a:t>Vatican II: spiritual life “…is not limited to participation in the liturgy”</a:t>
            </a:r>
          </a:p>
          <a:p>
            <a:pPr lvl="1"/>
            <a:r>
              <a:rPr lang="en-US" sz="2000" dirty="0"/>
              <a:t>Should be in harmony with the liturgy</a:t>
            </a:r>
          </a:p>
          <a:p>
            <a:pPr lvl="1"/>
            <a:r>
              <a:rPr lang="en-US" sz="2000" dirty="0"/>
              <a:t>Some varieties</a:t>
            </a:r>
          </a:p>
          <a:p>
            <a:pPr lvl="2"/>
            <a:r>
              <a:rPr lang="en-US" sz="1800" dirty="0"/>
              <a:t>Rosary (more later)</a:t>
            </a:r>
          </a:p>
          <a:p>
            <a:pPr lvl="2"/>
            <a:r>
              <a:rPr lang="en-US" sz="1800" dirty="0"/>
              <a:t>Eucharistic adoration</a:t>
            </a:r>
          </a:p>
          <a:p>
            <a:pPr lvl="2"/>
            <a:r>
              <a:rPr lang="en-US" sz="1800" i="1" dirty="0"/>
              <a:t>Lectio Divina</a:t>
            </a:r>
          </a:p>
          <a:p>
            <a:pPr lvl="3"/>
            <a:r>
              <a:rPr lang="en-US" sz="1600" dirty="0"/>
              <a:t>Reading, meditation, prayer, contemplation</a:t>
            </a:r>
          </a:p>
          <a:p>
            <a:pPr lvl="2"/>
            <a:r>
              <a:rPr lang="en-US" sz="1800" dirty="0"/>
              <a:t>Stations of the Cross</a:t>
            </a:r>
          </a:p>
          <a:p>
            <a:pPr lvl="2"/>
            <a:r>
              <a:rPr lang="en-US" sz="1800" dirty="0"/>
              <a:t>Novenas</a:t>
            </a:r>
          </a:p>
        </p:txBody>
      </p:sp>
      <p:pic>
        <p:nvPicPr>
          <p:cNvPr id="3" name="Picture 2" descr="Are There Any Reasons To Pray Rosary Daily? - Is This In Line With Your Beliefs? - Hands of God ...">
            <a:extLst>
              <a:ext uri="{FF2B5EF4-FFF2-40B4-BE49-F238E27FC236}">
                <a16:creationId xmlns:a16="http://schemas.microsoft.com/office/drawing/2014/main" id="{B7F86D86-176F-7C46-9DA7-1380C44A09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416" y="2862643"/>
            <a:ext cx="3049447" cy="203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0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2314-4130-F63B-9A31-9715CA805B6A}"/>
              </a:ext>
            </a:extLst>
          </p:cNvPr>
          <p:cNvSpPr>
            <a:spLocks noGrp="1"/>
          </p:cNvSpPr>
          <p:nvPr>
            <p:ph type="title"/>
          </p:nvPr>
        </p:nvSpPr>
        <p:spPr/>
        <p:txBody>
          <a:bodyPr/>
          <a:lstStyle/>
          <a:p>
            <a:r>
              <a:rPr lang="en-US" dirty="0"/>
              <a:t>Fasting and Penance</a:t>
            </a:r>
          </a:p>
        </p:txBody>
      </p:sp>
      <p:sp>
        <p:nvSpPr>
          <p:cNvPr id="3" name="Content Placeholder 2">
            <a:extLst>
              <a:ext uri="{FF2B5EF4-FFF2-40B4-BE49-F238E27FC236}">
                <a16:creationId xmlns:a16="http://schemas.microsoft.com/office/drawing/2014/main" id="{E21BB08E-A344-9D00-BA33-CED3DD07D28C}"/>
              </a:ext>
            </a:extLst>
          </p:cNvPr>
          <p:cNvSpPr>
            <a:spLocks noGrp="1"/>
          </p:cNvSpPr>
          <p:nvPr>
            <p:ph idx="1"/>
          </p:nvPr>
        </p:nvSpPr>
        <p:spPr/>
        <p:txBody>
          <a:bodyPr>
            <a:normAutofit fontScale="92500"/>
          </a:bodyPr>
          <a:lstStyle/>
          <a:p>
            <a:r>
              <a:rPr lang="en-US" sz="2800" dirty="0"/>
              <a:t>Fasting means denying oneself</a:t>
            </a:r>
          </a:p>
          <a:p>
            <a:pPr lvl="1"/>
            <a:r>
              <a:rPr lang="en-US" sz="2400" dirty="0"/>
              <a:t>Can be in reparation, supplication, to grow closer to God</a:t>
            </a:r>
          </a:p>
          <a:p>
            <a:pPr lvl="1"/>
            <a:r>
              <a:rPr lang="en-US" sz="2400" dirty="0"/>
              <a:t>Can take many forms, but often means food: meals, types of food, etc.</a:t>
            </a:r>
          </a:p>
          <a:p>
            <a:r>
              <a:rPr lang="en-US" sz="2800" dirty="0"/>
              <a:t>Penance</a:t>
            </a:r>
          </a:p>
          <a:p>
            <a:pPr lvl="1"/>
            <a:r>
              <a:rPr lang="en-US" sz="2400" dirty="0"/>
              <a:t>Making amends</a:t>
            </a:r>
          </a:p>
          <a:p>
            <a:pPr lvl="1"/>
            <a:r>
              <a:rPr lang="en-US" sz="2400" dirty="0"/>
              <a:t>Often prescribed by a priest</a:t>
            </a:r>
          </a:p>
          <a:p>
            <a:pPr lvl="1"/>
            <a:r>
              <a:rPr lang="en-US" sz="2400" dirty="0"/>
              <a:t>Sometimes self-imposed</a:t>
            </a:r>
          </a:p>
        </p:txBody>
      </p:sp>
    </p:spTree>
    <p:extLst>
      <p:ext uri="{BB962C8B-B14F-4D97-AF65-F5344CB8AC3E}">
        <p14:creationId xmlns:p14="http://schemas.microsoft.com/office/powerpoint/2010/main" val="71828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615C-2E09-7E09-736B-3EB0E31F1FFE}"/>
              </a:ext>
            </a:extLst>
          </p:cNvPr>
          <p:cNvSpPr>
            <a:spLocks noGrp="1"/>
          </p:cNvSpPr>
          <p:nvPr>
            <p:ph type="title"/>
          </p:nvPr>
        </p:nvSpPr>
        <p:spPr/>
        <p:txBody>
          <a:bodyPr/>
          <a:lstStyle/>
          <a:p>
            <a:r>
              <a:rPr lang="en-US" dirty="0"/>
              <a:t>Opening Prayer</a:t>
            </a:r>
          </a:p>
        </p:txBody>
      </p:sp>
      <p:sp>
        <p:nvSpPr>
          <p:cNvPr id="3" name="TextBox 2">
            <a:extLst>
              <a:ext uri="{FF2B5EF4-FFF2-40B4-BE49-F238E27FC236}">
                <a16:creationId xmlns:a16="http://schemas.microsoft.com/office/drawing/2014/main" id="{7ECE90DB-FD53-0AC0-34F3-B26A4B8C2D8A}"/>
              </a:ext>
            </a:extLst>
          </p:cNvPr>
          <p:cNvSpPr txBox="1"/>
          <p:nvPr/>
        </p:nvSpPr>
        <p:spPr>
          <a:xfrm>
            <a:off x="3043003" y="1905000"/>
            <a:ext cx="7450112" cy="1015663"/>
          </a:xfrm>
          <a:prstGeom prst="rect">
            <a:avLst/>
          </a:prstGeom>
          <a:noFill/>
        </p:spPr>
        <p:txBody>
          <a:bodyPr wrap="square" rtlCol="0">
            <a:spAutoFit/>
          </a:bodyPr>
          <a:lstStyle/>
          <a:p>
            <a:r>
              <a:rPr lang="en-US" sz="2000" dirty="0"/>
              <a:t>Glory be to the Father, to the Son, and to the Holy Spirit, as it was in the beginning, is now, and ever shall be, world without end, Amen.</a:t>
            </a:r>
          </a:p>
        </p:txBody>
      </p:sp>
      <p:sp>
        <p:nvSpPr>
          <p:cNvPr id="4" name="TextBox 3">
            <a:extLst>
              <a:ext uri="{FF2B5EF4-FFF2-40B4-BE49-F238E27FC236}">
                <a16:creationId xmlns:a16="http://schemas.microsoft.com/office/drawing/2014/main" id="{49D76892-9274-418E-4E17-8B64946E0FBD}"/>
              </a:ext>
            </a:extLst>
          </p:cNvPr>
          <p:cNvSpPr txBox="1"/>
          <p:nvPr/>
        </p:nvSpPr>
        <p:spPr>
          <a:xfrm>
            <a:off x="3117954" y="3062221"/>
            <a:ext cx="7300210" cy="1323439"/>
          </a:xfrm>
          <a:prstGeom prst="rect">
            <a:avLst/>
          </a:prstGeom>
          <a:noFill/>
        </p:spPr>
        <p:txBody>
          <a:bodyPr wrap="square" rtlCol="0">
            <a:spAutoFit/>
          </a:bodyPr>
          <a:lstStyle/>
          <a:p>
            <a:r>
              <a:rPr lang="en-US" sz="2000" dirty="0"/>
              <a:t>Holy Father, as we begin to discuss prayer tonight, what it is and how to do it, help us always remember that we can do nothing without you, who strengthens us in all things, and that includes prayer. Lord, help us to pray!</a:t>
            </a:r>
          </a:p>
        </p:txBody>
      </p:sp>
      <p:sp>
        <p:nvSpPr>
          <p:cNvPr id="5" name="TextBox 4">
            <a:extLst>
              <a:ext uri="{FF2B5EF4-FFF2-40B4-BE49-F238E27FC236}">
                <a16:creationId xmlns:a16="http://schemas.microsoft.com/office/drawing/2014/main" id="{F0FD498B-B277-EE4C-90AC-327D3BFE010B}"/>
              </a:ext>
            </a:extLst>
          </p:cNvPr>
          <p:cNvSpPr txBox="1"/>
          <p:nvPr/>
        </p:nvSpPr>
        <p:spPr>
          <a:xfrm>
            <a:off x="3043003" y="4747922"/>
            <a:ext cx="7450112" cy="1015663"/>
          </a:xfrm>
          <a:prstGeom prst="rect">
            <a:avLst/>
          </a:prstGeom>
          <a:noFill/>
        </p:spPr>
        <p:txBody>
          <a:bodyPr wrap="square" rtlCol="0">
            <a:spAutoFit/>
          </a:bodyPr>
          <a:lstStyle/>
          <a:p>
            <a:r>
              <a:rPr lang="en-US" sz="2000" dirty="0"/>
              <a:t>Glory be to the Father, to the Son, and to the Holy Spirit, as it was in the beginning, is now, and ever shall be, world without end, Amen.</a:t>
            </a:r>
          </a:p>
        </p:txBody>
      </p:sp>
    </p:spTree>
    <p:extLst>
      <p:ext uri="{BB962C8B-B14F-4D97-AF65-F5344CB8AC3E}">
        <p14:creationId xmlns:p14="http://schemas.microsoft.com/office/powerpoint/2010/main" val="3890618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6F18-C22B-A042-A160-211A91DB038A}"/>
              </a:ext>
            </a:extLst>
          </p:cNvPr>
          <p:cNvSpPr>
            <a:spLocks noGrp="1"/>
          </p:cNvSpPr>
          <p:nvPr>
            <p:ph type="title"/>
          </p:nvPr>
        </p:nvSpPr>
        <p:spPr/>
        <p:txBody>
          <a:bodyPr/>
          <a:lstStyle/>
          <a:p>
            <a:r>
              <a:rPr lang="en-US" dirty="0"/>
              <a:t>Does Prayer Work?</a:t>
            </a:r>
          </a:p>
        </p:txBody>
      </p:sp>
      <p:sp>
        <p:nvSpPr>
          <p:cNvPr id="3" name="Text Placeholder 2">
            <a:extLst>
              <a:ext uri="{FF2B5EF4-FFF2-40B4-BE49-F238E27FC236}">
                <a16:creationId xmlns:a16="http://schemas.microsoft.com/office/drawing/2014/main" id="{69BAE415-7D03-A54A-BAEA-8AE96F93F608}"/>
              </a:ext>
            </a:extLst>
          </p:cNvPr>
          <p:cNvSpPr>
            <a:spLocks noGrp="1"/>
          </p:cNvSpPr>
          <p:nvPr>
            <p:ph type="body" idx="1"/>
          </p:nvPr>
        </p:nvSpPr>
        <p:spPr/>
        <p:txBody>
          <a:bodyPr/>
          <a:lstStyle/>
          <a:p>
            <a:endParaRPr lang="en-US" dirty="0"/>
          </a:p>
        </p:txBody>
      </p:sp>
      <p:pic>
        <p:nvPicPr>
          <p:cNvPr id="4" name="Picture 6">
            <a:extLst>
              <a:ext uri="{FF2B5EF4-FFF2-40B4-BE49-F238E27FC236}">
                <a16:creationId xmlns:a16="http://schemas.microsoft.com/office/drawing/2014/main" id="{DC5BC82A-7C90-70D1-759A-145E9AB63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283" y="225620"/>
            <a:ext cx="1699255" cy="12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7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6174-45CF-EC43-B7C8-9049BAAD2048}"/>
              </a:ext>
            </a:extLst>
          </p:cNvPr>
          <p:cNvSpPr>
            <a:spLocks noGrp="1"/>
          </p:cNvSpPr>
          <p:nvPr>
            <p:ph type="title"/>
          </p:nvPr>
        </p:nvSpPr>
        <p:spPr/>
        <p:txBody>
          <a:bodyPr/>
          <a:lstStyle/>
          <a:p>
            <a:r>
              <a:rPr lang="en-US" dirty="0"/>
              <a:t>Jesus, Teach Us to Pray</a:t>
            </a:r>
          </a:p>
        </p:txBody>
      </p:sp>
      <p:sp>
        <p:nvSpPr>
          <p:cNvPr id="3" name="Content Placeholder 2">
            <a:extLst>
              <a:ext uri="{FF2B5EF4-FFF2-40B4-BE49-F238E27FC236}">
                <a16:creationId xmlns:a16="http://schemas.microsoft.com/office/drawing/2014/main" id="{A3020429-D6A3-F145-A2B4-DD7095826A1E}"/>
              </a:ext>
            </a:extLst>
          </p:cNvPr>
          <p:cNvSpPr>
            <a:spLocks noGrp="1"/>
          </p:cNvSpPr>
          <p:nvPr>
            <p:ph idx="1"/>
          </p:nvPr>
        </p:nvSpPr>
        <p:spPr>
          <a:xfrm>
            <a:off x="2334379" y="2133600"/>
            <a:ext cx="8915400" cy="3777622"/>
          </a:xfrm>
        </p:spPr>
        <p:txBody>
          <a:bodyPr/>
          <a:lstStyle/>
          <a:p>
            <a:r>
              <a:rPr lang="en-US" sz="2400" dirty="0"/>
              <a:t>Conversion of heart</a:t>
            </a:r>
          </a:p>
          <a:p>
            <a:r>
              <a:rPr lang="en-US" sz="2400" dirty="0"/>
              <a:t>Once committed to conversion, we learn to pray in faith</a:t>
            </a:r>
          </a:p>
          <a:p>
            <a:r>
              <a:rPr lang="en-US" sz="2400" dirty="0"/>
              <a:t>Story of the Monk and the Tea </a:t>
            </a:r>
          </a:p>
          <a:p>
            <a:r>
              <a:rPr lang="en-US" sz="2400" dirty="0"/>
              <a:t>Does God answer?</a:t>
            </a:r>
          </a:p>
        </p:txBody>
      </p:sp>
    </p:spTree>
    <p:extLst>
      <p:ext uri="{BB962C8B-B14F-4D97-AF65-F5344CB8AC3E}">
        <p14:creationId xmlns:p14="http://schemas.microsoft.com/office/powerpoint/2010/main" val="5969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E3F8-CF7F-2F6F-0A23-4CAAFB0E0735}"/>
              </a:ext>
            </a:extLst>
          </p:cNvPr>
          <p:cNvSpPr>
            <a:spLocks noGrp="1"/>
          </p:cNvSpPr>
          <p:nvPr>
            <p:ph type="title"/>
          </p:nvPr>
        </p:nvSpPr>
        <p:spPr/>
        <p:txBody>
          <a:bodyPr/>
          <a:lstStyle/>
          <a:p>
            <a:r>
              <a:rPr lang="en-US" dirty="0"/>
              <a:t>The Challenges of Prayer</a:t>
            </a:r>
          </a:p>
        </p:txBody>
      </p:sp>
      <p:sp>
        <p:nvSpPr>
          <p:cNvPr id="3" name="Content Placeholder 2">
            <a:extLst>
              <a:ext uri="{FF2B5EF4-FFF2-40B4-BE49-F238E27FC236}">
                <a16:creationId xmlns:a16="http://schemas.microsoft.com/office/drawing/2014/main" id="{1AED0E5A-BA6F-5B9E-79FD-F89C8A0DED26}"/>
              </a:ext>
            </a:extLst>
          </p:cNvPr>
          <p:cNvSpPr>
            <a:spLocks noGrp="1"/>
          </p:cNvSpPr>
          <p:nvPr>
            <p:ph idx="1"/>
          </p:nvPr>
        </p:nvSpPr>
        <p:spPr>
          <a:xfrm>
            <a:off x="1752600" y="1447800"/>
            <a:ext cx="7772400" cy="5181600"/>
          </a:xfrm>
        </p:spPr>
        <p:txBody>
          <a:bodyPr>
            <a:normAutofit/>
          </a:bodyPr>
          <a:lstStyle/>
          <a:p>
            <a:r>
              <a:rPr lang="en-US" sz="2000" dirty="0"/>
              <a:t>Prayer can be a battle against ourselves, and/or against the tempter who tries to turn us away from union with God</a:t>
            </a:r>
          </a:p>
          <a:p>
            <a:r>
              <a:rPr lang="en-US" sz="2000" dirty="0"/>
              <a:t>Difficulties</a:t>
            </a:r>
          </a:p>
          <a:p>
            <a:pPr lvl="1"/>
            <a:r>
              <a:rPr lang="en-US" sz="1800" dirty="0"/>
              <a:t>Distraction:  our attention wanders, requires vigilance</a:t>
            </a:r>
          </a:p>
          <a:p>
            <a:pPr lvl="1"/>
            <a:r>
              <a:rPr lang="en-US" sz="1800" dirty="0"/>
              <a:t>Dryness:  we don’t always experience warm feelings and God’s comfort</a:t>
            </a:r>
          </a:p>
          <a:p>
            <a:pPr lvl="1"/>
            <a:r>
              <a:rPr lang="en-US" sz="1800" dirty="0"/>
              <a:t>Lack of Faith:  most common issue, our failure to trust God</a:t>
            </a:r>
          </a:p>
          <a:p>
            <a:pPr lvl="1"/>
            <a:r>
              <a:rPr lang="en-US" sz="1800" dirty="0"/>
              <a:t>Discouragement:  our prayer seem not to be answered</a:t>
            </a:r>
          </a:p>
          <a:p>
            <a:pPr lvl="1"/>
            <a:r>
              <a:rPr lang="en-US" sz="1800" dirty="0"/>
              <a:t>Sloth:  spiritual laziness weakens our will to pray</a:t>
            </a:r>
          </a:p>
          <a:p>
            <a:pPr lvl="1"/>
            <a:r>
              <a:rPr lang="en-US" sz="1800" dirty="0"/>
              <a:t>Lukewarmness</a:t>
            </a:r>
          </a:p>
          <a:p>
            <a:r>
              <a:rPr lang="en-US" sz="2000" dirty="0"/>
              <a:t>Antidotes:  sacraments, detachment, vigilance, childlike trust in God, perseverance</a:t>
            </a:r>
          </a:p>
        </p:txBody>
      </p:sp>
      <p:sp>
        <p:nvSpPr>
          <p:cNvPr id="4" name="TextBox 3">
            <a:extLst>
              <a:ext uri="{FF2B5EF4-FFF2-40B4-BE49-F238E27FC236}">
                <a16:creationId xmlns:a16="http://schemas.microsoft.com/office/drawing/2014/main" id="{0C9B85BD-7316-4002-CA71-0EBAC050E470}"/>
              </a:ext>
            </a:extLst>
          </p:cNvPr>
          <p:cNvSpPr txBox="1"/>
          <p:nvPr/>
        </p:nvSpPr>
        <p:spPr>
          <a:xfrm>
            <a:off x="7924801" y="245076"/>
            <a:ext cx="2413119"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i="1" dirty="0">
                <a:solidFill>
                  <a:schemeClr val="bg1"/>
                </a:solidFill>
              </a:rPr>
              <a:t>See CCC 2725-2745</a:t>
            </a:r>
          </a:p>
        </p:txBody>
      </p:sp>
    </p:spTree>
    <p:extLst>
      <p:ext uri="{BB962C8B-B14F-4D97-AF65-F5344CB8AC3E}">
        <p14:creationId xmlns:p14="http://schemas.microsoft.com/office/powerpoint/2010/main" val="159152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C3BB-7EE1-6C4A-BEDE-F8EDDC8F1672}"/>
              </a:ext>
            </a:extLst>
          </p:cNvPr>
          <p:cNvSpPr>
            <a:spLocks noGrp="1"/>
          </p:cNvSpPr>
          <p:nvPr>
            <p:ph type="title"/>
          </p:nvPr>
        </p:nvSpPr>
        <p:spPr/>
        <p:txBody>
          <a:bodyPr/>
          <a:lstStyle/>
          <a:p>
            <a:r>
              <a:rPr lang="en-US" dirty="0"/>
              <a:t>The Lord’s Prayer</a:t>
            </a:r>
          </a:p>
        </p:txBody>
      </p:sp>
      <p:sp>
        <p:nvSpPr>
          <p:cNvPr id="3" name="Text Placeholder 2">
            <a:extLst>
              <a:ext uri="{FF2B5EF4-FFF2-40B4-BE49-F238E27FC236}">
                <a16:creationId xmlns:a16="http://schemas.microsoft.com/office/drawing/2014/main" id="{A6B19871-448F-C549-82A2-1B9ED37B80FC}"/>
              </a:ext>
            </a:extLst>
          </p:cNvPr>
          <p:cNvSpPr>
            <a:spLocks noGrp="1"/>
          </p:cNvSpPr>
          <p:nvPr>
            <p:ph type="body" idx="1"/>
          </p:nvPr>
        </p:nvSpPr>
        <p:spPr/>
        <p:txBody>
          <a:bodyPr/>
          <a:lstStyle/>
          <a:p>
            <a:r>
              <a:rPr lang="en-US" dirty="0"/>
              <a:t>CCC 2759-2865</a:t>
            </a:r>
          </a:p>
        </p:txBody>
      </p:sp>
      <p:pic>
        <p:nvPicPr>
          <p:cNvPr id="4" name="Picture 2">
            <a:extLst>
              <a:ext uri="{FF2B5EF4-FFF2-40B4-BE49-F238E27FC236}">
                <a16:creationId xmlns:a16="http://schemas.microsoft.com/office/drawing/2014/main" id="{C8A54405-6E46-810A-F509-13AA67B12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3164" y="3524038"/>
            <a:ext cx="2615784" cy="261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EFF5-A54D-BA4A-9964-2D20359FBD9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0C594EB-9671-E64A-A573-95F4C2B25EF8}"/>
              </a:ext>
            </a:extLst>
          </p:cNvPr>
          <p:cNvSpPr>
            <a:spLocks noGrp="1"/>
          </p:cNvSpPr>
          <p:nvPr>
            <p:ph idx="1"/>
          </p:nvPr>
        </p:nvSpPr>
        <p:spPr/>
        <p:txBody>
          <a:bodyPr>
            <a:normAutofit/>
          </a:bodyPr>
          <a:lstStyle/>
          <a:p>
            <a:r>
              <a:rPr lang="en-US" sz="2400" dirty="0"/>
              <a:t>Read CCC 2761</a:t>
            </a:r>
          </a:p>
          <a:p>
            <a:r>
              <a:rPr lang="en-US" sz="2400" dirty="0"/>
              <a:t>St. Augustine: “Run through all the words of the holy prayers (in Scripture) and I do not think that you will find anything in them that is not contained and included in the Lord’s Prayer”</a:t>
            </a:r>
          </a:p>
          <a:p>
            <a:r>
              <a:rPr lang="en-US" sz="2400" dirty="0"/>
              <a:t>In the Eucharistic liturgy of the Mass the Lord’ Prayer is the prayer of the whole Church (CCC 2770)</a:t>
            </a:r>
          </a:p>
        </p:txBody>
      </p:sp>
    </p:spTree>
    <p:extLst>
      <p:ext uri="{BB962C8B-B14F-4D97-AF65-F5344CB8AC3E}">
        <p14:creationId xmlns:p14="http://schemas.microsoft.com/office/powerpoint/2010/main" val="154373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4620-DD20-1743-A0DB-C80916B038C4}"/>
              </a:ext>
            </a:extLst>
          </p:cNvPr>
          <p:cNvSpPr>
            <a:spLocks noGrp="1"/>
          </p:cNvSpPr>
          <p:nvPr>
            <p:ph type="title"/>
          </p:nvPr>
        </p:nvSpPr>
        <p:spPr/>
        <p:txBody>
          <a:bodyPr/>
          <a:lstStyle/>
          <a:p>
            <a:r>
              <a:rPr lang="en-US" dirty="0"/>
              <a:t>Our Father, Who art in heaven</a:t>
            </a:r>
            <a:br>
              <a:rPr lang="en-US" dirty="0"/>
            </a:br>
            <a:r>
              <a:rPr lang="en-US" dirty="0"/>
              <a:t>Hallowed be Thy Name</a:t>
            </a:r>
          </a:p>
        </p:txBody>
      </p:sp>
      <p:sp>
        <p:nvSpPr>
          <p:cNvPr id="3" name="Content Placeholder 2">
            <a:extLst>
              <a:ext uri="{FF2B5EF4-FFF2-40B4-BE49-F238E27FC236}">
                <a16:creationId xmlns:a16="http://schemas.microsoft.com/office/drawing/2014/main" id="{622B79A7-B8F1-E949-BE60-931B709E551B}"/>
              </a:ext>
            </a:extLst>
          </p:cNvPr>
          <p:cNvSpPr>
            <a:spLocks noGrp="1"/>
          </p:cNvSpPr>
          <p:nvPr>
            <p:ph idx="1"/>
          </p:nvPr>
        </p:nvSpPr>
        <p:spPr/>
        <p:txBody>
          <a:bodyPr>
            <a:normAutofit/>
          </a:bodyPr>
          <a:lstStyle/>
          <a:p>
            <a:pPr marL="0" indent="0">
              <a:buNone/>
            </a:pPr>
            <a:endParaRPr lang="en-US" sz="2400" dirty="0"/>
          </a:p>
          <a:p>
            <a:r>
              <a:rPr lang="en-US" sz="2400" dirty="0"/>
              <a:t>NOTE: “Our”  and “Father”</a:t>
            </a:r>
          </a:p>
          <a:p>
            <a:r>
              <a:rPr lang="en-US" sz="2400" dirty="0"/>
              <a:t>We are adopted children of God through Baptism when we become part of the Body of Christ (CCC 2782)</a:t>
            </a:r>
          </a:p>
          <a:p>
            <a:r>
              <a:rPr lang="en-US" sz="2400" dirty="0"/>
              <a:t>We approach God in humility and trust</a:t>
            </a:r>
          </a:p>
          <a:p>
            <a:r>
              <a:rPr lang="en-US" sz="2400" dirty="0"/>
              <a:t>Our Father is not elsewhere - He is present in the hearts of the just</a:t>
            </a:r>
          </a:p>
          <a:p>
            <a:r>
              <a:rPr lang="en-US" sz="2400" dirty="0"/>
              <a:t>Hallowed = honored, holy</a:t>
            </a:r>
          </a:p>
        </p:txBody>
      </p:sp>
    </p:spTree>
    <p:extLst>
      <p:ext uri="{BB962C8B-B14F-4D97-AF65-F5344CB8AC3E}">
        <p14:creationId xmlns:p14="http://schemas.microsoft.com/office/powerpoint/2010/main" val="95602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DBA-4D0A-2A4F-8995-3AB99C58C41A}"/>
              </a:ext>
            </a:extLst>
          </p:cNvPr>
          <p:cNvSpPr>
            <a:spLocks noGrp="1"/>
          </p:cNvSpPr>
          <p:nvPr>
            <p:ph type="title"/>
          </p:nvPr>
        </p:nvSpPr>
        <p:spPr>
          <a:xfrm>
            <a:off x="2611808" y="808056"/>
            <a:ext cx="7958331" cy="1393968"/>
          </a:xfrm>
        </p:spPr>
        <p:txBody>
          <a:bodyPr>
            <a:normAutofit fontScale="90000"/>
          </a:bodyPr>
          <a:lstStyle/>
          <a:p>
            <a:r>
              <a:rPr lang="en-US" dirty="0"/>
              <a:t>Thy kingdom come</a:t>
            </a:r>
            <a:br>
              <a:rPr lang="en-US" dirty="0"/>
            </a:br>
            <a:r>
              <a:rPr lang="en-US" dirty="0"/>
              <a:t>Thy will be done</a:t>
            </a:r>
            <a:br>
              <a:rPr lang="en-US" dirty="0"/>
            </a:br>
            <a:r>
              <a:rPr lang="en-US" dirty="0"/>
              <a:t>On earth as it is in heaven</a:t>
            </a:r>
          </a:p>
        </p:txBody>
      </p:sp>
      <p:sp>
        <p:nvSpPr>
          <p:cNvPr id="3" name="Content Placeholder 2">
            <a:extLst>
              <a:ext uri="{FF2B5EF4-FFF2-40B4-BE49-F238E27FC236}">
                <a16:creationId xmlns:a16="http://schemas.microsoft.com/office/drawing/2014/main" id="{927D5A89-CA9F-274C-88C6-8C17C4C29C06}"/>
              </a:ext>
            </a:extLst>
          </p:cNvPr>
          <p:cNvSpPr>
            <a:spLocks noGrp="1"/>
          </p:cNvSpPr>
          <p:nvPr>
            <p:ph idx="1"/>
          </p:nvPr>
        </p:nvSpPr>
        <p:spPr>
          <a:xfrm>
            <a:off x="2368864" y="2858642"/>
            <a:ext cx="7796540" cy="2717699"/>
          </a:xfrm>
        </p:spPr>
        <p:txBody>
          <a:bodyPr/>
          <a:lstStyle/>
          <a:p>
            <a:r>
              <a:rPr lang="en-US" sz="2400" u="sng" dirty="0"/>
              <a:t>Thy</a:t>
            </a:r>
            <a:r>
              <a:rPr lang="en-US" sz="2400" dirty="0"/>
              <a:t> Kingdom</a:t>
            </a:r>
          </a:p>
          <a:p>
            <a:r>
              <a:rPr lang="en-US" sz="2400" u="sng" dirty="0"/>
              <a:t>Thy</a:t>
            </a:r>
            <a:r>
              <a:rPr lang="en-US" sz="2400" dirty="0"/>
              <a:t> Will</a:t>
            </a:r>
          </a:p>
          <a:p>
            <a:endParaRPr lang="en-US" dirty="0"/>
          </a:p>
        </p:txBody>
      </p:sp>
    </p:spTree>
    <p:extLst>
      <p:ext uri="{BB962C8B-B14F-4D97-AF65-F5344CB8AC3E}">
        <p14:creationId xmlns:p14="http://schemas.microsoft.com/office/powerpoint/2010/main" val="100345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3A95-E8A9-9F45-989A-EEC0ACDF1A0D}"/>
              </a:ext>
            </a:extLst>
          </p:cNvPr>
          <p:cNvSpPr>
            <a:spLocks noGrp="1"/>
          </p:cNvSpPr>
          <p:nvPr>
            <p:ph type="title"/>
          </p:nvPr>
        </p:nvSpPr>
        <p:spPr/>
        <p:txBody>
          <a:bodyPr/>
          <a:lstStyle/>
          <a:p>
            <a:r>
              <a:rPr lang="en-US" dirty="0"/>
              <a:t>Give us this day our daily bread</a:t>
            </a:r>
            <a:br>
              <a:rPr lang="en-US" dirty="0"/>
            </a:br>
            <a:endParaRPr lang="en-US" dirty="0"/>
          </a:p>
        </p:txBody>
      </p:sp>
      <p:sp>
        <p:nvSpPr>
          <p:cNvPr id="3" name="Content Placeholder 2">
            <a:extLst>
              <a:ext uri="{FF2B5EF4-FFF2-40B4-BE49-F238E27FC236}">
                <a16:creationId xmlns:a16="http://schemas.microsoft.com/office/drawing/2014/main" id="{6EE9BC8A-4EE9-754E-BD60-29B51C564648}"/>
              </a:ext>
            </a:extLst>
          </p:cNvPr>
          <p:cNvSpPr>
            <a:spLocks noGrp="1"/>
          </p:cNvSpPr>
          <p:nvPr>
            <p:ph idx="1"/>
          </p:nvPr>
        </p:nvSpPr>
        <p:spPr/>
        <p:txBody>
          <a:bodyPr>
            <a:normAutofit/>
          </a:bodyPr>
          <a:lstStyle/>
          <a:p>
            <a:r>
              <a:rPr lang="en-US" sz="2400" dirty="0"/>
              <a:t>We must rely on and trust in God for everything</a:t>
            </a:r>
          </a:p>
          <a:p>
            <a:r>
              <a:rPr lang="en-US" sz="2400" dirty="0"/>
              <a:t>Daily</a:t>
            </a:r>
          </a:p>
          <a:p>
            <a:r>
              <a:rPr lang="en-US" sz="2400" dirty="0"/>
              <a:t>Bread</a:t>
            </a:r>
          </a:p>
        </p:txBody>
      </p:sp>
    </p:spTree>
    <p:extLst>
      <p:ext uri="{BB962C8B-B14F-4D97-AF65-F5344CB8AC3E}">
        <p14:creationId xmlns:p14="http://schemas.microsoft.com/office/powerpoint/2010/main" val="5266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B9F-3A4E-C847-BF6F-96163E1ED242}"/>
              </a:ext>
            </a:extLst>
          </p:cNvPr>
          <p:cNvSpPr>
            <a:spLocks noGrp="1"/>
          </p:cNvSpPr>
          <p:nvPr>
            <p:ph type="title"/>
          </p:nvPr>
        </p:nvSpPr>
        <p:spPr/>
        <p:txBody>
          <a:bodyPr>
            <a:normAutofit fontScale="90000"/>
          </a:bodyPr>
          <a:lstStyle/>
          <a:p>
            <a:r>
              <a:rPr lang="en-US" dirty="0"/>
              <a:t>and forgive us our trespasses </a:t>
            </a:r>
            <a:br>
              <a:rPr lang="en-US" dirty="0"/>
            </a:br>
            <a:r>
              <a:rPr lang="en-US" dirty="0"/>
              <a:t>As we forgive those who trespass against us</a:t>
            </a:r>
          </a:p>
        </p:txBody>
      </p:sp>
      <p:sp>
        <p:nvSpPr>
          <p:cNvPr id="3" name="Content Placeholder 2">
            <a:extLst>
              <a:ext uri="{FF2B5EF4-FFF2-40B4-BE49-F238E27FC236}">
                <a16:creationId xmlns:a16="http://schemas.microsoft.com/office/drawing/2014/main" id="{87ECE631-79A8-174E-B222-8DB4F9D0A180}"/>
              </a:ext>
            </a:extLst>
          </p:cNvPr>
          <p:cNvSpPr>
            <a:spLocks noGrp="1"/>
          </p:cNvSpPr>
          <p:nvPr>
            <p:ph idx="1"/>
          </p:nvPr>
        </p:nvSpPr>
        <p:spPr/>
        <p:txBody>
          <a:bodyPr>
            <a:normAutofit/>
          </a:bodyPr>
          <a:lstStyle/>
          <a:p>
            <a:r>
              <a:rPr lang="en-US" sz="2400" dirty="0"/>
              <a:t>Our hope in Christ's salvation is firm, but…</a:t>
            </a:r>
          </a:p>
          <a:p>
            <a:r>
              <a:rPr lang="en-US" sz="2400" dirty="0"/>
              <a:t>His grace cannot penetrate the scabbed hide of of a merciless heart!</a:t>
            </a:r>
          </a:p>
          <a:p>
            <a:r>
              <a:rPr lang="en-US" altLang="en-US" sz="2400" dirty="0"/>
              <a:t>Be honest in prayer</a:t>
            </a:r>
          </a:p>
        </p:txBody>
      </p:sp>
    </p:spTree>
    <p:extLst>
      <p:ext uri="{BB962C8B-B14F-4D97-AF65-F5344CB8AC3E}">
        <p14:creationId xmlns:p14="http://schemas.microsoft.com/office/powerpoint/2010/main" val="23045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1DFA-D689-A94A-B1AB-3240A71CAFA1}"/>
              </a:ext>
            </a:extLst>
          </p:cNvPr>
          <p:cNvSpPr>
            <a:spLocks noGrp="1"/>
          </p:cNvSpPr>
          <p:nvPr>
            <p:ph type="title"/>
          </p:nvPr>
        </p:nvSpPr>
        <p:spPr/>
        <p:txBody>
          <a:bodyPr/>
          <a:lstStyle/>
          <a:p>
            <a:r>
              <a:rPr lang="en-US" dirty="0"/>
              <a:t>Lead us not into temptation</a:t>
            </a:r>
            <a:br>
              <a:rPr lang="en-US" dirty="0"/>
            </a:br>
            <a:r>
              <a:rPr lang="en-US" dirty="0"/>
              <a:t>but deliver us from evil. Amen.</a:t>
            </a:r>
          </a:p>
        </p:txBody>
      </p:sp>
      <p:sp>
        <p:nvSpPr>
          <p:cNvPr id="3" name="Content Placeholder 2">
            <a:extLst>
              <a:ext uri="{FF2B5EF4-FFF2-40B4-BE49-F238E27FC236}">
                <a16:creationId xmlns:a16="http://schemas.microsoft.com/office/drawing/2014/main" id="{546BA32F-B98E-C844-A543-19A461277FB8}"/>
              </a:ext>
            </a:extLst>
          </p:cNvPr>
          <p:cNvSpPr>
            <a:spLocks noGrp="1"/>
          </p:cNvSpPr>
          <p:nvPr>
            <p:ph idx="1"/>
          </p:nvPr>
        </p:nvSpPr>
        <p:spPr/>
        <p:txBody>
          <a:bodyPr>
            <a:normAutofit/>
          </a:bodyPr>
          <a:lstStyle/>
          <a:p>
            <a:r>
              <a:rPr lang="en-US" sz="2400" dirty="0"/>
              <a:t>Lead us not</a:t>
            </a:r>
          </a:p>
          <a:p>
            <a:r>
              <a:rPr lang="en-US" sz="2400" dirty="0"/>
              <a:t>Deliver us</a:t>
            </a:r>
          </a:p>
          <a:p>
            <a:r>
              <a:rPr lang="en-US" sz="2400" dirty="0"/>
              <a:t>Amen</a:t>
            </a:r>
          </a:p>
        </p:txBody>
      </p:sp>
    </p:spTree>
    <p:extLst>
      <p:ext uri="{BB962C8B-B14F-4D97-AF65-F5344CB8AC3E}">
        <p14:creationId xmlns:p14="http://schemas.microsoft.com/office/powerpoint/2010/main" val="33152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B98D-2B1C-8C4B-A82F-80BE39A4468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77D2CC8-F308-8D42-9F55-543DAA02C987}"/>
              </a:ext>
            </a:extLst>
          </p:cNvPr>
          <p:cNvSpPr>
            <a:spLocks noGrp="1"/>
          </p:cNvSpPr>
          <p:nvPr>
            <p:ph idx="1"/>
          </p:nvPr>
        </p:nvSpPr>
        <p:spPr>
          <a:xfrm>
            <a:off x="2589212" y="2133600"/>
            <a:ext cx="6389896" cy="3777622"/>
          </a:xfrm>
        </p:spPr>
        <p:txBody>
          <a:bodyPr>
            <a:normAutofit/>
          </a:bodyPr>
          <a:lstStyle/>
          <a:p>
            <a:r>
              <a:rPr lang="en-US" sz="2400" dirty="0"/>
              <a:t>What is prayer?</a:t>
            </a:r>
          </a:p>
          <a:p>
            <a:r>
              <a:rPr lang="en-US" sz="2400" dirty="0"/>
              <a:t>Why do we pray?</a:t>
            </a:r>
          </a:p>
          <a:p>
            <a:r>
              <a:rPr lang="en-US" sz="2400" dirty="0"/>
              <a:t>How do we pray?</a:t>
            </a:r>
          </a:p>
          <a:p>
            <a:r>
              <a:rPr lang="en-US" sz="2400" dirty="0"/>
              <a:t>Does God Answer?</a:t>
            </a:r>
          </a:p>
          <a:p>
            <a:r>
              <a:rPr lang="en-US" sz="2400" dirty="0"/>
              <a:t>The Lord’s Prayer</a:t>
            </a:r>
            <a:endParaRPr lang="en-US" sz="1600" dirty="0"/>
          </a:p>
        </p:txBody>
      </p:sp>
      <p:pic>
        <p:nvPicPr>
          <p:cNvPr id="3078" name="Picture 6">
            <a:extLst>
              <a:ext uri="{FF2B5EF4-FFF2-40B4-BE49-F238E27FC236}">
                <a16:creationId xmlns:a16="http://schemas.microsoft.com/office/drawing/2014/main" id="{91A7D725-6A96-0295-D9AF-A3EF12C3A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283" y="225620"/>
            <a:ext cx="1699255" cy="12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073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411F-6772-4849-8E9C-4D16764BB901}"/>
              </a:ext>
            </a:extLst>
          </p:cNvPr>
          <p:cNvSpPr>
            <a:spLocks noGrp="1"/>
          </p:cNvSpPr>
          <p:nvPr>
            <p:ph type="title"/>
          </p:nvPr>
        </p:nvSpPr>
        <p:spPr/>
        <p:txBody>
          <a:bodyPr/>
          <a:lstStyle/>
          <a:p>
            <a:r>
              <a:rPr lang="en-US" dirty="0"/>
              <a:t>Doxology</a:t>
            </a:r>
          </a:p>
        </p:txBody>
      </p:sp>
      <p:sp>
        <p:nvSpPr>
          <p:cNvPr id="3" name="Content Placeholder 2">
            <a:extLst>
              <a:ext uri="{FF2B5EF4-FFF2-40B4-BE49-F238E27FC236}">
                <a16:creationId xmlns:a16="http://schemas.microsoft.com/office/drawing/2014/main" id="{581870A9-4E5D-DA4A-ACFD-724B70990F98}"/>
              </a:ext>
            </a:extLst>
          </p:cNvPr>
          <p:cNvSpPr>
            <a:spLocks noGrp="1"/>
          </p:cNvSpPr>
          <p:nvPr>
            <p:ph idx="1"/>
          </p:nvPr>
        </p:nvSpPr>
        <p:spPr>
          <a:xfrm>
            <a:off x="2197730" y="1885285"/>
            <a:ext cx="7796540" cy="3997828"/>
          </a:xfrm>
        </p:spPr>
        <p:txBody>
          <a:bodyPr>
            <a:normAutofit/>
          </a:bodyPr>
          <a:lstStyle/>
          <a:p>
            <a:r>
              <a:rPr lang="en-US" sz="2800" dirty="0"/>
              <a:t>For thine is the kingdom, the power and glory now and forever.</a:t>
            </a:r>
          </a:p>
        </p:txBody>
      </p:sp>
    </p:spTree>
    <p:extLst>
      <p:ext uri="{BB962C8B-B14F-4D97-AF65-F5344CB8AC3E}">
        <p14:creationId xmlns:p14="http://schemas.microsoft.com/office/powerpoint/2010/main" val="3349978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310-C94E-5E74-5307-BFBB7079F6DC}"/>
              </a:ext>
            </a:extLst>
          </p:cNvPr>
          <p:cNvSpPr>
            <a:spLocks noGrp="1"/>
          </p:cNvSpPr>
          <p:nvPr>
            <p:ph type="title"/>
          </p:nvPr>
        </p:nvSpPr>
        <p:spPr/>
        <p:txBody>
          <a:bodyPr/>
          <a:lstStyle/>
          <a:p>
            <a:r>
              <a:rPr lang="en-US" dirty="0"/>
              <a:t>Scripture References</a:t>
            </a:r>
          </a:p>
        </p:txBody>
      </p:sp>
      <p:pic>
        <p:nvPicPr>
          <p:cNvPr id="4" name="Content Placeholder 3">
            <a:extLst>
              <a:ext uri="{FF2B5EF4-FFF2-40B4-BE49-F238E27FC236}">
                <a16:creationId xmlns:a16="http://schemas.microsoft.com/office/drawing/2014/main" id="{CCF7761E-C9AE-C484-4668-55AA488AB8C3}"/>
              </a:ext>
            </a:extLst>
          </p:cNvPr>
          <p:cNvPicPr>
            <a:picLocks noGrp="1" noChangeAspect="1"/>
          </p:cNvPicPr>
          <p:nvPr>
            <p:ph idx="1"/>
          </p:nvPr>
        </p:nvPicPr>
        <p:blipFill>
          <a:blip r:embed="rId3"/>
          <a:stretch>
            <a:fillRect/>
          </a:stretch>
        </p:blipFill>
        <p:spPr>
          <a:xfrm>
            <a:off x="4367937" y="1295400"/>
            <a:ext cx="3456127" cy="5181600"/>
          </a:xfrm>
          <a:prstGeom prst="rect">
            <a:avLst/>
          </a:prstGeom>
        </p:spPr>
      </p:pic>
      <p:sp>
        <p:nvSpPr>
          <p:cNvPr id="5" name="TextBox 4">
            <a:extLst>
              <a:ext uri="{FF2B5EF4-FFF2-40B4-BE49-F238E27FC236}">
                <a16:creationId xmlns:a16="http://schemas.microsoft.com/office/drawing/2014/main" id="{26EE8172-F0C0-7FAB-2A90-709B3FA76023}"/>
              </a:ext>
            </a:extLst>
          </p:cNvPr>
          <p:cNvSpPr txBox="1"/>
          <p:nvPr/>
        </p:nvSpPr>
        <p:spPr>
          <a:xfrm>
            <a:off x="2362201" y="1676401"/>
            <a:ext cx="1733167" cy="2031325"/>
          </a:xfrm>
          <a:prstGeom prst="rect">
            <a:avLst/>
          </a:prstGeom>
          <a:noFill/>
        </p:spPr>
        <p:txBody>
          <a:bodyPr wrap="none" rtlCol="0">
            <a:spAutoFit/>
          </a:bodyPr>
          <a:lstStyle/>
          <a:p>
            <a:r>
              <a:rPr lang="en-US" dirty="0"/>
              <a:t>1 Kgs 17:17-24</a:t>
            </a:r>
          </a:p>
          <a:p>
            <a:r>
              <a:rPr lang="en-US" dirty="0" err="1"/>
              <a:t>Neh</a:t>
            </a:r>
            <a:r>
              <a:rPr lang="en-US" dirty="0"/>
              <a:t> 1:4-6</a:t>
            </a:r>
          </a:p>
          <a:p>
            <a:r>
              <a:rPr lang="en-US" dirty="0"/>
              <a:t>Sir 35:16-17</a:t>
            </a:r>
          </a:p>
          <a:p>
            <a:r>
              <a:rPr lang="en-US" dirty="0"/>
              <a:t>Rom 8:26</a:t>
            </a:r>
          </a:p>
          <a:p>
            <a:r>
              <a:rPr lang="en-US" dirty="0"/>
              <a:t>Phil 4:6</a:t>
            </a:r>
          </a:p>
          <a:p>
            <a:r>
              <a:rPr lang="en-US" dirty="0"/>
              <a:t>Col 4:2-4</a:t>
            </a:r>
          </a:p>
          <a:p>
            <a:r>
              <a:rPr lang="en-US" dirty="0" err="1"/>
              <a:t>Rv</a:t>
            </a:r>
            <a:r>
              <a:rPr lang="en-US" dirty="0"/>
              <a:t> 7:9-12</a:t>
            </a:r>
          </a:p>
        </p:txBody>
      </p:sp>
      <p:sp>
        <p:nvSpPr>
          <p:cNvPr id="6" name="TextBox 5">
            <a:extLst>
              <a:ext uri="{FF2B5EF4-FFF2-40B4-BE49-F238E27FC236}">
                <a16:creationId xmlns:a16="http://schemas.microsoft.com/office/drawing/2014/main" id="{0BB333A4-BF0B-DCFC-62A9-821BFD342182}"/>
              </a:ext>
            </a:extLst>
          </p:cNvPr>
          <p:cNvSpPr txBox="1"/>
          <p:nvPr/>
        </p:nvSpPr>
        <p:spPr>
          <a:xfrm>
            <a:off x="8014048" y="3352800"/>
            <a:ext cx="1423788" cy="1754326"/>
          </a:xfrm>
          <a:prstGeom prst="rect">
            <a:avLst/>
          </a:prstGeom>
          <a:noFill/>
        </p:spPr>
        <p:txBody>
          <a:bodyPr wrap="none" rtlCol="0">
            <a:spAutoFit/>
          </a:bodyPr>
          <a:lstStyle/>
          <a:p>
            <a:r>
              <a:rPr lang="en-US" dirty="0"/>
              <a:t>Mt 7:7-11</a:t>
            </a:r>
          </a:p>
          <a:p>
            <a:r>
              <a:rPr lang="en-US" dirty="0"/>
              <a:t>Mk 1:35-36</a:t>
            </a:r>
          </a:p>
          <a:p>
            <a:r>
              <a:rPr lang="en-US" dirty="0"/>
              <a:t>Lk 18:9-14</a:t>
            </a:r>
          </a:p>
          <a:p>
            <a:r>
              <a:rPr lang="en-US" dirty="0"/>
              <a:t>Jn 14-13-14</a:t>
            </a:r>
          </a:p>
          <a:p>
            <a:r>
              <a:rPr lang="en-US" dirty="0"/>
              <a:t>Jn 15:7</a:t>
            </a:r>
          </a:p>
          <a:p>
            <a:endParaRPr lang="en-US" dirty="0"/>
          </a:p>
        </p:txBody>
      </p:sp>
      <p:sp>
        <p:nvSpPr>
          <p:cNvPr id="7" name="TextBox 6">
            <a:extLst>
              <a:ext uri="{FF2B5EF4-FFF2-40B4-BE49-F238E27FC236}">
                <a16:creationId xmlns:a16="http://schemas.microsoft.com/office/drawing/2014/main" id="{C6E6AE36-79FC-A0BA-987F-8AA49AD217B9}"/>
              </a:ext>
            </a:extLst>
          </p:cNvPr>
          <p:cNvSpPr txBox="1"/>
          <p:nvPr/>
        </p:nvSpPr>
        <p:spPr>
          <a:xfrm>
            <a:off x="4617069" y="6475512"/>
            <a:ext cx="2957861" cy="276999"/>
          </a:xfrm>
          <a:prstGeom prst="rect">
            <a:avLst/>
          </a:prstGeom>
          <a:noFill/>
        </p:spPr>
        <p:txBody>
          <a:bodyPr wrap="none" rtlCol="0">
            <a:spAutoFit/>
          </a:bodyPr>
          <a:lstStyle/>
          <a:p>
            <a:pPr algn="ctr"/>
            <a:r>
              <a:rPr lang="en-US" sz="1200" dirty="0"/>
              <a:t>“Praying Hands” Albrecht Durer, 1508</a:t>
            </a:r>
          </a:p>
        </p:txBody>
      </p:sp>
    </p:spTree>
    <p:extLst>
      <p:ext uri="{BB962C8B-B14F-4D97-AF65-F5344CB8AC3E}">
        <p14:creationId xmlns:p14="http://schemas.microsoft.com/office/powerpoint/2010/main" val="608986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0ADC-ED09-EC7B-8353-C863D8D8DAF4}"/>
              </a:ext>
            </a:extLst>
          </p:cNvPr>
          <p:cNvSpPr>
            <a:spLocks noGrp="1"/>
          </p:cNvSpPr>
          <p:nvPr>
            <p:ph type="title"/>
          </p:nvPr>
        </p:nvSpPr>
        <p:spPr/>
        <p:txBody>
          <a:bodyPr/>
          <a:lstStyle/>
          <a:p>
            <a:r>
              <a:rPr lang="en-US" dirty="0"/>
              <a:t>Prayer Resources</a:t>
            </a:r>
          </a:p>
        </p:txBody>
      </p:sp>
      <p:sp>
        <p:nvSpPr>
          <p:cNvPr id="3" name="Content Placeholder 2">
            <a:extLst>
              <a:ext uri="{FF2B5EF4-FFF2-40B4-BE49-F238E27FC236}">
                <a16:creationId xmlns:a16="http://schemas.microsoft.com/office/drawing/2014/main" id="{1376C0D1-CE3C-A2D0-1F45-934A3AEF4347}"/>
              </a:ext>
            </a:extLst>
          </p:cNvPr>
          <p:cNvSpPr>
            <a:spLocks noGrp="1"/>
          </p:cNvSpPr>
          <p:nvPr>
            <p:ph idx="1"/>
          </p:nvPr>
        </p:nvSpPr>
        <p:spPr/>
        <p:txBody>
          <a:bodyPr/>
          <a:lstStyle/>
          <a:p>
            <a:r>
              <a:rPr lang="en-US" dirty="0"/>
              <a:t>Bible</a:t>
            </a:r>
          </a:p>
          <a:p>
            <a:r>
              <a:rPr lang="en-US" dirty="0"/>
              <a:t>Magnificat (https://</a:t>
            </a:r>
            <a:r>
              <a:rPr lang="en-US" dirty="0" err="1"/>
              <a:t>us.magnificat.net</a:t>
            </a:r>
            <a:r>
              <a:rPr lang="en-US" dirty="0"/>
              <a:t>)</a:t>
            </a:r>
          </a:p>
          <a:p>
            <a:r>
              <a:rPr lang="en-US" dirty="0"/>
              <a:t>Our Daily Visitor (https://</a:t>
            </a:r>
            <a:r>
              <a:rPr lang="en-US" dirty="0" err="1"/>
              <a:t>www.mydailyvisitor.com</a:t>
            </a:r>
            <a:r>
              <a:rPr lang="en-US" dirty="0"/>
              <a:t>)</a:t>
            </a:r>
          </a:p>
          <a:p>
            <a:r>
              <a:rPr lang="en-US" dirty="0"/>
              <a:t>Blogs</a:t>
            </a:r>
          </a:p>
          <a:p>
            <a:r>
              <a:rPr lang="en-US" dirty="0"/>
              <a:t>Commentaries</a:t>
            </a:r>
          </a:p>
          <a:p>
            <a:r>
              <a:rPr lang="en-US" dirty="0"/>
              <a:t>Study bibles</a:t>
            </a:r>
          </a:p>
          <a:p>
            <a:r>
              <a:rPr lang="en-US" dirty="0"/>
              <a:t>The usual caution: make sure it is full Catholic. Ask if you are not sure.</a:t>
            </a:r>
          </a:p>
          <a:p>
            <a:endParaRPr lang="en-US" dirty="0"/>
          </a:p>
        </p:txBody>
      </p:sp>
    </p:spTree>
    <p:extLst>
      <p:ext uri="{BB962C8B-B14F-4D97-AF65-F5344CB8AC3E}">
        <p14:creationId xmlns:p14="http://schemas.microsoft.com/office/powerpoint/2010/main" val="1198838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F347-E21B-59AE-2636-8F3351251684}"/>
              </a:ext>
            </a:extLst>
          </p:cNvPr>
          <p:cNvSpPr>
            <a:spLocks noGrp="1"/>
          </p:cNvSpPr>
          <p:nvPr>
            <p:ph type="title"/>
          </p:nvPr>
        </p:nvSpPr>
        <p:spPr/>
        <p:txBody>
          <a:bodyPr/>
          <a:lstStyle/>
          <a:p>
            <a:r>
              <a:rPr lang="en-US" dirty="0"/>
              <a:t>Closing Prayer</a:t>
            </a:r>
          </a:p>
        </p:txBody>
      </p:sp>
      <p:pic>
        <p:nvPicPr>
          <p:cNvPr id="1026" name="Picture 2">
            <a:extLst>
              <a:ext uri="{FF2B5EF4-FFF2-40B4-BE49-F238E27FC236}">
                <a16:creationId xmlns:a16="http://schemas.microsoft.com/office/drawing/2014/main" id="{61B75454-24C1-5C71-4497-55CC1D936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924" y="1431562"/>
            <a:ext cx="7025389" cy="526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2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6F18-C22B-A042-A160-211A91DB038A}"/>
              </a:ext>
            </a:extLst>
          </p:cNvPr>
          <p:cNvSpPr>
            <a:spLocks noGrp="1"/>
          </p:cNvSpPr>
          <p:nvPr>
            <p:ph type="title"/>
          </p:nvPr>
        </p:nvSpPr>
        <p:spPr/>
        <p:txBody>
          <a:bodyPr/>
          <a:lstStyle/>
          <a:p>
            <a:r>
              <a:rPr lang="en-US" dirty="0"/>
              <a:t>What Is Prayer?</a:t>
            </a:r>
          </a:p>
        </p:txBody>
      </p:sp>
      <p:sp>
        <p:nvSpPr>
          <p:cNvPr id="3" name="Text Placeholder 2">
            <a:extLst>
              <a:ext uri="{FF2B5EF4-FFF2-40B4-BE49-F238E27FC236}">
                <a16:creationId xmlns:a16="http://schemas.microsoft.com/office/drawing/2014/main" id="{69BAE415-7D03-A54A-BAEA-8AE96F93F608}"/>
              </a:ext>
            </a:extLst>
          </p:cNvPr>
          <p:cNvSpPr>
            <a:spLocks noGrp="1"/>
          </p:cNvSpPr>
          <p:nvPr>
            <p:ph type="body" idx="1"/>
          </p:nvPr>
        </p:nvSpPr>
        <p:spPr/>
        <p:txBody>
          <a:bodyPr/>
          <a:lstStyle/>
          <a:p>
            <a:endParaRPr lang="en-US" dirty="0"/>
          </a:p>
        </p:txBody>
      </p:sp>
      <p:pic>
        <p:nvPicPr>
          <p:cNvPr id="4" name="Picture 6">
            <a:extLst>
              <a:ext uri="{FF2B5EF4-FFF2-40B4-BE49-F238E27FC236}">
                <a16:creationId xmlns:a16="http://schemas.microsoft.com/office/drawing/2014/main" id="{DC5BC82A-7C90-70D1-759A-145E9AB63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283" y="225620"/>
            <a:ext cx="1699255" cy="12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6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881B-E0DC-A64A-A769-7EF349479DFF}"/>
              </a:ext>
            </a:extLst>
          </p:cNvPr>
          <p:cNvSpPr>
            <a:spLocks noGrp="1"/>
          </p:cNvSpPr>
          <p:nvPr>
            <p:ph type="title"/>
          </p:nvPr>
        </p:nvSpPr>
        <p:spPr/>
        <p:txBody>
          <a:bodyPr/>
          <a:lstStyle/>
          <a:p>
            <a:r>
              <a:rPr lang="en-US" dirty="0"/>
              <a:t>from St. </a:t>
            </a:r>
            <a:r>
              <a:rPr lang="en-US" dirty="0" err="1"/>
              <a:t>Thèrése</a:t>
            </a:r>
            <a:r>
              <a:rPr lang="en-US" dirty="0"/>
              <a:t> of Lisieux</a:t>
            </a:r>
          </a:p>
        </p:txBody>
      </p:sp>
      <p:sp>
        <p:nvSpPr>
          <p:cNvPr id="3" name="TextBox 2">
            <a:extLst>
              <a:ext uri="{FF2B5EF4-FFF2-40B4-BE49-F238E27FC236}">
                <a16:creationId xmlns:a16="http://schemas.microsoft.com/office/drawing/2014/main" id="{7A281501-515A-8449-A689-225B854862E1}"/>
              </a:ext>
            </a:extLst>
          </p:cNvPr>
          <p:cNvSpPr txBox="1"/>
          <p:nvPr/>
        </p:nvSpPr>
        <p:spPr>
          <a:xfrm>
            <a:off x="1730051" y="2020881"/>
            <a:ext cx="8210938" cy="1815882"/>
          </a:xfrm>
          <a:prstGeom prst="rect">
            <a:avLst/>
          </a:prstGeom>
          <a:noFill/>
        </p:spPr>
        <p:txBody>
          <a:bodyPr wrap="square" rtlCol="0">
            <a:spAutoFit/>
          </a:bodyPr>
          <a:lstStyle/>
          <a:p>
            <a:r>
              <a:rPr lang="en-US" sz="2800" dirty="0"/>
              <a:t>“For me, prayer is a surge of the heart; it is a simple look turned toward heaven, it is a cry of recognition and of love,  embracing both trial and joy.”</a:t>
            </a:r>
          </a:p>
        </p:txBody>
      </p:sp>
      <p:pic>
        <p:nvPicPr>
          <p:cNvPr id="5122" name="Picture 2">
            <a:extLst>
              <a:ext uri="{FF2B5EF4-FFF2-40B4-BE49-F238E27FC236}">
                <a16:creationId xmlns:a16="http://schemas.microsoft.com/office/drawing/2014/main" id="{7FCA52E1-B921-CA4A-D25A-197FE9A26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246" y="4341819"/>
            <a:ext cx="3276548" cy="218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7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3894-393E-9D4B-8DD5-73AF3D42EB6D}"/>
              </a:ext>
            </a:extLst>
          </p:cNvPr>
          <p:cNvSpPr>
            <a:spLocks noGrp="1"/>
          </p:cNvSpPr>
          <p:nvPr>
            <p:ph type="title"/>
          </p:nvPr>
        </p:nvSpPr>
        <p:spPr/>
        <p:txBody>
          <a:bodyPr/>
          <a:lstStyle/>
          <a:p>
            <a:r>
              <a:rPr lang="en-US" dirty="0"/>
              <a:t>Prayer is…</a:t>
            </a:r>
          </a:p>
        </p:txBody>
      </p:sp>
      <p:sp>
        <p:nvSpPr>
          <p:cNvPr id="3" name="Content Placeholder 2">
            <a:extLst>
              <a:ext uri="{FF2B5EF4-FFF2-40B4-BE49-F238E27FC236}">
                <a16:creationId xmlns:a16="http://schemas.microsoft.com/office/drawing/2014/main" id="{18A1E7C3-7524-CE49-B5C1-BDFBBB258219}"/>
              </a:ext>
            </a:extLst>
          </p:cNvPr>
          <p:cNvSpPr>
            <a:spLocks noGrp="1"/>
          </p:cNvSpPr>
          <p:nvPr>
            <p:ph idx="1"/>
          </p:nvPr>
        </p:nvSpPr>
        <p:spPr>
          <a:xfrm>
            <a:off x="2589212" y="2133600"/>
            <a:ext cx="8915400" cy="4100290"/>
          </a:xfrm>
        </p:spPr>
        <p:txBody>
          <a:bodyPr>
            <a:noAutofit/>
          </a:bodyPr>
          <a:lstStyle/>
          <a:p>
            <a:r>
              <a:rPr lang="en-US" sz="2400" dirty="0"/>
              <a:t>“..the raising of one’s mind and heart to God…” (CCC 2559)</a:t>
            </a:r>
          </a:p>
          <a:p>
            <a:r>
              <a:rPr lang="en-US" sz="2400" dirty="0"/>
              <a:t>…relationship with God (CCC2558); a a relationship of the children of God with their Father, with his Son Jesus, and with the Holy Spirit (CCC 2565)</a:t>
            </a:r>
          </a:p>
          <a:p>
            <a:r>
              <a:rPr lang="en-US" sz="2400" dirty="0"/>
              <a:t>a conversation with God, communication, which implies talking and listening</a:t>
            </a:r>
          </a:p>
          <a:p>
            <a:r>
              <a:rPr lang="en-US" sz="2400" dirty="0"/>
              <a:t>God’s gift to us </a:t>
            </a:r>
          </a:p>
          <a:p>
            <a:r>
              <a:rPr lang="en-US" sz="2400" dirty="0"/>
              <a:t>Our surrender to God</a:t>
            </a:r>
          </a:p>
        </p:txBody>
      </p:sp>
    </p:spTree>
    <p:extLst>
      <p:ext uri="{BB962C8B-B14F-4D97-AF65-F5344CB8AC3E}">
        <p14:creationId xmlns:p14="http://schemas.microsoft.com/office/powerpoint/2010/main" val="8868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4109-D38B-0741-883B-CEDC1BDA46A5}"/>
              </a:ext>
            </a:extLst>
          </p:cNvPr>
          <p:cNvSpPr>
            <a:spLocks noGrp="1"/>
          </p:cNvSpPr>
          <p:nvPr>
            <p:ph type="title"/>
          </p:nvPr>
        </p:nvSpPr>
        <p:spPr/>
        <p:txBody>
          <a:bodyPr/>
          <a:lstStyle/>
          <a:p>
            <a:r>
              <a:rPr lang="en-US" dirty="0"/>
              <a:t>Prayer as….</a:t>
            </a:r>
          </a:p>
        </p:txBody>
      </p:sp>
      <p:sp>
        <p:nvSpPr>
          <p:cNvPr id="3" name="Content Placeholder 2">
            <a:extLst>
              <a:ext uri="{FF2B5EF4-FFF2-40B4-BE49-F238E27FC236}">
                <a16:creationId xmlns:a16="http://schemas.microsoft.com/office/drawing/2014/main" id="{D4BE4A54-35CE-7742-B777-E81A43219F9A}"/>
              </a:ext>
            </a:extLst>
          </p:cNvPr>
          <p:cNvSpPr>
            <a:spLocks noGrp="1"/>
          </p:cNvSpPr>
          <p:nvPr>
            <p:ph idx="1"/>
          </p:nvPr>
        </p:nvSpPr>
        <p:spPr>
          <a:xfrm>
            <a:off x="2862101" y="2253521"/>
            <a:ext cx="8915400" cy="3777622"/>
          </a:xfrm>
        </p:spPr>
        <p:txBody>
          <a:bodyPr>
            <a:normAutofit/>
          </a:bodyPr>
          <a:lstStyle/>
          <a:p>
            <a:r>
              <a:rPr lang="en-US" sz="2400" dirty="0"/>
              <a:t>Love</a:t>
            </a:r>
          </a:p>
          <a:p>
            <a:r>
              <a:rPr lang="en-US" sz="2400" dirty="0"/>
              <a:t>The most personal thing we do</a:t>
            </a:r>
          </a:p>
          <a:p>
            <a:r>
              <a:rPr lang="en-US" sz="2400" dirty="0"/>
              <a:t>A powerful tool</a:t>
            </a:r>
          </a:p>
        </p:txBody>
      </p:sp>
      <p:pic>
        <p:nvPicPr>
          <p:cNvPr id="4" name="Picture 3">
            <a:extLst>
              <a:ext uri="{FF2B5EF4-FFF2-40B4-BE49-F238E27FC236}">
                <a16:creationId xmlns:a16="http://schemas.microsoft.com/office/drawing/2014/main" id="{3DA83DED-E9B5-2A40-C68B-272BE0503A6B}"/>
              </a:ext>
            </a:extLst>
          </p:cNvPr>
          <p:cNvPicPr>
            <a:picLocks noChangeAspect="1"/>
          </p:cNvPicPr>
          <p:nvPr/>
        </p:nvPicPr>
        <p:blipFill>
          <a:blip r:embed="rId3"/>
          <a:stretch>
            <a:fillRect/>
          </a:stretch>
        </p:blipFill>
        <p:spPr>
          <a:xfrm>
            <a:off x="9602788" y="5139697"/>
            <a:ext cx="2174713" cy="1543050"/>
          </a:xfrm>
          <a:prstGeom prst="rect">
            <a:avLst/>
          </a:prstGeom>
        </p:spPr>
      </p:pic>
    </p:spTree>
    <p:extLst>
      <p:ext uri="{BB962C8B-B14F-4D97-AF65-F5344CB8AC3E}">
        <p14:creationId xmlns:p14="http://schemas.microsoft.com/office/powerpoint/2010/main" val="22863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
                                        <p:tgtEl>
                                          <p:spTgt spid="3">
                                            <p:txEl>
                                              <p:pRg st="1" end="1"/>
                                            </p:txEl>
                                          </p:spTgt>
                                        </p:tgtEl>
                                      </p:cBhvr>
                                    </p:animEffect>
                                    <p:anim calcmode="lin" valueType="num">
                                      <p:cBhvr>
                                        <p:cTn id="1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A78A-0C98-EDE2-C1F4-35AB2A80DF5E}"/>
              </a:ext>
            </a:extLst>
          </p:cNvPr>
          <p:cNvSpPr>
            <a:spLocks noGrp="1"/>
          </p:cNvSpPr>
          <p:nvPr>
            <p:ph type="title"/>
          </p:nvPr>
        </p:nvSpPr>
        <p:spPr>
          <a:xfrm>
            <a:off x="2330463" y="669080"/>
            <a:ext cx="8911687" cy="949857"/>
          </a:xfrm>
        </p:spPr>
        <p:txBody>
          <a:bodyPr/>
          <a:lstStyle/>
          <a:p>
            <a:r>
              <a:rPr lang="en-US" dirty="0"/>
              <a:t>A Rich Tradition, Throughout History</a:t>
            </a:r>
          </a:p>
        </p:txBody>
      </p:sp>
      <p:sp>
        <p:nvSpPr>
          <p:cNvPr id="3" name="Content Placeholder 2">
            <a:extLst>
              <a:ext uri="{FF2B5EF4-FFF2-40B4-BE49-F238E27FC236}">
                <a16:creationId xmlns:a16="http://schemas.microsoft.com/office/drawing/2014/main" id="{D1C4E970-D550-E6CE-A3B1-0EEBC2753E85}"/>
              </a:ext>
            </a:extLst>
          </p:cNvPr>
          <p:cNvSpPr txBox="1">
            <a:spLocks/>
          </p:cNvSpPr>
          <p:nvPr/>
        </p:nvSpPr>
        <p:spPr>
          <a:xfrm>
            <a:off x="1377696" y="2080634"/>
            <a:ext cx="4718304" cy="427444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a:t>Scripture</a:t>
            </a:r>
          </a:p>
          <a:p>
            <a:pPr lvl="1"/>
            <a:r>
              <a:rPr lang="en-US" sz="1800" dirty="0"/>
              <a:t>Ps 145:5- Meditation of God’s majesty and wonderful works</a:t>
            </a:r>
          </a:p>
          <a:p>
            <a:pPr lvl="1"/>
            <a:r>
              <a:rPr lang="en-US" sz="1800" dirty="0"/>
              <a:t>Sir 6: 37- Meditation on God’s law leads to insight and wisdom</a:t>
            </a:r>
          </a:p>
          <a:p>
            <a:pPr lvl="1"/>
            <a:r>
              <a:rPr lang="en-US" sz="1800" dirty="0"/>
              <a:t>Mt 11: 25-30- Jesus prays to the Father and invites us to come and rest in him</a:t>
            </a:r>
          </a:p>
          <a:p>
            <a:pPr lvl="1"/>
            <a:r>
              <a:rPr lang="en-US" sz="1800" dirty="0"/>
              <a:t>Eph 5: 18-20- Pray in the Spirit using Psalms, hymns and songs to give thanks go God</a:t>
            </a:r>
          </a:p>
        </p:txBody>
      </p:sp>
      <p:sp>
        <p:nvSpPr>
          <p:cNvPr id="4" name="Content Placeholder 3">
            <a:extLst>
              <a:ext uri="{FF2B5EF4-FFF2-40B4-BE49-F238E27FC236}">
                <a16:creationId xmlns:a16="http://schemas.microsoft.com/office/drawing/2014/main" id="{A7D85F30-8C98-E345-A85C-D54970B00558}"/>
              </a:ext>
            </a:extLst>
          </p:cNvPr>
          <p:cNvSpPr txBox="1">
            <a:spLocks/>
          </p:cNvSpPr>
          <p:nvPr/>
        </p:nvSpPr>
        <p:spPr>
          <a:xfrm>
            <a:off x="6226314" y="2080634"/>
            <a:ext cx="5015836" cy="393154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t>Catechism of the Catholic Church </a:t>
            </a:r>
            <a:r>
              <a:rPr lang="en-US" sz="1600" b="1" dirty="0"/>
              <a:t>CCC Section 4, 2558-2758</a:t>
            </a:r>
          </a:p>
          <a:p>
            <a:pPr lvl="1"/>
            <a:r>
              <a:rPr lang="en-US" sz="2000" dirty="0"/>
              <a:t>2564-2565: Prayer comes from the heart and is a communion with God</a:t>
            </a:r>
          </a:p>
          <a:p>
            <a:pPr lvl="1"/>
            <a:r>
              <a:rPr lang="en-US" sz="2000" dirty="0"/>
              <a:t>2653-2654: Prayerfully reading and meditation on Sacred Scripture</a:t>
            </a:r>
          </a:p>
          <a:p>
            <a:pPr lvl="1"/>
            <a:r>
              <a:rPr lang="en-US" sz="2000" dirty="0"/>
              <a:t>2697-2699: Prayer at al times requires the decision to pray at specific times in various ways.</a:t>
            </a:r>
          </a:p>
        </p:txBody>
      </p:sp>
    </p:spTree>
    <p:extLst>
      <p:ext uri="{BB962C8B-B14F-4D97-AF65-F5344CB8AC3E}">
        <p14:creationId xmlns:p14="http://schemas.microsoft.com/office/powerpoint/2010/main" val="399712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E2A0-6604-DB4C-8872-3F2A3E64B1DC}"/>
              </a:ext>
            </a:extLst>
          </p:cNvPr>
          <p:cNvSpPr>
            <a:spLocks noGrp="1"/>
          </p:cNvSpPr>
          <p:nvPr>
            <p:ph type="title"/>
          </p:nvPr>
        </p:nvSpPr>
        <p:spPr/>
        <p:txBody>
          <a:bodyPr/>
          <a:lstStyle/>
          <a:p>
            <a:r>
              <a:rPr lang="en-US" dirty="0"/>
              <a:t>Why do we pray?</a:t>
            </a:r>
          </a:p>
        </p:txBody>
      </p:sp>
      <p:sp>
        <p:nvSpPr>
          <p:cNvPr id="3" name="Text Placeholder 2">
            <a:extLst>
              <a:ext uri="{FF2B5EF4-FFF2-40B4-BE49-F238E27FC236}">
                <a16:creationId xmlns:a16="http://schemas.microsoft.com/office/drawing/2014/main" id="{E120B247-943B-B341-8CA7-4FEF268875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160309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1939</TotalTime>
  <Words>1291</Words>
  <Application>Microsoft Macintosh PowerPoint</Application>
  <PresentationFormat>Widescreen</PresentationFormat>
  <Paragraphs>212</Paragraphs>
  <Slides>33</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Wisp</vt:lpstr>
      <vt:lpstr>PRAYER</vt:lpstr>
      <vt:lpstr>Opening Prayer</vt:lpstr>
      <vt:lpstr>AGENDA</vt:lpstr>
      <vt:lpstr>What Is Prayer?</vt:lpstr>
      <vt:lpstr>from St. Thèrése of Lisieux</vt:lpstr>
      <vt:lpstr>Prayer is…</vt:lpstr>
      <vt:lpstr>Prayer as….</vt:lpstr>
      <vt:lpstr>A Rich Tradition, Throughout History</vt:lpstr>
      <vt:lpstr>Why do we pray?</vt:lpstr>
      <vt:lpstr>Reasons to Pray</vt:lpstr>
      <vt:lpstr>How Do We Pray?</vt:lpstr>
      <vt:lpstr>Types of Prayer</vt:lpstr>
      <vt:lpstr>Some Fundamental Formal Prayers You Should Learn </vt:lpstr>
      <vt:lpstr>The Matter of Prayer</vt:lpstr>
      <vt:lpstr>Settings and Posture</vt:lpstr>
      <vt:lpstr>Other Forms of Prayer</vt:lpstr>
      <vt:lpstr>Liturgy</vt:lpstr>
      <vt:lpstr>Devotions</vt:lpstr>
      <vt:lpstr>Fasting and Penance</vt:lpstr>
      <vt:lpstr>Does Prayer Work?</vt:lpstr>
      <vt:lpstr>Jesus, Teach Us to Pray</vt:lpstr>
      <vt:lpstr>The Challenges of Prayer</vt:lpstr>
      <vt:lpstr>The Lord’s Prayer</vt:lpstr>
      <vt:lpstr>Introduction</vt:lpstr>
      <vt:lpstr>Our Father, Who art in heaven Hallowed be Thy Name</vt:lpstr>
      <vt:lpstr>Thy kingdom come Thy will be done On earth as it is in heaven</vt:lpstr>
      <vt:lpstr>Give us this day our daily bread </vt:lpstr>
      <vt:lpstr>and forgive us our trespasses  As we forgive those who trespass against us</vt:lpstr>
      <vt:lpstr>Lead us not into temptation but deliver us from evil. Amen.</vt:lpstr>
      <vt:lpstr>Doxology</vt:lpstr>
      <vt:lpstr>Scripture References</vt:lpstr>
      <vt:lpstr>Prayer Resources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dc:title>
  <dc:creator>Teresa Crichton</dc:creator>
  <cp:lastModifiedBy>Teresa Crichton</cp:lastModifiedBy>
  <cp:revision>37</cp:revision>
  <dcterms:created xsi:type="dcterms:W3CDTF">2023-10-12T18:33:58Z</dcterms:created>
  <dcterms:modified xsi:type="dcterms:W3CDTF">2023-10-20T21:24:21Z</dcterms:modified>
</cp:coreProperties>
</file>