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35" r:id="rId2"/>
  </p:sldMasterIdLst>
  <p:notesMasterIdLst>
    <p:notesMasterId r:id="rId58"/>
  </p:notesMasterIdLst>
  <p:handoutMasterIdLst>
    <p:handoutMasterId r:id="rId59"/>
  </p:handoutMasterIdLst>
  <p:sldIdLst>
    <p:sldId id="2541" r:id="rId3"/>
    <p:sldId id="2698" r:id="rId4"/>
    <p:sldId id="2706" r:id="rId5"/>
    <p:sldId id="2707" r:id="rId6"/>
    <p:sldId id="2711" r:id="rId7"/>
    <p:sldId id="673" r:id="rId8"/>
    <p:sldId id="2699" r:id="rId9"/>
    <p:sldId id="2714" r:id="rId10"/>
    <p:sldId id="2700" r:id="rId11"/>
    <p:sldId id="2712" r:id="rId12"/>
    <p:sldId id="2572" r:id="rId13"/>
    <p:sldId id="2713" r:id="rId14"/>
    <p:sldId id="2710" r:id="rId15"/>
    <p:sldId id="2681" r:id="rId16"/>
    <p:sldId id="2715" r:id="rId17"/>
    <p:sldId id="2716" r:id="rId18"/>
    <p:sldId id="2717" r:id="rId19"/>
    <p:sldId id="2659" r:id="rId20"/>
    <p:sldId id="2704" r:id="rId21"/>
    <p:sldId id="2703" r:id="rId22"/>
    <p:sldId id="2687" r:id="rId23"/>
    <p:sldId id="2658" r:id="rId24"/>
    <p:sldId id="2701" r:id="rId25"/>
    <p:sldId id="2702" r:id="rId26"/>
    <p:sldId id="2688" r:id="rId27"/>
    <p:sldId id="2689" r:id="rId28"/>
    <p:sldId id="2690" r:id="rId29"/>
    <p:sldId id="2691" r:id="rId30"/>
    <p:sldId id="2692" r:id="rId31"/>
    <p:sldId id="2657" r:id="rId32"/>
    <p:sldId id="2705" r:id="rId33"/>
    <p:sldId id="2660" r:id="rId34"/>
    <p:sldId id="2719" r:id="rId35"/>
    <p:sldId id="2651" r:id="rId36"/>
    <p:sldId id="2674" r:id="rId37"/>
    <p:sldId id="2675" r:id="rId38"/>
    <p:sldId id="2676" r:id="rId39"/>
    <p:sldId id="2682" r:id="rId40"/>
    <p:sldId id="2677" r:id="rId41"/>
    <p:sldId id="2678" r:id="rId42"/>
    <p:sldId id="2697" r:id="rId43"/>
    <p:sldId id="2680" r:id="rId44"/>
    <p:sldId id="2665" r:id="rId45"/>
    <p:sldId id="2666" r:id="rId46"/>
    <p:sldId id="2670" r:id="rId47"/>
    <p:sldId id="2671" r:id="rId48"/>
    <p:sldId id="2672" r:id="rId49"/>
    <p:sldId id="2685" r:id="rId50"/>
    <p:sldId id="2696" r:id="rId51"/>
    <p:sldId id="2708" r:id="rId52"/>
    <p:sldId id="2673" r:id="rId53"/>
    <p:sldId id="2663" r:id="rId54"/>
    <p:sldId id="2709" r:id="rId55"/>
    <p:sldId id="2718" r:id="rId56"/>
    <p:sldId id="2693" r:id="rId57"/>
  </p:sldIdLst>
  <p:sldSz cx="24384000" cy="13716000"/>
  <p:notesSz cx="6985000" cy="9283700"/>
  <p:custDataLst>
    <p:tags r:id="rId6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5"/>
    <a:srgbClr val="342717"/>
    <a:srgbClr val="484F6F"/>
    <a:srgbClr val="000000"/>
    <a:srgbClr val="F5F5F5"/>
    <a:srgbClr val="3C3C41"/>
    <a:srgbClr val="C43D31"/>
    <a:srgbClr val="F9F9F9"/>
    <a:srgbClr val="CEC7C1"/>
    <a:srgbClr val="AA8A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7" autoAdjust="0"/>
    <p:restoredTop sz="95776" autoAdjust="0"/>
  </p:normalViewPr>
  <p:slideViewPr>
    <p:cSldViewPr snapToGrid="0" snapToObjects="1">
      <p:cViewPr>
        <p:scale>
          <a:sx n="40" d="100"/>
          <a:sy n="40" d="100"/>
        </p:scale>
        <p:origin x="2768" y="376"/>
      </p:cViewPr>
      <p:guideLst>
        <p:guide orient="horz" pos="4320"/>
        <p:guide pos="7680"/>
      </p:guideLst>
    </p:cSldViewPr>
  </p:slideViewPr>
  <p:outlineViewPr>
    <p:cViewPr>
      <p:scale>
        <a:sx n="33" d="100"/>
        <a:sy n="33" d="100"/>
      </p:scale>
      <p:origin x="0" y="-1540"/>
    </p:cViewPr>
  </p:outlineViewPr>
  <p:notesTextViewPr>
    <p:cViewPr>
      <p:scale>
        <a:sx n="3" d="2"/>
        <a:sy n="3" d="2"/>
      </p:scale>
      <p:origin x="0" y="0"/>
    </p:cViewPr>
  </p:notesTextViewPr>
  <p:sorterViewPr>
    <p:cViewPr>
      <p:scale>
        <a:sx n="50" d="100"/>
        <a:sy n="50" d="100"/>
      </p:scale>
      <p:origin x="0" y="0"/>
    </p:cViewPr>
  </p:sorterViewPr>
  <p:notesViewPr>
    <p:cSldViewPr snapToGrid="0" snapToObjects="1" showGuides="1">
      <p:cViewPr varScale="1">
        <p:scale>
          <a:sx n="73" d="100"/>
          <a:sy n="73" d="100"/>
        </p:scale>
        <p:origin x="522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DCA269E7-0AAB-734B-A0E5-6B71C2D5220C}" type="datetimeFigureOut">
              <a:rPr lang="en-US" smtClean="0"/>
              <a:t>3/9/2022</a:t>
            </a:fld>
            <a:endParaRPr lang="en-US" dirty="0"/>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F2CE0432-0574-7E4A-9407-64156FF5176F}" type="slidenum">
              <a:rPr lang="en-US" smtClean="0"/>
              <a:t>‹#›</a:t>
            </a:fld>
            <a:endParaRPr lang="en-US" dirty="0"/>
          </a:p>
        </p:txBody>
      </p:sp>
    </p:spTree>
    <p:extLst>
      <p:ext uri="{BB962C8B-B14F-4D97-AF65-F5344CB8AC3E}">
        <p14:creationId xmlns:p14="http://schemas.microsoft.com/office/powerpoint/2010/main" val="107734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692275" y="539750"/>
            <a:ext cx="3362325" cy="1890713"/>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158151" y="2583672"/>
            <a:ext cx="6695057" cy="6375975"/>
          </a:xfrm>
          <a:prstGeom prst="rect">
            <a:avLst/>
          </a:prstGeom>
        </p:spPr>
        <p:txBody>
          <a:bodyPr vert="horz" lIns="92958" tIns="46479" rIns="92958" bIns="4647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826375" y="76056"/>
            <a:ext cx="3026833" cy="464185"/>
          </a:xfrm>
          <a:prstGeom prst="rect">
            <a:avLst/>
          </a:prstGeom>
        </p:spPr>
        <p:txBody>
          <a:bodyPr vert="horz" lIns="92958" tIns="46479" rIns="92958" bIns="46479" rtlCol="0" anchor="b"/>
          <a:lstStyle>
            <a:lvl1pPr algn="r">
              <a:defRPr sz="2400" b="1">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hf dt="0"/>
  <p:notesStyle>
    <a:lvl1pPr marL="0" algn="l" defTabSz="914217" rtl="0" eaLnBrk="1" latinLnBrk="0" hangingPunct="1">
      <a:defRPr sz="1800" kern="1200">
        <a:solidFill>
          <a:schemeClr val="tx1"/>
        </a:solidFill>
        <a:latin typeface="Calibri Light"/>
        <a:ea typeface="+mn-ea"/>
        <a:cs typeface="+mn-cs"/>
      </a:defRPr>
    </a:lvl1pPr>
    <a:lvl2pPr marL="914217" algn="l" defTabSz="914217" rtl="0" eaLnBrk="1" latinLnBrk="0" hangingPunct="1">
      <a:defRPr sz="1800" kern="1200">
        <a:solidFill>
          <a:schemeClr val="tx1"/>
        </a:solidFill>
        <a:latin typeface="Calibri Light"/>
        <a:ea typeface="+mn-ea"/>
        <a:cs typeface="+mn-cs"/>
      </a:defRPr>
    </a:lvl2pPr>
    <a:lvl3pPr marL="1828434" algn="l" defTabSz="914217" rtl="0" eaLnBrk="1" latinLnBrk="0" hangingPunct="1">
      <a:defRPr sz="1800" kern="1200">
        <a:solidFill>
          <a:schemeClr val="tx1"/>
        </a:solidFill>
        <a:latin typeface="Calibri Light"/>
        <a:ea typeface="+mn-ea"/>
        <a:cs typeface="+mn-cs"/>
      </a:defRPr>
    </a:lvl3pPr>
    <a:lvl4pPr marL="2742651" algn="l" defTabSz="914217" rtl="0" eaLnBrk="1" latinLnBrk="0" hangingPunct="1">
      <a:defRPr sz="1800" kern="1200">
        <a:solidFill>
          <a:schemeClr val="tx1"/>
        </a:solidFill>
        <a:latin typeface="Calibri Light"/>
        <a:ea typeface="+mn-ea"/>
        <a:cs typeface="+mn-cs"/>
      </a:defRPr>
    </a:lvl4pPr>
    <a:lvl5pPr marL="3656868" algn="l" defTabSz="914217" rtl="0" eaLnBrk="1" latinLnBrk="0" hangingPunct="1">
      <a:defRPr sz="18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blogs.timesofisrael.com/rembrandts-visual-interpretation-of-and-other-thoughts-on-the-akedah/#_edn3"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blogs.timesofisrael.com/rembrandts-visual-interpretation-of-and-other-thoughts-on-the-akedah/#_edn5"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a:xfrm>
            <a:off x="158151" y="4711337"/>
            <a:ext cx="6695057" cy="4248310"/>
          </a:xfrm>
        </p:spPr>
        <p:txBody>
          <a:bodyPr/>
          <a:lstStyle/>
          <a:p>
            <a:pPr defTabSz="929393"/>
            <a:r>
              <a:rPr lang="en-US" dirty="0"/>
              <a:t>Welcome to our presentation this evening. Tie in with Dylan.</a:t>
            </a:r>
          </a:p>
          <a:p>
            <a:endParaRPr lang="en-US" dirty="0"/>
          </a:p>
        </p:txBody>
      </p:sp>
      <p:sp>
        <p:nvSpPr>
          <p:cNvPr id="4" name="Header Placeholder 3"/>
          <p:cNvSpPr>
            <a:spLocks noGrp="1"/>
          </p:cNvSpPr>
          <p:nvPr>
            <p:ph type="hdr" sz="quarter" idx="10"/>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11"/>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12"/>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2442936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698500"/>
            <a:ext cx="4244975" cy="23876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3223744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4" name="Header Placeholder 3"/>
          <p:cNvSpPr>
            <a:spLocks noGrp="1"/>
          </p:cNvSpPr>
          <p:nvPr>
            <p:ph type="hdr" sz="quarter" idx="10"/>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11"/>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12"/>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2428466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161576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698500"/>
            <a:ext cx="4244975" cy="2387600"/>
          </a:xfrm>
        </p:spPr>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264326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b="0" i="0" dirty="0">
                <a:solidFill>
                  <a:srgbClr val="373737"/>
                </a:solidFill>
                <a:effectLst/>
                <a:latin typeface="georgia" panose="02040502050405020303" pitchFamily="18" charset="0"/>
              </a:rPr>
              <a:t>It may be useful to summarize the views expressed in the writings of the church fathers. Firstly, there are only a few explicit references to the story in the New Testament, suggesting that it does not play an important role. Abraham’s faith is seen in terms of obedience and trust in response to suffering; the significance of the </a:t>
            </a:r>
            <a:r>
              <a:rPr lang="en-US" b="0" i="1" dirty="0">
                <a:solidFill>
                  <a:srgbClr val="373737"/>
                </a:solidFill>
                <a:effectLst/>
                <a:latin typeface="georgia" panose="02040502050405020303" pitchFamily="18" charset="0"/>
              </a:rPr>
              <a:t>Sacrifice of Isaac </a:t>
            </a:r>
            <a:r>
              <a:rPr lang="en-US" b="0" i="0" dirty="0">
                <a:solidFill>
                  <a:srgbClr val="373737"/>
                </a:solidFill>
                <a:effectLst/>
                <a:latin typeface="georgia" panose="02040502050405020303" pitchFamily="18" charset="0"/>
              </a:rPr>
              <a:t>lies in supporting the authors’ exhortations to remain faithful to the Christian Gospel. From the end of the first century CE onward, we find the development of a typology. Beginning with the Epistle of Barnabas, developed in detail by Melito (Bishop of Sardis 160-170 CE) and Origen (185-251 CE), the story of Isaac was compared to the story of Jesus. Typology was used by Christians to support a number of assertions such as the view that biblical events foretold the coming of Christ. Similarities between Isaac and Jesus were highlighted; both carry wood to the place of slaughter; both assent to the will of God; both are led to the sacrifice by their fathers.</a:t>
            </a:r>
          </a:p>
          <a:p>
            <a:endParaRPr lang="en-US" b="0" i="0" dirty="0">
              <a:solidFill>
                <a:srgbClr val="373737"/>
              </a:solidFill>
              <a:effectLst/>
              <a:latin typeface="georgia" panose="02040502050405020303" pitchFamily="18" charset="0"/>
            </a:endParaRPr>
          </a:p>
          <a:p>
            <a:r>
              <a:rPr lang="en-US" b="0" i="0" dirty="0">
                <a:solidFill>
                  <a:srgbClr val="373737"/>
                </a:solidFill>
                <a:effectLst/>
                <a:latin typeface="georgia" panose="02040502050405020303" pitchFamily="18" charset="0"/>
              </a:rPr>
              <a:t>In Christian literary tradition, there is an emphasis on the fact that Jesus did die while Isaac did not. The Sacrifice of Isaac was itself a model of the sacrifice to come, a pale shadow of the future event. Jesus died; Isaac was saved. This type of exegesis emphasized the efficacy of the Christian Gospel and, at the same time, replied to Jews who emphasized the Sacrifice of Isaac as atoning in its own right. In addition, the Sacrifice of Isaac became bound up with early Christian liturgy. It was (and still is) used in the Eucharist ceremony, in the Easter liturgy and in the prayer for the dying. Finally, there exists a modest literary tradition, which portrays Sarah playing a more significant role. This tradition is found primarily in Syriac writings where she is described by Ephrem, for example, as willing to give up her son. Ephrem compares Sarah to Mary and points to a number of parallels including both questioning God, both having miraculous births and both giving up their son.</a:t>
            </a:r>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338419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1135440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2165505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pPr defTabSz="929393"/>
            <a:r>
              <a:rPr lang="en-US" sz="2000" dirty="0"/>
              <a:t>In using the typological approach to the study of the Bible one investigates and compares the similarities and the differences between events and the lives of individuals in the Biblical record of salvation history and how these individuals and events impress an imprint on the Biblical record that can be compared - one event to another or one individual to another.</a:t>
            </a:r>
          </a:p>
          <a:p>
            <a:pPr defTabSz="929393"/>
            <a:endParaRPr lang="en-US" sz="2000" dirty="0"/>
          </a:p>
          <a:p>
            <a:pPr defTabSz="929393"/>
            <a:r>
              <a:rPr lang="en-US" sz="2000" dirty="0"/>
              <a:t>In addition, the Old Covenant Holy Days of Obligation are “types” that point to the Passion and Resurrection of the Christ as well as to His promised Second Advent.  The Old Covenant feast of Passover is expressed typologically in the Eucharist.  All the events of the Old Covenant feasts expressed in the liturgy of the chosen people made the people relive the past events of the Exodus experience in the present of each new generation of covenant believers just as our New Covenant Holy Days make us relive past events, placing them in the context of the present to each event is real and present for each generation. This included the sacrifice of the Lord on Calvary which is real and present in each and every Eucharistic celebration around the world at every hour of the day.  </a:t>
            </a:r>
          </a:p>
          <a:p>
            <a:pPr defTabSz="929393"/>
            <a:endParaRPr lang="en-US" sz="2000"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1335342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283322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698500"/>
            <a:ext cx="4244975" cy="23876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225900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698500"/>
            <a:ext cx="3375025" cy="1898650"/>
          </a:xfrm>
        </p:spPr>
      </p:sp>
      <p:sp>
        <p:nvSpPr>
          <p:cNvPr id="3" name="Notes Placeholder 2"/>
          <p:cNvSpPr>
            <a:spLocks noGrp="1"/>
          </p:cNvSpPr>
          <p:nvPr>
            <p:ph type="body" idx="1"/>
          </p:nvPr>
        </p:nvSpPr>
        <p:spPr>
          <a:xfrm>
            <a:off x="158151" y="2755410"/>
            <a:ext cx="6695057" cy="6204238"/>
          </a:xfrm>
        </p:spPr>
        <p:txBody>
          <a:bodyPr/>
          <a:lstStyle/>
          <a:p>
            <a:r>
              <a:rPr lang="en-US" dirty="0"/>
              <a:t>Abraham is recognized as being in the Hall of Fame in three monotheistic religions of the world. The oldest source for the story of Abraham is in the biblical book of Genesis, where it occupies about 14 chapters, or roughly 20 pages. If you are unfamiliar with this story, or it has been a while, it would be a wonderful Lenten experience to read it now, in a modern accessible translation. </a:t>
            </a:r>
          </a:p>
          <a:p>
            <a:endParaRPr lang="en-US" dirty="0"/>
          </a:p>
          <a:p>
            <a:r>
              <a:rPr lang="en-US" dirty="0"/>
              <a:t>In summary, and it is important to understand the background leading up to our focus this evening, Abraham’s saga is the deceptively simple tale of a person to whom God, suddenly and without any preparation, makes some rather extravagant promises. This childless man, whose wife is infertile is to be the father of a great nation; he will become famous and blessed, in fact a source or byword for blessing for many, and his descendants will be given the land of Canaan, to which he is commanded to journey, leaving his homeland in Mesopotamia (modern-day Iraq) and his family of origin behind. Much </a:t>
            </a:r>
            <a:r>
              <a:rPr lang="en-US" dirty="0" err="1"/>
              <a:t>fo</a:t>
            </a:r>
            <a:r>
              <a:rPr lang="en-US" dirty="0"/>
              <a:t> the drama in these early chapters of the story derives from the questions, how will this man whose wife has never been able to conceive a child and now is advancing in years ever beget the great nation that is at the center of the promise? The wealth associated with the promise comes quickly, but the son who will be Abraham’s heir does not, and this casts into doubt both the reliability of the promise and the God who made it. </a:t>
            </a:r>
          </a:p>
          <a:p>
            <a:endParaRPr lang="en-US" dirty="0"/>
          </a:p>
          <a:p>
            <a:r>
              <a:rPr lang="en-US" dirty="0"/>
              <a:t>When at long last Abraham does gain a son, it is not through his primary wife, but, at her suggestion, through an Egyptian slave who serves as a surrogate mother for her mistress. His name is Isaac, which in Hebrew is “He laughs”, recalling the laughter both Abraham and Sarah had at the though of God’s promise reiterated a year ago. Delighted not only by Isaac’s birth but also surprised by joy itself, Sarah credits God with the gift of laughter. She marvels at the gracious gift of a child in old age, a wondrous antidote to barrenness and decay, a miraculous seed of renewed spring incongruously from withering flesh. “He who laughs” now refers also to God, who as made me laughter. Speaking better than she knows, Sarah pronounces comedy divine. </a:t>
            </a:r>
          </a:p>
          <a:p>
            <a:endParaRPr lang="en-US" dirty="0"/>
          </a:p>
          <a:p>
            <a:r>
              <a:rPr lang="en-US" dirty="0"/>
              <a:t>The resolution and laughter is short lived, for no sooner is Abraham’s ostensible heir Ishmael born, God makes the astounding promise that the infertile wife, Sarah, now 89 years old, will give birth to the promised son after all, and this it is this son who will inherit not only the promises of blessing and great nationhood, as will also happen to Ishmael, the first son born of the seed of Abraham, but that Isaac, unlike Ishmael, will inherit the covenant, the </a:t>
            </a:r>
            <a:r>
              <a:rPr lang="en-US" i="1" dirty="0"/>
              <a:t>berit</a:t>
            </a:r>
            <a:r>
              <a:rPr lang="en-US" dirty="0"/>
              <a:t> of God. </a:t>
            </a:r>
          </a:p>
          <a:p>
            <a:endParaRPr lang="en-US" dirty="0"/>
          </a:p>
          <a:p>
            <a:r>
              <a:rPr lang="en-US" dirty="0"/>
              <a:t>Much of the rest of the story of Abraham focuses on the relationship between these two sons (and that of their mothers as well), until finally Ishmael and his mother Hagar are removed from the household and Hagar procures an Egyptian wife for her son Ishmael, confirming as it were the divine prediction that his would not be Abraham’s primary lineage. That status has been reserved for Sarah’s son Isaac, who is born not through the course of nature </a:t>
            </a:r>
            <a:r>
              <a:rPr lang="en-US" dirty="0" err="1"/>
              <a:t>byu</a:t>
            </a:r>
            <a:r>
              <a:rPr lang="en-US" dirty="0"/>
              <a:t> through a miracle. </a:t>
            </a:r>
          </a:p>
          <a:p>
            <a:endParaRPr lang="en-US" dirty="0"/>
          </a:p>
          <a:p>
            <a:r>
              <a:rPr lang="en-US" dirty="0"/>
              <a:t>But the story does not end there, or even happily, for God again, suddenly and without warning, commands Abraham to sacrifice this child, the son he loves and on whom he has staked his life, as a burn offering on an as-yet-unspecified mountain in a distant land. This is called “The Binding of Isaac” in most Jewish traditions, the translation of “binding” in Hebrew is </a:t>
            </a:r>
            <a:r>
              <a:rPr lang="en-US" i="1" dirty="0"/>
              <a:t>Akedah</a:t>
            </a:r>
            <a:r>
              <a:rPr lang="en-US" dirty="0"/>
              <a:t>. In Christian traditions, it is mainly known as “The Sacrifice of Abraham.” Whose perspective is more important—Abraham, Isaac, or even Sarah, the mother—is a matter of some conversation. </a:t>
            </a:r>
          </a:p>
          <a:p>
            <a:endParaRPr lang="en-US" dirty="0"/>
          </a:p>
          <a:p>
            <a:r>
              <a:rPr lang="en-US" dirty="0"/>
              <a:t>Just to sum up the Akedah for our purposes this evening, once again Abraham obeys God’s inscrutable will. At the last minute, God interrupts the sacrifice, having determined that Abraham obeys even when that means acting against his own self interest and paternal love. Isaac survives. </a:t>
            </a:r>
          </a:p>
          <a:p>
            <a:endParaRPr lang="en-US" dirty="0"/>
          </a:p>
          <a:p>
            <a:r>
              <a:rPr lang="en-US" dirty="0"/>
              <a:t>There are many other details. But to this day in the Jewish liturgy, we speak of “the God of Abraham, the God of Isaac, and the God of Jacob”, referring tin the last two phrases to the special son and grandson through whom, according to the biblical narrative, the Jewish people come into existence. </a:t>
            </a:r>
          </a:p>
          <a:p>
            <a:endParaRPr lang="en-US" dirty="0"/>
          </a:p>
          <a:p>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113422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1765601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603852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t>Islam regards Abraham as a link in the chain of prophets that begins with Adam and culminates in Muhammad. Ibrāhīm is mentioned in 35 chapters of the Quran, more often than any other biblical personage apart from Moses.[100] He is called both a hanif (monotheist) and </a:t>
            </a:r>
            <a:r>
              <a:rPr lang="en-US" dirty="0" err="1"/>
              <a:t>muslim</a:t>
            </a:r>
            <a:r>
              <a:rPr lang="en-US" dirty="0"/>
              <a:t> (one who submits),[101] and Muslims regard him as a prophet and patriarch, the archetype of the perfect Muslim, and the revered reformer of the Kaaba in Mecca. Islamic traditions consider Ibrāhīm the first Pioneer of Islam (which is also called </a:t>
            </a:r>
            <a:r>
              <a:rPr lang="en-US" dirty="0" err="1"/>
              <a:t>millat</a:t>
            </a:r>
            <a:r>
              <a:rPr lang="en-US" dirty="0"/>
              <a:t> Ibrahim, the "religion of Abraham"), and that his purpose and mission throughout his life was to proclaim the Oneness of God. In Islam, Abraham holds an exalted position among the major prophets, and he is referred to as "Ibrahim Khalilullah", meaning "Abraham the Beloved of God".</a:t>
            </a:r>
          </a:p>
          <a:p>
            <a:endParaRPr lang="en-US" dirty="0"/>
          </a:p>
          <a:p>
            <a:r>
              <a:rPr lang="en-US" dirty="0"/>
              <a:t>Besides </a:t>
            </a:r>
            <a:r>
              <a:rPr lang="en-US" dirty="0" err="1"/>
              <a:t>Ishaq</a:t>
            </a:r>
            <a:r>
              <a:rPr lang="en-US" dirty="0"/>
              <a:t> and </a:t>
            </a:r>
            <a:r>
              <a:rPr lang="en-US" dirty="0" err="1"/>
              <a:t>Yaqub</a:t>
            </a:r>
            <a:r>
              <a:rPr lang="en-US" dirty="0"/>
              <a:t>, Ibrahim is among the most honorable and the most excellent men in sight of God. Ibrahim was also mentioned in Quran as "Father of Muslims" and the role model for the community.[1</a:t>
            </a:r>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1200022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t>It is better to discuss Abraham (and by extension, the Akedah) as three different groups with different perspectives than to disrespectfully regard each’s beliefs as superficially distinct. In Islam, for example, it is Ishmael, not Isaac, who is commanded to be offered. There is a difference in denigrating the Jewish people (as St. JPII regarded as “our older brothers in the faith”) than disagreeing with them about the scripture. As my late father used to say, “to disagree with honorable people is not to dishonor them.”</a:t>
            </a:r>
          </a:p>
        </p:txBody>
      </p:sp>
      <p:sp>
        <p:nvSpPr>
          <p:cNvPr id="4" name="Slide Number Placeholder 3"/>
          <p:cNvSpPr>
            <a:spLocks noGrp="1"/>
          </p:cNvSpPr>
          <p:nvPr>
            <p:ph type="sldNum" sz="quarter" idx="5"/>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33993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716630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t>The introduction, “After these things God tested Abraham,” is of great moment, both from a dramatic and a theological perspective. It serves to cushion the listener from the full impact of the horrific command to Abraham, and it diverts attention from the question whether Isaac will be sacrificed to whether Abraham will stand up to the test. “After these things” suggests that some time has elapsed between this trial of Abraham and the events recorded in chap. 21 (cf. 21:34, “Abraham dwelt … many days”). It may well be that Isaac is now to be envisaged as at least a teenager, just as Ishmael was when expelled from Abraham’s household; in both narratives they are called “lads” (</a:t>
            </a:r>
            <a:r>
              <a:rPr lang="he-IL" dirty="0"/>
              <a:t>נער; </a:t>
            </a:r>
            <a:r>
              <a:rPr lang="en-US" dirty="0"/>
              <a:t>cf. 22:12; 21:12).</a:t>
            </a:r>
          </a:p>
          <a:p>
            <a:endParaRPr lang="en-US" dirty="0"/>
          </a:p>
          <a:p>
            <a:r>
              <a:rPr lang="en-US" dirty="0"/>
              <a:t>Tested” ( </a:t>
            </a:r>
            <a:r>
              <a:rPr lang="he-IL" dirty="0"/>
              <a:t>נסה). “</a:t>
            </a:r>
            <a:r>
              <a:rPr lang="en-US" dirty="0"/>
              <a:t>   “Testing” shows what someone is really like, and it generally involves difficulty or hardship. The queen of Sheba tested Solomon with riddles   p 104  (1 Kgs 10:1); Daniel and his companions were tested by being put on a simple diet (Dan 1:12, 14). God is often said to test Israel through hunger and thirst in the wilderness (Exod 15:25; 16:4; 20:20; Deut 8:2, 16), through false prophets (Deut 13:4 [3]), or through foreign oppression (Judg 2:22; 3:1, 14). The purpose of such trials is to discover “what was in your heart, whether you would keep his commandments or not” (Deut 8:2; cf. Exod 16:4), “to humble you … to do you good in the end” (Deut 8:16; cf. Heb 12:5–11). The use of the term here hints that Abraham will face some great difficulty but that he will ultimately benefit from it. This is the only time God is said to have tested an individual, but pace Westermann, this is no proof of the lateness of this text. Early non-religious usage (e.g., 1 Kgs 10:1) certainly covers individuals.</a:t>
            </a:r>
          </a:p>
          <a:p>
            <a:endParaRPr lang="en-US" dirty="0"/>
          </a:p>
          <a:p>
            <a:r>
              <a:rPr lang="en-US" dirty="0"/>
              <a:t>Gordon J. Wenham, Genesis 16–50, vol. 2, Word Biblical Commentary (Dallas: Word, Incorporated, 1994), 103–104.Perhaps a few words are in order here about Jewish commentary on texts, we have first the Mishnah (compiled in the 2</a:t>
            </a:r>
            <a:r>
              <a:rPr lang="en-US" baseline="30000" dirty="0"/>
              <a:t>nd</a:t>
            </a:r>
            <a:r>
              <a:rPr lang="en-US" dirty="0"/>
              <a:t> century AD) and the Gemara.</a:t>
            </a:r>
          </a:p>
          <a:p>
            <a:endParaRPr lang="en-US" dirty="0"/>
          </a:p>
          <a:p>
            <a:r>
              <a:rPr lang="en-US" dirty="0"/>
              <a:t>The Mishnah or the Mishna (/ˈ</a:t>
            </a:r>
            <a:r>
              <a:rPr lang="en-US" dirty="0" err="1"/>
              <a:t>mɪʃnə</a:t>
            </a:r>
            <a:r>
              <a:rPr lang="en-US" dirty="0"/>
              <a:t>/; Hebrew: </a:t>
            </a:r>
            <a:r>
              <a:rPr lang="he-IL" dirty="0"/>
              <a:t>מִשְׁנָה, "</a:t>
            </a:r>
            <a:r>
              <a:rPr lang="en-US" dirty="0"/>
              <a:t> study by repetition", from the verb </a:t>
            </a:r>
            <a:r>
              <a:rPr lang="en-US" dirty="0" err="1"/>
              <a:t>shanah</a:t>
            </a:r>
            <a:r>
              <a:rPr lang="en-US" dirty="0"/>
              <a:t> </a:t>
            </a:r>
            <a:r>
              <a:rPr lang="he-IL" dirty="0"/>
              <a:t>שנה‎, </a:t>
            </a:r>
            <a:r>
              <a:rPr lang="en-US" dirty="0"/>
              <a:t>or "to study and review", also "secondary")] is the first major written collection of the Jewish oral traditions which is known as the Oral Torah. It is also the first major work of rabbinic literature.</a:t>
            </a:r>
          </a:p>
          <a:p>
            <a:endParaRPr lang="en-US" dirty="0"/>
          </a:p>
          <a:p>
            <a:r>
              <a:rPr lang="en-US" dirty="0"/>
              <a:t>According to Rabbinic Judaism, the Oral Torah (Hebrew:  </a:t>
            </a:r>
            <a:r>
              <a:rPr lang="he-IL" dirty="0"/>
              <a:t>תורה שבעל-פה) </a:t>
            </a:r>
            <a:r>
              <a:rPr lang="en-US" dirty="0"/>
              <a:t>)   was given to Moses with the Torah at Mount Sinai or Mount Horeb as an exposition to the latter. The accumulated traditions of the Oral Law, expounded by scholars in each generation from Moses onward, is considered as the necessary basis for the interpretation, and often for the reading, of the Written Law. Some conservative Jews do not recognize the oral Torah as binding. </a:t>
            </a:r>
          </a:p>
          <a:p>
            <a:endParaRPr lang="en-US" dirty="0"/>
          </a:p>
          <a:p>
            <a:r>
              <a:rPr lang="en-US" dirty="0"/>
              <a:t>In the three centuries following the redaction of the Mishnah, rabbis in Palestine and Babylonia analyzed, debated, and discussed that work. These discussions form the Gemara. The Gemara mainly focuses on elucidating and elaborating the opinions of the roughly 120 authors of the Mishnah, called the Tannaim.</a:t>
            </a:r>
          </a:p>
          <a:p>
            <a:endParaRPr lang="en-US" dirty="0"/>
          </a:p>
          <a:p>
            <a:r>
              <a:rPr lang="en-US" dirty="0"/>
              <a:t>The </a:t>
            </a:r>
            <a:r>
              <a:rPr lang="en-US" i="1" dirty="0"/>
              <a:t>Gemara</a:t>
            </a:r>
            <a:r>
              <a:rPr lang="en-US" dirty="0"/>
              <a:t> expanded on Genesis 22:2, explaining that it reports only one side of a dialog. Rashi, the great medieval Jewish commentator, has both sides of the dialogue that Abraham was imagined to have said. God told Abraham, “take your son,” but Abraham replied, “I have two sons!” God said, “Your only one,” but Abraham replied, “Each is the only one of his mother!” God said, “Whom you love,” but Abraham replied, “I love them both!” Then God said, “Isaac!” The </a:t>
            </a:r>
            <a:r>
              <a:rPr lang="en-US" i="1" dirty="0"/>
              <a:t>Gemara</a:t>
            </a:r>
            <a:r>
              <a:rPr lang="en-US" dirty="0"/>
              <a:t> explained that God employed all this circumlocution in Genesis 22:2 so that Abraham's mind should not reel under the sudden shock of God's command. (Babylonian Talmud Sanhedrin 89b.)</a:t>
            </a:r>
          </a:p>
          <a:p>
            <a:endParaRPr lang="en-US" dirty="0"/>
          </a:p>
          <a:p>
            <a:r>
              <a:rPr lang="en-US" dirty="0"/>
              <a:t>Several features of the narrative serve to keep the reader’s attention focused directly on the inward struggle of Abraham as he carried out the Lord’s request—all, we might add, without any mention of the actual thoughts of Abraham’s mind. First, there is the abruptness of the Lord’s request within the narrative. Apart from the remark in v.1 that the narrative represented a test of Abraham, the reader is given no advanced warning of the nature of the request nor of its severity. Nothing in the preceding narratives would have hinted at this sort of request. The reader, in other words, is as surprised and shocked by the Lord’s request as Abraham himself would have been. Second, the reader is given no further explanation of the request. The whole of the request is made up of three simple imperatives (v.2): “Take” (</a:t>
            </a:r>
            <a:r>
              <a:rPr lang="en-US" dirty="0" err="1"/>
              <a:t>qaḥ-nāʾ</a:t>
            </a:r>
            <a:r>
              <a:rPr lang="en-US" dirty="0"/>
              <a:t>), “go” (</a:t>
            </a:r>
            <a:r>
              <a:rPr lang="en-US" dirty="0" err="1"/>
              <a:t>weleḵ</a:t>
            </a:r>
            <a:r>
              <a:rPr lang="en-US" dirty="0"/>
              <a:t>), and “sacrifice him” (</a:t>
            </a:r>
            <a:r>
              <a:rPr lang="en-US" dirty="0" err="1"/>
              <a:t>wehaʿa</a:t>
            </a:r>
            <a:r>
              <a:rPr lang="en-US" dirty="0"/>
              <a:t> </a:t>
            </a:r>
            <a:r>
              <a:rPr lang="en-US" dirty="0" err="1"/>
              <a:t>lēhû</a:t>
            </a:r>
            <a:r>
              <a:rPr lang="en-US" dirty="0"/>
              <a:t>). Furthermore, the reader is given no reason to believe that Abraham himself had any further explanation.</a:t>
            </a:r>
          </a:p>
          <a:p>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3017454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sz="2000" dirty="0">
                <a:latin typeface="+mn-lt"/>
              </a:rPr>
              <a:t>v. 4 </a:t>
            </a:r>
            <a:r>
              <a:rPr lang="en-US" sz="1400" dirty="0">
                <a:latin typeface="+mn-lt"/>
              </a:rPr>
              <a:t>“On the third day.” Three days is a typical period of preparation for something important (cf. 31:22; 40:20; 42:18). Westermann notes that the mountain of God to which the Israelites sought to travel was three days’ journey (Exod 3:18; 5:3). Indeed, the phrase “on the third day” occurs twice in the Sinai pericope (Exod 19:11 [2x], 16).</a:t>
            </a:r>
          </a:p>
          <a:p>
            <a:endParaRPr lang="en-US" sz="1400" dirty="0">
              <a:latin typeface="+mn-lt"/>
            </a:endParaRPr>
          </a:p>
          <a:p>
            <a:r>
              <a:rPr lang="en-US" sz="1400" dirty="0">
                <a:latin typeface="+mn-lt"/>
              </a:rPr>
              <a:t>“He looked up and saw.” To “look up” before seeing usually intimates that what is to be seen is of great significance (cf. 18:2; 24:63; 33:1, 5; 43:29), in this case “the place.” “From afar”; cf. 37:18 and especially Exod 20:18, 21; 24:1, where Israelites stand or worship “from afar” before Mount Sinai. “We are left to imagine the pang that shot through the father’s heart when he caught sight of it” (Skinner, 329).</a:t>
            </a:r>
          </a:p>
          <a:p>
            <a:endParaRPr lang="en-US" sz="1400" dirty="0">
              <a:latin typeface="+mn-lt"/>
            </a:endParaRPr>
          </a:p>
          <a:p>
            <a:r>
              <a:rPr lang="en-US" sz="1400" dirty="0">
                <a:latin typeface="+mn-lt"/>
              </a:rPr>
              <a:t>5 Abraham’s first words since setting out are perplexing. Why does he not want his servants to accompany him? Is the way too rough for the donkey? Did he not want the lads to see the sacrifice? Did he fear they might interfere? Was a donkey too unclean to take to a sanctuary? Had God simply told him to leave them? All these possibilities are open and remain unresolved. The parallel with the Mount Sinai experience may again be noted: at Sinai only Moses was allowed to come to the top of the mountain; the people had to stay at the bottom (Exod 19:20, 24; 24:1–2).</a:t>
            </a:r>
          </a:p>
          <a:p>
            <a:endParaRPr lang="en-US" sz="1400" dirty="0">
              <a:latin typeface="+mn-lt"/>
            </a:endParaRPr>
          </a:p>
          <a:p>
            <a:r>
              <a:rPr lang="en-US" sz="1400" dirty="0">
                <a:latin typeface="+mn-lt"/>
              </a:rPr>
              <a:t>There are at least three ways of taking “we may return to you.” First, it could be a white lie to disguise the true nature of the sacrifice. It is clear from Isaac’s question in v 7 that Abraham has not been very explicit about the nature of the sacrifice he is undertaking. Evidently he must have said he was going to offer a burnt offering at God’s special request but never said who the victim would be. So one could suppose that here he is simply continuing to allow his entourage to continue under the illusion that he intended to make a normal animal sacrifice, albeit at a special site. Second, it could be read as implying that he does not intend to sacrifice Isaac after all, that he cannot see himself going through with it, and that he will disobey God’s command. Third, it may be read as an affirmation of faith, that although he has been told to sacrifice Isaac, yet somehow the promises made to him that “your descendants will be named through Isaac” would be fulfilled.</a:t>
            </a:r>
          </a:p>
          <a:p>
            <a:pPr lvl="1"/>
            <a:r>
              <a:rPr lang="en-US" dirty="0"/>
              <a:t> </a:t>
            </a:r>
          </a:p>
        </p:txBody>
      </p:sp>
      <p:sp>
        <p:nvSpPr>
          <p:cNvPr id="4" name="Slide Number Placeholder 3"/>
          <p:cNvSpPr>
            <a:spLocks noGrp="1"/>
          </p:cNvSpPr>
          <p:nvPr>
            <p:ph type="sldNum" sz="quarter" idx="5"/>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3844528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t>V6-8 This most touching scene reveals a little of the feelings of Abraham and Isaac on their way. “The pathos of the dialogue is inimitable: the artless curiosity of the child, the irrepressible affection of the father, and the stern ambiguity of his reply can hardly be read without tears” (Skinner, 329–30). But it is also a gem of OT literary art. Note how the scene is framed by “So they went both of them together” (</a:t>
            </a:r>
            <a:r>
              <a:rPr lang="en-US" dirty="0" err="1"/>
              <a:t>vv</a:t>
            </a:r>
            <a:r>
              <a:rPr lang="en-US" dirty="0"/>
              <a:t> 6, 8), suggesting both their isolation and their companionship as they climb alone up the mountainside.</a:t>
            </a:r>
          </a:p>
          <a:p>
            <a:endParaRPr lang="en-US" dirty="0"/>
          </a:p>
          <a:p>
            <a:r>
              <a:rPr lang="en-US" dirty="0"/>
              <a:t>Furthermore, this remark “lets one suspect that the boy may have broken the oppressive silence only after a while. And after the conversation the statement is repeated. One sees that the final part of the way was traversed in silence” (von Rad, 236), “the most poignant and eloquent silence in all literature” (Speiser, 165).</a:t>
            </a:r>
          </a:p>
          <a:p>
            <a:endParaRPr lang="en-US" dirty="0"/>
          </a:p>
          <a:p>
            <a:r>
              <a:rPr lang="en-US" dirty="0"/>
              <a:t>On the face of it, Isaac’s question, “Where is the sheep?” suggests a naiveté that makes his future death the more heart-rending. This impression is reinforced by his docile acceptance of Abraham’s reply, which shows Isaac trusting entirely his father’s good intentions. Or was he sharp enough to see through his father’s enigmatic answer and realize that he was the intended sacrificial lamb? If so, his silence is again impressive, for it implies his total obedience to his father. Either way, Isaac is shown to have those qualities of perfection always looked for in sacrificial victims (cf. Lev 1:3). And either way, our appreciation of the trustful love that existed between father and son is enhanced.</a:t>
            </a:r>
          </a:p>
          <a:p>
            <a:endParaRPr lang="en-US" dirty="0"/>
          </a:p>
          <a:p>
            <a:r>
              <a:rPr lang="en-US" dirty="0"/>
              <a:t>So much is unsaid, and we still wonder how old Isaac really is. Is he as the texts infers after being born, a full 27 years old? If so, the question he asks in v. 7 is probably one that needs no answers. </a:t>
            </a:r>
          </a:p>
          <a:p>
            <a:endParaRPr lang="en-US" dirty="0"/>
          </a:p>
          <a:p>
            <a:r>
              <a:rPr lang="en-US" dirty="0"/>
              <a:t>Imagine this thought: Isaac knows however. His eyes have clouded, crouched backward darkly. The sheep is me. He had finally hoped it might be one of the servants, till they left the slaves behind. The man knows the boy knows, thinks he’ll surrender. He has not even posted the slaves as guards to make sure he can be tied up and offered. </a:t>
            </a:r>
          </a:p>
          <a:p>
            <a:endParaRPr lang="en-US" dirty="0"/>
          </a:p>
          <a:p>
            <a:r>
              <a:rPr lang="en-US" dirty="0"/>
              <a:t>The boy is going to run. About-face and run for your life. The way is just behind him, a quick trail down. He will, and will escape. He is seeing, this instant, that his father offers it—his only chance—that is father is too old to hold even him, that his father has worn too many clothes. He could make it if he left right now. </a:t>
            </a:r>
          </a:p>
          <a:p>
            <a:endParaRPr lang="en-US" dirty="0"/>
          </a:p>
          <a:p>
            <a:r>
              <a:rPr lang="en-US" dirty="0"/>
              <a:t>10 “Reached out his hand.” Reaching out the hand often indicates that the next act is of great moment (cf. 3:22; Exod 3:20; 9:15; Deut 25:11). For the second time “the knife” is mentioned to emphasize the horror of the action. “Slaughter” (</a:t>
            </a:r>
            <a:r>
              <a:rPr lang="he-IL" dirty="0"/>
              <a:t>שׁחט) </a:t>
            </a:r>
            <a:r>
              <a:rPr lang="en-US" dirty="0"/>
              <a:t>is a sacrificial term (Lev 1:5, 11) usually indicating cutting the   p 110  throat. “His son.” By drawing attention to the relationship of Abraham and Isaac, the full awfulness of the deed is once again underlined. The unthinkable is about to happen.</a:t>
            </a:r>
          </a:p>
          <a:p>
            <a:endParaRPr lang="en-US" dirty="0"/>
          </a:p>
          <a:p>
            <a:r>
              <a:rPr lang="en-US" dirty="0"/>
              <a:t>Gordon J. Wenham, Genesis 16–50, vol. 2, Word Biblical Commentary (Dallas: Word, Incorporated, 1994), 109–110.</a:t>
            </a:r>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3647951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t>The parallelism, “Do not lay … Do not do anything,” gives the prohibition a quasi-poetic flavor and emphasizes both its pressing nature and its joy.</a:t>
            </a:r>
          </a:p>
          <a:p>
            <a:r>
              <a:rPr lang="en-US" dirty="0"/>
              <a:t>“Now I know”; cf. 18:21, where likewise the mention of God knowing is used more in the sense of confirming his knowledge.</a:t>
            </a:r>
          </a:p>
          <a:p>
            <a:r>
              <a:rPr lang="en-US" dirty="0"/>
              <a:t>To “fear God” or “the LORD” is a very common expression in the OT and means to honor God in worship and in an upright life. Thus Abraham was worried about the behavior of the people of Gerar because he thought they had no fear of God (20:11), while Joseph tries to reassure his brothers that he will treat them fairly because he fears God (42:18). Perhaps the best parallel to this passage is Job 1:1, 8; 2:3, in which Job is described as “blameless and upright, one who feared God, and turned away from evil.” Like Abraham, he also underwent a mysterious test of his loyalty to God.</a:t>
            </a:r>
          </a:p>
          <a:p>
            <a:endParaRPr lang="en-US" dirty="0"/>
          </a:p>
          <a:p>
            <a:r>
              <a:rPr lang="en-US" dirty="0"/>
              <a:t>13 Note how the narrative says nothing about Abraham’s reply or Isaac’s release. Abraham’s obedience proved, the story moves straight on to the substitute offering.</a:t>
            </a:r>
          </a:p>
          <a:p>
            <a:r>
              <a:rPr lang="en-US" dirty="0"/>
              <a:t>This time, as Abraham looks up, he sees not the fateful mountain (cf. v 4) but “a ram just caught in a thicket.” The narrative emphasizes what Abraham saw; no sooner had the angel spoken than he looked and noticed the ram being caught. His subsequent action invites comparison with Noah. As soon as Noah left the ark, he offered sacrifice. Similarly, as soon as Abraham had unbound his son, he offered a sacrifice instead of his son. In both instances, the motives of the sacrifice are implied rather than explained.</a:t>
            </a:r>
          </a:p>
          <a:p>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28</a:t>
            </a:fld>
            <a:endParaRPr lang="en-US" dirty="0"/>
          </a:p>
        </p:txBody>
      </p:sp>
    </p:spTree>
    <p:extLst>
      <p:ext uri="{BB962C8B-B14F-4D97-AF65-F5344CB8AC3E}">
        <p14:creationId xmlns:p14="http://schemas.microsoft.com/office/powerpoint/2010/main" val="1028430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t>16 “By myself I swear.” This is the first and only divine oath in the patriarchal stories, though it is frequently harked back to (24:7; 26:3; 50:24; Exod 13:5; often in Deuteronomy). Note the preceding “by myself,” which gives the oath a special solemnity and weight (Jer 22:5; 49:13; Amos 4:2; 6:8; Heb 6:13–18).</a:t>
            </a:r>
          </a:p>
          <a:p>
            <a:endParaRPr lang="en-US" dirty="0"/>
          </a:p>
          <a:p>
            <a:r>
              <a:rPr lang="en-US" dirty="0"/>
              <a:t>“It is because” (</a:t>
            </a:r>
            <a:r>
              <a:rPr lang="he-IL" dirty="0"/>
              <a:t>יען אשׁר, </a:t>
            </a:r>
            <a:r>
              <a:rPr lang="en-US" dirty="0"/>
              <a:t>only here in Genesis) draws special attention to the cause of God’s renewed promise, “you have … your only child,” here repeating v 12 (cf. v 2). The meritoriousness of Abraham is reaffirmed by the final clause, “because you have obeyed me.”</a:t>
            </a:r>
          </a:p>
          <a:p>
            <a:endParaRPr lang="en-US" dirty="0"/>
          </a:p>
          <a:p>
            <a:r>
              <a:rPr lang="en-US" dirty="0"/>
              <a:t>17 “I shall really bless you.” The name Abraham is regularly associated with blessing (12:2–3; 14:19; 17:16, 20; 24:1, 35), but this is the only time in Genesis that the I</a:t>
            </a:r>
          </a:p>
          <a:p>
            <a:r>
              <a:rPr lang="en-US" dirty="0"/>
              <a:t>infinitive absolute of </a:t>
            </a:r>
            <a:r>
              <a:rPr lang="he-IL" dirty="0"/>
              <a:t>ברך “</a:t>
            </a:r>
            <a:r>
              <a:rPr lang="en-US" dirty="0"/>
              <a:t>really” is used to reinforce the verb, so making the contents of this promise surpass all others.</a:t>
            </a:r>
          </a:p>
          <a:p>
            <a:endParaRPr lang="en-US" dirty="0"/>
          </a:p>
          <a:p>
            <a:r>
              <a:rPr lang="en-US" dirty="0"/>
              <a:t>18 “All the nations will find blessing.” Here the </a:t>
            </a:r>
            <a:r>
              <a:rPr lang="en-US" dirty="0" err="1"/>
              <a:t>hithpael</a:t>
            </a:r>
            <a:r>
              <a:rPr lang="en-US" dirty="0"/>
              <a:t> of </a:t>
            </a:r>
            <a:r>
              <a:rPr lang="he-IL" dirty="0"/>
              <a:t>ברך </a:t>
            </a:r>
            <a:r>
              <a:rPr lang="en-US" dirty="0"/>
              <a:t>is used instead of the </a:t>
            </a:r>
            <a:r>
              <a:rPr lang="en-US" dirty="0" err="1"/>
              <a:t>niphal</a:t>
            </a:r>
            <a:r>
              <a:rPr lang="en-US" dirty="0"/>
              <a:t> as in 12:3; 18:18. There may be no difference in meaning (see Comment on 12:3), or it may be combining the remark in 12:2, “you shall be a blessing,” i.e., people will say “May God bless me like he has blessed Abraham,” with 12:3, “All the families … will find blessing in him.” Here there is another change to the earlier formulation: “in your descendants” instead of “in you.” This implies that the world has already been blessed through Abraham, yet more blessing is to come through his descendants. And all “because you have obeyed me.”</a:t>
            </a:r>
          </a:p>
          <a:p>
            <a:endParaRPr lang="en-US" dirty="0"/>
          </a:p>
          <a:p>
            <a:r>
              <a:rPr lang="en-US" dirty="0"/>
              <a:t>Gordon J. Wenham, Genesis 16–50, vol. 2, Word Biblical Commentary (Dallas: Word, Incorporated, 1994), 112.</a:t>
            </a:r>
          </a:p>
        </p:txBody>
      </p:sp>
      <p:sp>
        <p:nvSpPr>
          <p:cNvPr id="4" name="Slide Number Placeholder 3"/>
          <p:cNvSpPr>
            <a:spLocks noGrp="1"/>
          </p:cNvSpPr>
          <p:nvPr>
            <p:ph type="sldNum" sz="quarter" idx="5"/>
          </p:nvPr>
        </p:nvSpPr>
        <p:spPr/>
        <p:txBody>
          <a:bodyPr/>
          <a:lstStyle/>
          <a:p>
            <a:fld id="{006BE02D-20C0-F840-AFAC-BEA99C74FDC2}" type="slidenum">
              <a:rPr lang="en-US" smtClean="0"/>
              <a:pPr/>
              <a:t>29</a:t>
            </a:fld>
            <a:endParaRPr lang="en-US" dirty="0"/>
          </a:p>
        </p:txBody>
      </p:sp>
    </p:spTree>
    <p:extLst>
      <p:ext uri="{BB962C8B-B14F-4D97-AF65-F5344CB8AC3E}">
        <p14:creationId xmlns:p14="http://schemas.microsoft.com/office/powerpoint/2010/main" val="3422862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378425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endParaRPr lang="en-US" dirty="0"/>
          </a:p>
          <a:p>
            <a:r>
              <a:rPr lang="en-US" dirty="0"/>
              <a:t>No other story in Genesis, indeed in the whole OT, can match the sacrifice of Isaac for its haunting beauty or its theological depth. So much is packed into so   p 113  few words that our lengthy comments have not done it justice. Here we cannot explore again all the intricacies of this narrative. Rather, I shall simply keep to the main track and indicate how it has continued to inspire reflection by Christians and Jews down to the present day.</a:t>
            </a:r>
          </a:p>
          <a:p>
            <a:endParaRPr lang="en-US" dirty="0"/>
          </a:p>
          <a:p>
            <a:r>
              <a:rPr lang="en-US" dirty="0"/>
              <a:t>The opening “after these things” puts the story into context. It harks back to the momentous developments in chap. 21, when at long last against all human odds the promised Isaac was born. This joyful event was soon followed by one of the most bitter experiences in Abraham’s life. Bowing to his wife’s will endorsed by God, Abraham had to expel his firstborn son Ishmael. Wandering in the wilderness, Ishmael and his mother had nearly died, but in the nick of time the angel pointed them to a well that saved them from dying of thirst. Meanwhile, Abraham and Isaac had prospered, so much so that earlier inhabitants of the land made a treaty with Abraham guaranteeing him and his descendants water rights in perpetuity.</a:t>
            </a:r>
          </a:p>
          <a:p>
            <a:endParaRPr lang="en-US" dirty="0"/>
          </a:p>
          <a:p>
            <a:r>
              <a:rPr lang="en-US" dirty="0"/>
              <a:t>Against this background of success, the opening comment “God tested Abraham” warns the reader that the coming narrative will strain Abraham’s faith and obedience to the uttermost in order to reveal his deepest emotional attachment. Is he willing to love God with all his heart, mind, and soul? Does he trust and obey simply because it pays him to do so: in the words of the Satan of Job, “Does Job fear God for </a:t>
            </a:r>
            <a:r>
              <a:rPr lang="en-US" dirty="0" err="1"/>
              <a:t>nought</a:t>
            </a:r>
            <a:r>
              <a:rPr lang="en-US" dirty="0"/>
              <a:t>? Hast thou not put a hedge about him …? Thou hast blessed the work of his hands, and his possessions have increased in the land” (Job 1:9–10).</a:t>
            </a:r>
          </a:p>
          <a:p>
            <a:endParaRPr lang="en-US" dirty="0"/>
          </a:p>
          <a:p>
            <a:r>
              <a:rPr lang="en-US" dirty="0"/>
              <a:t>But like Job, Abraham was unaware that his trial was a test; for him it was totally real. Though the comment “God tested Abraham” alters the reader’s view of what follows, it must not obscure the awful situation Abraham found himself confronted with—torn between his faith in the divine promises and the command that promised to nullify them, between his affection for his only surviving son and heir and his love for God.</a:t>
            </a:r>
          </a:p>
          <a:p>
            <a:endParaRPr lang="en-US" dirty="0"/>
          </a:p>
          <a:p>
            <a:r>
              <a:rPr lang="en-US" dirty="0"/>
              <a:t>God’s command is introduced with unusual gentleness, “Please take,” and fully acknowledges Abraham’s paternal devotion to his son, “your son, your only child, whom you love,” and the hopes he had placed in him, for his very name Isaac was a reminder that he was the child in whom and through whom the oft-repeated promises of land, nationhood, and blessing would be fulfilled. By beginning in this vein, God endorses the propriety of Abraham’s love for Isaac and his faith in the promises; at the same time it reminds us of the costliness of the command about to be given.</a:t>
            </a:r>
          </a:p>
          <a:p>
            <a:endParaRPr lang="en-US" dirty="0"/>
          </a:p>
          <a:p>
            <a:r>
              <a:rPr lang="en-US" dirty="0"/>
              <a:t>“Go by yourself … which I shall tell you.” The gentle tone with which God began is suddenly replaced by an uncompromisingly stern command couched in terms that closely echo 12:1: “Go by yourself from your country … your father’s house to the country that I shall show you.” But hard as that command was, it was easy to carry out compared with “offer him there as a burnt offering.” On that occasion, the order to break with the past was at least sweetened by promises of a glowing future, of a new land, numerous descendants, and blessing to all nations. Here the command has no such incentives attached to it; indeed, to carry it out would seem to vitiate any chance of these oft-repeated promises ever being fulfilled. The only glimmer of hope in the command is the name of the mountain, Moriah, which Abraham will later discover means “the LORD will provide, or appear,” but when he is told to go there, this is completely obscure to him.</a:t>
            </a:r>
          </a:p>
          <a:p>
            <a:endParaRPr lang="en-US" dirty="0"/>
          </a:p>
          <a:p>
            <a:r>
              <a:rPr lang="en-US" dirty="0"/>
              <a:t>  p 114  But without delay, “early in the morning,” Abraham straightway saddles his donkey and calls two of his servant lads and Isaac to leave. Then when they are ready to go, he suddenly goes to cut the wood for the sacrifice—not the most sensible order of proceeding. Can he not think clearly, or was he trying to hide the nature of his journey until the last possible moment to avoid awkward questions from those left behind, such as Sarah? Or is cutting wood the most painful part of the preparations, which he must leave until the last possible moment? His motives are left unexplained; the narrator gives just a hint about how Abraham felt and then reminds us of the main point, his obedience: “He set out and went to the place which God had told him about.”</a:t>
            </a:r>
          </a:p>
          <a:p>
            <a:endParaRPr lang="en-US" dirty="0"/>
          </a:p>
          <a:p>
            <a:r>
              <a:rPr lang="en-US" dirty="0"/>
              <a:t>This last comment shows that God has told Abraham more than is recorded here. This is confirmed by what follows: “On the third day Abraham looked up and saw the place in the distance.” Evidently he knew what to look out for and what to do when he reached its foot, even though the divine instructions are not recorded. The narrator’s terse economy of style, cutting out all unnecessary repetition, matches the single-mindedness of Abraham, whose overriding objective is to do the will of God. But the narrator again hints at his feelings: Abraham did not just see the mountain; he “looked up and saw the place in the distance.” Looking up prior to seeing indicates that the thing seen is of special importance. Abraham sees the place “in the distance,” reminding us that his agony was long and drawn out.</a:t>
            </a:r>
          </a:p>
          <a:p>
            <a:r>
              <a:rPr lang="en-US" dirty="0"/>
              <a:t>The last stage of the journey is also to be the hardest and the loneliest. For the final climb to the mountaintop, Abraham and Isaac must go on alone, Isaac now carrying the wood on his back which hitherto the donkey had carried. As Abraham had tried to avoid telling the rest of his household back in Beersheba, he now avoids giving a full explanation to the two most trusted servants who had accompanied him thus far. He simply but enigmatically states, “Stay by yourselves … so that we can worship and return.”</a:t>
            </a:r>
          </a:p>
          <a:p>
            <a:endParaRPr lang="en-US" dirty="0"/>
          </a:p>
          <a:p>
            <a:r>
              <a:rPr lang="en-US" dirty="0"/>
              <a:t>In the light of the command to sacrifice Isaac, it is odd that he says “We shall return.” Is this economy with the truth a smokescreen hiding the true plan from the servants and Isaac? Is Abraham perhaps having second thoughts about sacrificing his son? Or does he hope that somehow Isaac will return as a result of divine intervention? His remark leaves us to speculate, and the narrator does nothing to stop us, for in times of crisis wildly incompatible thoughts are liable to succeed each other in quick succession.</a:t>
            </a:r>
          </a:p>
          <a:p>
            <a:endParaRPr lang="en-US" dirty="0"/>
          </a:p>
          <a:p>
            <a:r>
              <a:rPr lang="en-US" dirty="0"/>
              <a:t>But whatever his innermost feelings, Abraham presses on up the mountain alone with his son Isaac in silence. He may have succeeded in concealing the real purpose of the journey from his household and from his servants up to this point, but now Isaac breaks the silence with a question that pierces to the heart of the situation, “My father … where is the sheep for the burnt offering?” Its innocent naiveté makes it the more poignant. How can Abraham avoid saying the unspeakable truth? His reply may be construed as a masterpiece of pious evasion, “God will provide himself a sheep for the burnt offering, my son,” as an affirmation of faith, as a prophecy, or as a prayer, “May God provide.…” It cannot be construed that he is planning to back out, as “we shall return” might have suggested. If Abraham was tempted to disobey, he has now put such thoughts behind him. This remark, “God will provide,” is a turning point in the narrative   p 115  (see Form/Structure/Setting), so it seems meant to be understood as a statement of faith, as prophecy, or as prayer.</a:t>
            </a:r>
          </a:p>
          <a:p>
            <a:endParaRPr lang="en-US" dirty="0"/>
          </a:p>
          <a:p>
            <a:r>
              <a:rPr lang="en-US" dirty="0"/>
              <a:t>To Isaac it must have sounded like evasion, but he said nothing and went on up the mountain. “The two of them went together.” We are forced to conclude that he was naive and totally trusted his father, or that he now realized what was planned, yet he continued on up the mountain with his father. Either way he was a perfect, blameless sacrificial victim.</a:t>
            </a:r>
          </a:p>
          <a:p>
            <a:endParaRPr lang="en-US" dirty="0"/>
          </a:p>
          <a:p>
            <a:r>
              <a:rPr lang="en-US" dirty="0"/>
              <a:t>Finally they reach the top, “the place which God had told them about.” Lest in the horror of the final scene we forget why Abraham is doing this, the narrator reminds us: he was obeying God. There an altar has to be built, and the wood must be laid on the altar. This was a real sacrifice according to proper ritual procedures, and there was plenty of time for Isaac to realize, if he had not before, what was going to happen and to run away. But he did not. In fact, he allowed himself to be bound before Abraham cut his throat. This action above anything else indicates his consent. The OT nowhere speaks of sacrificial animals having their legs bound before slaughter, and if Isaac had been reluctant to be sacrificed, it would have been easier for Abraham to have cut his throat or stabbed him rather than tie him up first and then place him on the altar. But he was tied, indicating his own willing submission to God’s command revealed to his father.</a:t>
            </a:r>
          </a:p>
          <a:p>
            <a:endParaRPr lang="en-US" dirty="0"/>
          </a:p>
          <a:p>
            <a:r>
              <a:rPr lang="en-US" dirty="0"/>
              <a:t>Then at the very last minute with Abraham’s hand poised to cut Isaac’s throat, the angel of the LORD yells from heaven, “Abraham, Abraham … do not lay your hand on the lad.” He has passed the test—“Now I know that you fear God”—he has put obeying God above every other consideration, and that, as Proverbs says, is the beginning of wisdom (Prov 1:7). Like Job, he has shown himself to be a man who was “blameless and upright, one who feared God, and turned away from evil” (Job 1:1; cf. Gen 17:1).</a:t>
            </a:r>
          </a:p>
          <a:p>
            <a:endParaRPr lang="en-US" dirty="0"/>
          </a:p>
          <a:p>
            <a:r>
              <a:rPr lang="en-US" dirty="0"/>
              <a:t>But divine endorsement of Abraham’s piety is by no means the end of the story. Before the ordeal, the reader has been told that it was but a test, which led us to anticipate Abraham’s success in facing it. And Abraham makes no comment himself. Was he just relieved, or had he believed all along that God would somehow rescue Isaac? Or had he no time to say anything?</a:t>
            </a:r>
          </a:p>
          <a:p>
            <a:endParaRPr lang="en-US" dirty="0"/>
          </a:p>
          <a:p>
            <a:r>
              <a:rPr lang="en-US" dirty="0"/>
              <a:t>As often, we are left to speculate. But if the angelic command did not surprise Abraham, the sudden snagging of a ram in the thicket did. He looks on its capture as God’s perfectly timed provision. His ambiguous “God will provide a sheep” (v 8) has been fulfilled more completely and exactly than he had anticipated. Now he knows why the mountain is called Moriah: it means “the LORD will provide,” or as others have said, “In the mountain of the LORD he may be seen.” He has discovered that God draws near those in deepest distress.</a:t>
            </a:r>
          </a:p>
          <a:p>
            <a:endParaRPr lang="en-US" dirty="0"/>
          </a:p>
          <a:p>
            <a:r>
              <a:rPr lang="en-US" dirty="0"/>
              <a:t>But the angel calls again. God’s opening injunction quoted his very first command: “Go by yourself to the country … that I shall show you” (12:1). Then the LORD had first made the promises of descendants, covenant, and blessing to the nations. But up to this point in Abraham’s trial, nothing has been said on these topics. So the angel now, for the last time in Abraham’s career, reiterates them with more force than ever before.</a:t>
            </a:r>
          </a:p>
          <a:p>
            <a:endParaRPr lang="en-US" dirty="0"/>
          </a:p>
          <a:p>
            <a:r>
              <a:rPr lang="en-US" dirty="0"/>
              <a:t>For the first and last time in Genesis, the LORD swears an oath in his own name guaranteeing what he is about to say, a guarantee reinforced by the formula “declares the LORD.” From now on, the LORD promises that he will not simply bless Abraham but really bless him. His descendants will be so numerous that they will be compared not just to the stars but to the sand on the seashore. And they will not merely inherit the land; they will conquer it, “possessing the gate of your enemies.” But more than that, Abraham’s descendants, as well as Abraham himself, will be a source of blessing to “all the nations of the world.” And all this will happen, “because you have done this thing and have not withheld your son, your only child.” “Because you have obeyed me,” all the promises first made to Abraham decades earlier are now augmented and guaranteed by the LORD unreservedly. In this way, Abraham’s long pilgrimage of faith, which has not been without its lapses from true piety, is brought to a triumphant conclusion. God’s test had put Abraham on the rack. Yet torn between his love for his son and his devotion to God, he had emerged victorious with his son intact and his faithful obedience rewarded beyond all expectation.</a:t>
            </a:r>
          </a:p>
        </p:txBody>
      </p:sp>
      <p:sp>
        <p:nvSpPr>
          <p:cNvPr id="4" name="Slide Number Placeholder 3"/>
          <p:cNvSpPr>
            <a:spLocks noGrp="1"/>
          </p:cNvSpPr>
          <p:nvPr>
            <p:ph type="sldNum" sz="quarter" idx="5"/>
          </p:nvPr>
        </p:nvSpPr>
        <p:spPr/>
        <p:txBody>
          <a:bodyPr/>
          <a:lstStyle/>
          <a:p>
            <a:fld id="{006BE02D-20C0-F840-AFAC-BEA99C74FDC2}" type="slidenum">
              <a:rPr lang="en-US" smtClean="0"/>
              <a:pPr/>
              <a:t>30</a:t>
            </a:fld>
            <a:endParaRPr lang="en-US" dirty="0"/>
          </a:p>
        </p:txBody>
      </p:sp>
    </p:spTree>
    <p:extLst>
      <p:ext uri="{BB962C8B-B14F-4D97-AF65-F5344CB8AC3E}">
        <p14:creationId xmlns:p14="http://schemas.microsoft.com/office/powerpoint/2010/main" val="3141974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31</a:t>
            </a:fld>
            <a:endParaRPr lang="en-US" dirty="0"/>
          </a:p>
        </p:txBody>
      </p:sp>
    </p:spTree>
    <p:extLst>
      <p:ext uri="{BB962C8B-B14F-4D97-AF65-F5344CB8AC3E}">
        <p14:creationId xmlns:p14="http://schemas.microsoft.com/office/powerpoint/2010/main" val="3416752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solidFill>
                  <a:srgbClr val="221E1F"/>
                </a:solidFill>
                <a:latin typeface="IPABembo"/>
              </a:rPr>
              <a:t>First, Abraham is commanded to sacrifice his </a:t>
            </a:r>
            <a:r>
              <a:rPr lang="en-US" i="1" dirty="0">
                <a:solidFill>
                  <a:srgbClr val="221E1F"/>
                </a:solidFill>
                <a:latin typeface="IPABembo"/>
              </a:rPr>
              <a:t>only beloved son</a:t>
            </a:r>
            <a:r>
              <a:rPr lang="en-US" dirty="0">
                <a:solidFill>
                  <a:srgbClr val="221E1F"/>
                </a:solidFill>
                <a:latin typeface="IPABembo"/>
              </a:rPr>
              <a:t>. Three times in Genesis 22 Isaac is called the “one and only” son of Abraham (Hebrew </a:t>
            </a:r>
            <a:r>
              <a:rPr lang="en-US" i="1" dirty="0" err="1">
                <a:solidFill>
                  <a:srgbClr val="221E1F"/>
                </a:solidFill>
                <a:latin typeface="IPABembo"/>
              </a:rPr>
              <a:t>yahid</a:t>
            </a:r>
            <a:r>
              <a:rPr lang="en-US" i="1" dirty="0">
                <a:solidFill>
                  <a:srgbClr val="221E1F"/>
                </a:solidFill>
                <a:latin typeface="IPABembo"/>
              </a:rPr>
              <a:t> </a:t>
            </a:r>
            <a:r>
              <a:rPr lang="en-US" dirty="0">
                <a:solidFill>
                  <a:srgbClr val="221E1F"/>
                </a:solidFill>
                <a:latin typeface="IPABembo"/>
              </a:rPr>
              <a:t>) and identified as the “son . . . whom you love” (Gen 22:2). The rare Hebrew term </a:t>
            </a:r>
            <a:r>
              <a:rPr lang="en-US" i="1" dirty="0" err="1">
                <a:solidFill>
                  <a:srgbClr val="221E1F"/>
                </a:solidFill>
                <a:latin typeface="IPABembo"/>
              </a:rPr>
              <a:t>yahid</a:t>
            </a:r>
            <a:r>
              <a:rPr lang="en-US" i="1" dirty="0">
                <a:solidFill>
                  <a:srgbClr val="221E1F"/>
                </a:solidFill>
                <a:latin typeface="IPABembo"/>
              </a:rPr>
              <a:t> </a:t>
            </a:r>
            <a:r>
              <a:rPr lang="en-US" dirty="0">
                <a:solidFill>
                  <a:srgbClr val="221E1F"/>
                </a:solidFill>
                <a:latin typeface="IPABembo"/>
              </a:rPr>
              <a:t>literally means “unique, singular”, but was translated “beloved” (Greek </a:t>
            </a:r>
            <a:r>
              <a:rPr lang="en-US" i="1" dirty="0" err="1">
                <a:solidFill>
                  <a:srgbClr val="221E1F"/>
                </a:solidFill>
                <a:latin typeface="IPABembo"/>
              </a:rPr>
              <a:t>agapētos</a:t>
            </a:r>
            <a:r>
              <a:rPr lang="en-US" dirty="0">
                <a:solidFill>
                  <a:srgbClr val="221E1F"/>
                </a:solidFill>
                <a:latin typeface="IPABembo"/>
              </a:rPr>
              <a:t>) in the Septuagint. Later on in the New Testament, Jesus Christ will be identified with two similar terms: he is the “only-begotten” (Greek </a:t>
            </a:r>
            <a:r>
              <a:rPr lang="en-US" i="1" dirty="0" err="1">
                <a:solidFill>
                  <a:srgbClr val="221E1F"/>
                </a:solidFill>
                <a:latin typeface="IPABembo"/>
              </a:rPr>
              <a:t>monogenēs</a:t>
            </a:r>
            <a:r>
              <a:rPr lang="en-US" dirty="0">
                <a:solidFill>
                  <a:srgbClr val="221E1F"/>
                </a:solidFill>
                <a:latin typeface="IPABembo"/>
              </a:rPr>
              <a:t>) son of God ( Jn 3:16), the “beloved [Greek </a:t>
            </a:r>
            <a:r>
              <a:rPr lang="en-US" i="1" dirty="0" err="1">
                <a:solidFill>
                  <a:srgbClr val="221E1F"/>
                </a:solidFill>
                <a:latin typeface="IPABembo"/>
              </a:rPr>
              <a:t>agapētos</a:t>
            </a:r>
            <a:r>
              <a:rPr lang="en-US" dirty="0">
                <a:solidFill>
                  <a:srgbClr val="221E1F"/>
                </a:solidFill>
                <a:latin typeface="IPABembo"/>
              </a:rPr>
              <a:t>] Son” with whom God is well-pleased (Mt 3:17). </a:t>
            </a:r>
          </a:p>
          <a:p>
            <a:endParaRPr lang="en-US" dirty="0">
              <a:solidFill>
                <a:srgbClr val="221E1F"/>
              </a:solidFill>
              <a:latin typeface="IPABembo"/>
            </a:endParaRPr>
          </a:p>
          <a:p>
            <a:r>
              <a:rPr lang="en-US" dirty="0">
                <a:solidFill>
                  <a:srgbClr val="221E1F"/>
                </a:solidFill>
                <a:latin typeface="IPABembo"/>
              </a:rPr>
              <a:t>For one thing, the same Hebrew term is used for Isaac and for Abraham’s servants: he is a “young man” (Hebrew </a:t>
            </a:r>
            <a:r>
              <a:rPr lang="en-US" i="1" dirty="0" err="1">
                <a:solidFill>
                  <a:srgbClr val="221E1F"/>
                </a:solidFill>
                <a:latin typeface="IPABembo"/>
              </a:rPr>
              <a:t>na’ar</a:t>
            </a:r>
            <a:r>
              <a:rPr lang="en-US" dirty="0">
                <a:solidFill>
                  <a:srgbClr val="221E1F"/>
                </a:solidFill>
                <a:latin typeface="IPABembo"/>
              </a:rPr>
              <a:t>) (see Gen 22:3). Even more telling, Isaac carries sufficient wood up the mountain to burn up the body of a sacrificial animal. Such a heavy load would be impossible for a child to carry and much heavier than that of his father, who has only the fire and the knife. Already in antiquity Jewish interpreters deduced from these narrative clues that Isaac was no longer a child but a young man, stronger than his elderly father.2 As a young man, then, as soon as he realized what his father was about to do, he could have overpowered the frail Abraham. However, Isaac voices no objection and makes no effort to resist; hence, although he is not killed, he does willingly offer himself in sacrifice. It is a death Isaac freely accepts (thus justifying the expression, “sacrifice” of Isaac, even though he lives). </a:t>
            </a:r>
          </a:p>
          <a:p>
            <a:endParaRPr lang="en-US" dirty="0">
              <a:solidFill>
                <a:srgbClr val="221E1F"/>
              </a:solidFill>
              <a:latin typeface="IPABembo"/>
            </a:endParaRPr>
          </a:p>
          <a:p>
            <a:r>
              <a:rPr lang="en-US" dirty="0">
                <a:solidFill>
                  <a:srgbClr val="221E1F"/>
                </a:solidFill>
                <a:latin typeface="IPABembo"/>
              </a:rPr>
              <a:t>Third, Genesis makes quite clear that </a:t>
            </a:r>
            <a:r>
              <a:rPr lang="en-US" i="1" dirty="0">
                <a:solidFill>
                  <a:srgbClr val="221E1F"/>
                </a:solidFill>
                <a:latin typeface="IPABembo"/>
              </a:rPr>
              <a:t>God never actually intends for Isaac to be put to death</a:t>
            </a:r>
            <a:r>
              <a:rPr lang="en-US" dirty="0">
                <a:solidFill>
                  <a:srgbClr val="221E1F"/>
                </a:solidFill>
                <a:latin typeface="IPABembo"/>
              </a:rPr>
              <a:t>. Instead, the entire drama is meant to test the faith of Abraham. For example, God’s opening command to Abraham to “Go . . . to a mountain I will tell you” reuses Hebrew words of his earlier call: “Go . . . to a land I will show you” (Gen 22:1; 12:1 [author’s trans.]). In this way, the Hebrew text signals that the sacrifice of Isaac is a kind of microcosm of Abraham’s entire faith journey begun in his call from Ur of the Chaldeans. In contrast to the moments of doubt and hesitation in the intervening years, when the test of sacrificing Isaac comes, Abraham obeys without question, as at the beginning of his journey. In Genesis 12, he undertook a journey that parted him from the family of his past; here in Genesis 22, he undertakes a journey that will part him from his family of the future, his descendants through Isaac. Abraham journeys three days to the land of Moriah, then climbs a mountain there with Isaac, but is stopped by the angel of God from killing Isaac at the very last moment. Because Abraham passes the test of faith, God elevates the final promise of universal blessing to the level of a covenant.</a:t>
            </a:r>
          </a:p>
          <a:p>
            <a:endParaRPr lang="en-US" dirty="0">
              <a:solidFill>
                <a:srgbClr val="221E1F"/>
              </a:solidFill>
              <a:latin typeface="IPABembo"/>
            </a:endParaRPr>
          </a:p>
          <a:p>
            <a:r>
              <a:rPr lang="en-US" dirty="0">
                <a:solidFill>
                  <a:srgbClr val="221E1F"/>
                </a:solidFill>
                <a:latin typeface="IPABembo"/>
              </a:rPr>
              <a:t>4. In the Hebrew Scriptures, this will later be identified as the site upon which King Solomon would build the Temple in Jerusalem: “Then Solomon began to build the house of the Lord in Jerusalem on Mount Moriah “(2 Chron 3:1). The reason this cultic and geographical connection with the Temple is important is because in the Genesis account itself, there is an explicit emphasis on the significance of the mountain where Isaac is sacrificed as the place of future covenant blessing. Indeed, in the wake of the binding of his only beloved son, Abraham gives the locale a prophetic name: So Abraham called the name of that place The Lord will provide [Hebrew YHWH </a:t>
            </a:r>
            <a:r>
              <a:rPr lang="en-US" dirty="0" err="1">
                <a:solidFill>
                  <a:srgbClr val="221E1F"/>
                </a:solidFill>
                <a:latin typeface="IPABembo"/>
              </a:rPr>
              <a:t>yireh</a:t>
            </a:r>
            <a:r>
              <a:rPr lang="en-US" dirty="0">
                <a:solidFill>
                  <a:srgbClr val="221E1F"/>
                </a:solidFill>
                <a:latin typeface="IPABembo"/>
              </a:rPr>
              <a:t>]; as it is said to this day, “On the mount of the Lord it shall be provided.” (Gen 22:14) As the Hebrew Scriptures will later make clear, the “mount of the Lord” here is the Jerusalem Temple mount; there is a wordplay on “Jerusalem” (Hebrew </a:t>
            </a:r>
            <a:r>
              <a:rPr lang="en-US" dirty="0" err="1">
                <a:solidFill>
                  <a:srgbClr val="221E1F"/>
                </a:solidFill>
                <a:latin typeface="IPABembo"/>
              </a:rPr>
              <a:t>yiru-shalem</a:t>
            </a:r>
            <a:r>
              <a:rPr lang="en-US" dirty="0">
                <a:solidFill>
                  <a:srgbClr val="221E1F"/>
                </a:solidFill>
                <a:latin typeface="IPABembo"/>
              </a:rPr>
              <a:t>) and the Hebrew word for “see to it” or “provide” (</a:t>
            </a:r>
            <a:r>
              <a:rPr lang="en-US" dirty="0" err="1">
                <a:solidFill>
                  <a:srgbClr val="221E1F"/>
                </a:solidFill>
                <a:latin typeface="IPABembo"/>
              </a:rPr>
              <a:t>yireh</a:t>
            </a:r>
            <a:r>
              <a:rPr lang="en-US" dirty="0">
                <a:solidFill>
                  <a:srgbClr val="221E1F"/>
                </a:solidFill>
                <a:latin typeface="IPABembo"/>
              </a:rPr>
              <a:t>) (compare Ps 76:1–2). In some streams of later Jewish tradition, the animal sacrifices offered at the Jerusalem Temple were regarded as memorials or re-presentations of the sacrifice of Isaac, the rationale being that the blood of bulls and goats was not effective in itself but symbolized the truly meritorious self-offering of the forefather of the entire nation.</a:t>
            </a:r>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32</a:t>
            </a:fld>
            <a:endParaRPr lang="en-US" dirty="0"/>
          </a:p>
        </p:txBody>
      </p:sp>
    </p:spTree>
    <p:extLst>
      <p:ext uri="{BB962C8B-B14F-4D97-AF65-F5344CB8AC3E}">
        <p14:creationId xmlns:p14="http://schemas.microsoft.com/office/powerpoint/2010/main" val="810011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33</a:t>
            </a:fld>
            <a:endParaRPr lang="en-US" dirty="0"/>
          </a:p>
        </p:txBody>
      </p:sp>
    </p:spTree>
    <p:extLst>
      <p:ext uri="{BB962C8B-B14F-4D97-AF65-F5344CB8AC3E}">
        <p14:creationId xmlns:p14="http://schemas.microsoft.com/office/powerpoint/2010/main" val="4087127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11"/>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12"/>
          </p:nvPr>
        </p:nvSpPr>
        <p:spPr/>
        <p:txBody>
          <a:bodyPr/>
          <a:lstStyle/>
          <a:p>
            <a:fld id="{006BE02D-20C0-F840-AFAC-BEA99C74FDC2}" type="slidenum">
              <a:rPr lang="en-US" smtClean="0"/>
              <a:pPr/>
              <a:t>34</a:t>
            </a:fld>
            <a:endParaRPr lang="en-US" dirty="0"/>
          </a:p>
        </p:txBody>
      </p:sp>
    </p:spTree>
    <p:extLst>
      <p:ext uri="{BB962C8B-B14F-4D97-AF65-F5344CB8AC3E}">
        <p14:creationId xmlns:p14="http://schemas.microsoft.com/office/powerpoint/2010/main" val="2879838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 now accept that in ancient times the artist played a significant role in portraying the biblical story. The Targum Pseudo-Jonathan mentions that figurative art in synagogues was approved as long as it was used not for idolatrous purposes but only for decoration: “You shall not set up a figured stone in your land, to bow down to it, but a mosaic pavement of designs and forms you may set in the floor of your places of worship, so long as you do not do obeisance to it.” </a:t>
            </a:r>
            <a:r>
              <a:rPr lang="en-US" b="0" i="0" dirty="0">
                <a:solidFill>
                  <a:srgbClr val="373737"/>
                </a:solidFill>
                <a:effectLst/>
                <a:latin typeface="georgia" panose="02040502050405020303" pitchFamily="18" charset="0"/>
              </a:rPr>
              <a:t>Figurative art was also a significant part of everyday life in the early Church. Like the rabbis, the church fathers were concerned about the idolatrous nature of art in places of worship but they were not as hostile to art as was originally assumed. For example, Church Historian Tertullian, like </a:t>
            </a:r>
            <a:r>
              <a:rPr lang="en-US" b="0" i="0" dirty="0" err="1">
                <a:solidFill>
                  <a:srgbClr val="373737"/>
                </a:solidFill>
                <a:effectLst/>
                <a:latin typeface="georgia" panose="02040502050405020303" pitchFamily="18" charset="0"/>
              </a:rPr>
              <a:t>RabbI</a:t>
            </a:r>
            <a:r>
              <a:rPr lang="en-US" b="0" i="0" dirty="0">
                <a:solidFill>
                  <a:srgbClr val="373737"/>
                </a:solidFill>
                <a:effectLst/>
                <a:latin typeface="georgia" panose="02040502050405020303" pitchFamily="18" charset="0"/>
              </a:rPr>
              <a:t> Gamaliel II states that figurative representation was not forbidden because it was not idolatrous. </a:t>
            </a:r>
            <a:r>
              <a:rPr lang="en-US" dirty="0"/>
              <a:t>This probably informs what became a controversy over statues later in the church. </a:t>
            </a:r>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35</a:t>
            </a:fld>
            <a:endParaRPr lang="en-US" dirty="0"/>
          </a:p>
        </p:txBody>
      </p:sp>
    </p:spTree>
    <p:extLst>
      <p:ext uri="{BB962C8B-B14F-4D97-AF65-F5344CB8AC3E}">
        <p14:creationId xmlns:p14="http://schemas.microsoft.com/office/powerpoint/2010/main" val="4218445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36</a:t>
            </a:fld>
            <a:endParaRPr lang="en-US" dirty="0"/>
          </a:p>
        </p:txBody>
      </p:sp>
    </p:spTree>
    <p:extLst>
      <p:ext uri="{BB962C8B-B14F-4D97-AF65-F5344CB8AC3E}">
        <p14:creationId xmlns:p14="http://schemas.microsoft.com/office/powerpoint/2010/main" val="53208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b="0" i="0" dirty="0">
                <a:solidFill>
                  <a:srgbClr val="373737"/>
                </a:solidFill>
                <a:effectLst/>
                <a:latin typeface="georgia" panose="02040502050405020303" pitchFamily="18" charset="0"/>
              </a:rPr>
              <a:t>The Mas </a:t>
            </a:r>
            <a:r>
              <a:rPr lang="en-US" b="0" i="0" dirty="0" err="1">
                <a:solidFill>
                  <a:srgbClr val="373737"/>
                </a:solidFill>
                <a:effectLst/>
                <a:latin typeface="georgia" panose="02040502050405020303" pitchFamily="18" charset="0"/>
              </a:rPr>
              <a:t>d’Aire</a:t>
            </a:r>
            <a:r>
              <a:rPr lang="en-US" b="0" i="0" dirty="0">
                <a:solidFill>
                  <a:srgbClr val="373737"/>
                </a:solidFill>
                <a:effectLst/>
                <a:latin typeface="georgia" panose="02040502050405020303" pitchFamily="18" charset="0"/>
              </a:rPr>
              <a:t> Sarcophagus from the third century is the earliest. It shows the child Isaac, bound and kneeling. Abraham grasps his hair from behind and raises the knife to strike. Abraham’s eyes are not on Isaac but the ram, which is standing at his side (almost nuzzling him). The ram appears eager to be sacrificed. </a:t>
            </a:r>
          </a:p>
          <a:p>
            <a:endParaRPr lang="en-US" b="0" i="0" dirty="0">
              <a:solidFill>
                <a:srgbClr val="373737"/>
              </a:solidFill>
              <a:effectLst/>
              <a:latin typeface="georgia" panose="02040502050405020303" pitchFamily="18" charset="0"/>
            </a:endParaRPr>
          </a:p>
          <a:p>
            <a:pPr algn="just" fontAlgn="base"/>
            <a:r>
              <a:rPr lang="en-US" b="0" i="0" dirty="0">
                <a:solidFill>
                  <a:srgbClr val="373737"/>
                </a:solidFill>
                <a:effectLst/>
                <a:latin typeface="georgia" panose="02040502050405020303" pitchFamily="18" charset="0"/>
              </a:rPr>
              <a:t>The two sixth-century Byzantine mosaics from 6th century Ravenna both associate the Sacrifice of Isaac with the offerings of Abel and Melchizedek, which are linked to the liturgy of the Eucharist. For example, in San Vitale we find a portrayal of the mosaics of Cain and Melchizedek sharing a church altar near which are placed the bread and wine. Nearby appear the three angels announcing the promise of a son while Abraham offers them a calf and Sarah stands in the doorway of a tent. To the right is a representation of the Sacrifice of Isaac.</a:t>
            </a:r>
          </a:p>
          <a:p>
            <a:pPr algn="just" fontAlgn="base"/>
            <a:r>
              <a:rPr lang="en-US" b="0" i="0" dirty="0">
                <a:solidFill>
                  <a:srgbClr val="373737"/>
                </a:solidFill>
                <a:effectLst/>
                <a:latin typeface="inherit"/>
              </a:rPr>
              <a:t>Isaac</a:t>
            </a:r>
            <a:r>
              <a:rPr lang="en-US" b="0" i="0" dirty="0">
                <a:solidFill>
                  <a:srgbClr val="373737"/>
                </a:solidFill>
                <a:effectLst/>
                <a:latin typeface="georgia" panose="02040502050405020303" pitchFamily="18" charset="0"/>
              </a:rPr>
              <a:t> is kneeling on the altar and Abraham’s sword is raised but the hand of God prevents the sacrifice. At Abraham’s feet is the ram looking at Abraham, striking a </a:t>
            </a:r>
            <a:r>
              <a:rPr lang="en-US" b="0" i="0" dirty="0" err="1">
                <a:solidFill>
                  <a:srgbClr val="373737"/>
                </a:solidFill>
                <a:effectLst/>
                <a:latin typeface="georgia" panose="02040502050405020303" pitchFamily="18" charset="0"/>
              </a:rPr>
              <a:t>christological</a:t>
            </a:r>
            <a:r>
              <a:rPr lang="en-US" b="0" i="0" dirty="0">
                <a:solidFill>
                  <a:srgbClr val="373737"/>
                </a:solidFill>
                <a:effectLst/>
                <a:latin typeface="georgia" panose="02040502050405020303" pitchFamily="18" charset="0"/>
              </a:rPr>
              <a:t> pose. These mosaics flank the real church altar where the Eucharist was celebrated. The biblical figures are linked by the following prayer:</a:t>
            </a:r>
          </a:p>
          <a:p>
            <a:pPr algn="just" fontAlgn="base"/>
            <a:r>
              <a:rPr lang="en-US" b="0" i="0" dirty="0">
                <a:solidFill>
                  <a:srgbClr val="373737"/>
                </a:solidFill>
                <a:effectLst/>
                <a:latin typeface="georgia" panose="02040502050405020303" pitchFamily="18" charset="0"/>
              </a:rPr>
              <a:t>Be pleased to look upon these offerings with a gracious and </a:t>
            </a:r>
            <a:r>
              <a:rPr lang="en-US" b="0" i="0" dirty="0" err="1">
                <a:solidFill>
                  <a:srgbClr val="373737"/>
                </a:solidFill>
                <a:effectLst/>
                <a:latin typeface="georgia" panose="02040502050405020303" pitchFamily="18" charset="0"/>
              </a:rPr>
              <a:t>favourable</a:t>
            </a:r>
            <a:r>
              <a:rPr lang="en-US" b="0" i="0" dirty="0">
                <a:solidFill>
                  <a:srgbClr val="373737"/>
                </a:solidFill>
                <a:effectLst/>
                <a:latin typeface="georgia" panose="02040502050405020303" pitchFamily="18" charset="0"/>
              </a:rPr>
              <a:t> countenance, accept them even as you were pleased to accept the offerings of your just servant Abel, the sacrifice of Abraham, our patriarch and that of Melchizedek, your high priest – a holy sacrifice, a spotless victim. In early Christian liturgy, the Sacrifice of Isaac is mentioned during the offertory prayers, associated with epiclesis (a petition for the descent of the Holy Spirit upon the bread and wine), alongside Abel, Noah, Moses and Aaron, and Samuel.</a:t>
            </a:r>
          </a:p>
          <a:p>
            <a:pPr algn="just" fontAlgn="base"/>
            <a:endParaRPr lang="en-US" b="0" i="0" dirty="0">
              <a:solidFill>
                <a:srgbClr val="373737"/>
              </a:solidFill>
              <a:effectLst/>
              <a:latin typeface="georgia" panose="02040502050405020303" pitchFamily="18" charset="0"/>
            </a:endParaRPr>
          </a:p>
          <a:p>
            <a:pPr algn="just" fontAlgn="base"/>
            <a:r>
              <a:rPr lang="en-US" b="0" i="0" dirty="0">
                <a:solidFill>
                  <a:srgbClr val="373737"/>
                </a:solidFill>
                <a:effectLst/>
                <a:latin typeface="georgia" panose="02040502050405020303" pitchFamily="18" charset="0"/>
              </a:rPr>
              <a:t>Thus in early Christian art, artistic interpretations of the Sacrifice of Isaac illustrate deliverance (sometimes referring to the Eucharist). Images are found in funereal art because the story was understood in relation to death and resurrection. The ram is significant in artistic interpretation, not because of any </a:t>
            </a:r>
            <a:r>
              <a:rPr lang="en-US" b="0" i="0" dirty="0" err="1">
                <a:solidFill>
                  <a:srgbClr val="373737"/>
                </a:solidFill>
                <a:effectLst/>
                <a:latin typeface="georgia" panose="02040502050405020303" pitchFamily="18" charset="0"/>
              </a:rPr>
              <a:t>christological</a:t>
            </a:r>
            <a:r>
              <a:rPr lang="en-US" b="0" i="0" dirty="0">
                <a:solidFill>
                  <a:srgbClr val="373737"/>
                </a:solidFill>
                <a:effectLst/>
                <a:latin typeface="georgia" panose="02040502050405020303" pitchFamily="18" charset="0"/>
              </a:rPr>
              <a:t> significance, but because of its allusion to deliverance. Finally, it is worth noting that typology is rarely found in artistic interpretation during this period, and when it is found it is associated with liturgy, not literature.</a:t>
            </a:r>
          </a:p>
          <a:p>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37</a:t>
            </a:fld>
            <a:endParaRPr lang="en-US" dirty="0"/>
          </a:p>
        </p:txBody>
      </p:sp>
    </p:spTree>
    <p:extLst>
      <p:ext uri="{BB962C8B-B14F-4D97-AF65-F5344CB8AC3E}">
        <p14:creationId xmlns:p14="http://schemas.microsoft.com/office/powerpoint/2010/main" val="2740347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38</a:t>
            </a:fld>
            <a:endParaRPr lang="en-US" dirty="0"/>
          </a:p>
        </p:txBody>
      </p:sp>
    </p:spTree>
    <p:extLst>
      <p:ext uri="{BB962C8B-B14F-4D97-AF65-F5344CB8AC3E}">
        <p14:creationId xmlns:p14="http://schemas.microsoft.com/office/powerpoint/2010/main" val="1549062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39</a:t>
            </a:fld>
            <a:endParaRPr lang="en-US" dirty="0"/>
          </a:p>
        </p:txBody>
      </p:sp>
    </p:spTree>
    <p:extLst>
      <p:ext uri="{BB962C8B-B14F-4D97-AF65-F5344CB8AC3E}">
        <p14:creationId xmlns:p14="http://schemas.microsoft.com/office/powerpoint/2010/main" val="365654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030563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93" fontAlgn="base"/>
            <a:r>
              <a:rPr lang="en-US" sz="9800" dirty="0">
                <a:solidFill>
                  <a:srgbClr val="373737"/>
                </a:solidFill>
              </a:rPr>
              <a:t>The ram is significant to the artist because it is even bigger than the tree! The fact that early Jewish literary tradition, except in a few instances, does not refer to the role of ram, is especially noteworthy when we see that later rabbinic writings such as </a:t>
            </a:r>
            <a:r>
              <a:rPr lang="en-US" sz="9800" i="1" dirty="0" err="1">
                <a:solidFill>
                  <a:srgbClr val="373737"/>
                </a:solidFill>
              </a:rPr>
              <a:t>Pirkei</a:t>
            </a:r>
            <a:r>
              <a:rPr lang="en-US" sz="9800" i="1" dirty="0">
                <a:solidFill>
                  <a:srgbClr val="373737"/>
                </a:solidFill>
              </a:rPr>
              <a:t> de Rabbi Eliezer </a:t>
            </a:r>
            <a:r>
              <a:rPr lang="en-US" sz="9800" dirty="0">
                <a:solidFill>
                  <a:srgbClr val="373737"/>
                </a:solidFill>
              </a:rPr>
              <a:t>of the eighth century discuss the ram in detail. This development might be viewed as having been influenced by artistic interpretations such as depictions of the ram looking for Abraham. Since this literary development occurred much later than the artistic representations, we could justly argue that the literary interpretation is based upon the artistic. </a:t>
            </a:r>
          </a:p>
          <a:p>
            <a:pPr algn="l" fontAlgn="base"/>
            <a:endParaRPr lang="en-US" b="0" i="0" dirty="0">
              <a:solidFill>
                <a:srgbClr val="373737"/>
              </a:solidFill>
              <a:effectLst/>
              <a:latin typeface="+mn-lt"/>
            </a:endParaRPr>
          </a:p>
          <a:p>
            <a:pPr algn="l" fontAlgn="base"/>
            <a:r>
              <a:rPr lang="en-US" b="0" i="0" dirty="0">
                <a:solidFill>
                  <a:srgbClr val="373737"/>
                </a:solidFill>
                <a:effectLst/>
                <a:latin typeface="+mn-lt"/>
              </a:rPr>
              <a:t>As we look at the mosaic, above is the hand of God and perhaps the most remarkable figure is the child Isaac, floating beyond Abraham’s fingertips. Does Abraham hold him close, or at arm’s length in preparation for the loss? Isaac is suspended and his arms are crossed but not bound, swinging precariously between the flames of the sacrifice and his obedient father. The trial is still Abraham’s – but not unequivocally for we focus on the helpless, dangling figure of the son.</a:t>
            </a:r>
            <a:br>
              <a:rPr lang="en-US" b="0" i="0" dirty="0">
                <a:solidFill>
                  <a:srgbClr val="373737"/>
                </a:solidFill>
                <a:effectLst/>
                <a:latin typeface="+mn-lt"/>
              </a:rPr>
            </a:br>
            <a:endParaRPr lang="en-US" b="0" i="0" dirty="0">
              <a:solidFill>
                <a:srgbClr val="373737"/>
              </a:solidFill>
              <a:effectLst/>
              <a:latin typeface="+mn-lt"/>
            </a:endParaRPr>
          </a:p>
          <a:p>
            <a:pPr algn="l" fontAlgn="base"/>
            <a:r>
              <a:rPr lang="en-US" b="0" i="0" dirty="0">
                <a:solidFill>
                  <a:srgbClr val="373737"/>
                </a:solidFill>
                <a:effectLst/>
                <a:latin typeface="+mn-lt"/>
              </a:rPr>
              <a:t>The ambiguity of the mosaic raises the question of Isaac’s willingness. It is well known that the rabbis </a:t>
            </a:r>
            <a:r>
              <a:rPr lang="en-US" b="0" i="0" dirty="0" err="1">
                <a:solidFill>
                  <a:srgbClr val="373737"/>
                </a:solidFill>
                <a:effectLst/>
                <a:latin typeface="+mn-lt"/>
              </a:rPr>
              <a:t>emphasised</a:t>
            </a:r>
            <a:r>
              <a:rPr lang="en-US" b="0" i="0" dirty="0">
                <a:solidFill>
                  <a:srgbClr val="373737"/>
                </a:solidFill>
                <a:effectLst/>
                <a:latin typeface="+mn-lt"/>
              </a:rPr>
              <a:t> Isaac’s voluntary obedience by describing his maturity and giving his age as 37 years. The artistic portrayal of Isaac as a child suggests that he has little active role in the sacrifice. It is even possible to view him as a reluctant participant. Once again, we can see that artistic interpretation possesses its own emphasis, significantly different from the literary interpretation.</a:t>
            </a:r>
          </a:p>
          <a:p>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40</a:t>
            </a:fld>
            <a:endParaRPr lang="en-US" dirty="0"/>
          </a:p>
        </p:txBody>
      </p:sp>
    </p:spTree>
    <p:extLst>
      <p:ext uri="{BB962C8B-B14F-4D97-AF65-F5344CB8AC3E}">
        <p14:creationId xmlns:p14="http://schemas.microsoft.com/office/powerpoint/2010/main" val="3111185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41</a:t>
            </a:fld>
            <a:endParaRPr lang="en-US" dirty="0"/>
          </a:p>
        </p:txBody>
      </p:sp>
    </p:spTree>
    <p:extLst>
      <p:ext uri="{BB962C8B-B14F-4D97-AF65-F5344CB8AC3E}">
        <p14:creationId xmlns:p14="http://schemas.microsoft.com/office/powerpoint/2010/main" val="248721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42</a:t>
            </a:fld>
            <a:endParaRPr lang="en-US" dirty="0"/>
          </a:p>
        </p:txBody>
      </p:sp>
    </p:spTree>
    <p:extLst>
      <p:ext uri="{BB962C8B-B14F-4D97-AF65-F5344CB8AC3E}">
        <p14:creationId xmlns:p14="http://schemas.microsoft.com/office/powerpoint/2010/main" val="1214039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sz="2400" dirty="0"/>
              <a:t>In Brunelleschi’s panel, Abraham grips Isaac violently by the neck with his left hand and with his right presses the knife against his neck.  Abraham does not look at his son but stares at the angel who stays his  arm.  Caravaggio uses a three-quarter length format to draw us into the action.  His angel is a strong youth whose extended arm leads the eye to  Abraham’s hand and to the knife.  The blade catches the light and stands out against Isaac’s pale flesh.  As in the Brunelleschi panel Caravaggio has Abraham stare back at the angel.  His expression is intense but very hard to read.   More than the violent act intimated below by the cluster of hands,  it is Abraham’s enigmatic expression which will hold the viewer’s attention.  The angel points in the direction of the ram but also towards the landscape behind and the sky at dawn.  The landscape could be one Caravaggio knew near Rome and the building on the hill looks like a church,  linking the event on the mountain with contemporary faith in Christ.  </a:t>
            </a:r>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43</a:t>
            </a:fld>
            <a:endParaRPr lang="en-US" dirty="0"/>
          </a:p>
        </p:txBody>
      </p:sp>
    </p:spTree>
    <p:extLst>
      <p:ext uri="{BB962C8B-B14F-4D97-AF65-F5344CB8AC3E}">
        <p14:creationId xmlns:p14="http://schemas.microsoft.com/office/powerpoint/2010/main" val="396116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Bitter"/>
              </a:rPr>
              <a:t>Caravaggio shows the terrible moment when Abraham has put forth his hand and taken the knife to slay his son (Gen 22:10).  But an angel on the left stays his hand and points to a the ram on the right.  From very early on Christians understood this story to prefigure the sacrifice of Christ.   “The sacrifice of Abraham” is mentioned in the First Eucharistic Prayer and a number of depictions of this scene are to be found in the catacombs of Rome.  Caravaggio’s version does not spare us from the terror of Isaac and the violence of Abraham’s grip.  However, the most arresting element is the expression of Abraham.  In fact, there are echoes of a famous relief in bronze of the same subject by Brunelleschi.  In 1401 Brunelleschi submitted a trial panel of this scene for the Baptistry doors in Florence.  He didn’t get the commission, but the panel survives.  </a:t>
            </a:r>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44</a:t>
            </a:fld>
            <a:endParaRPr lang="en-US" dirty="0"/>
          </a:p>
        </p:txBody>
      </p:sp>
    </p:spTree>
    <p:extLst>
      <p:ext uri="{BB962C8B-B14F-4D97-AF65-F5344CB8AC3E}">
        <p14:creationId xmlns:p14="http://schemas.microsoft.com/office/powerpoint/2010/main" val="18332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45</a:t>
            </a:fld>
            <a:endParaRPr lang="en-US" dirty="0"/>
          </a:p>
        </p:txBody>
      </p:sp>
    </p:spTree>
    <p:extLst>
      <p:ext uri="{BB962C8B-B14F-4D97-AF65-F5344CB8AC3E}">
        <p14:creationId xmlns:p14="http://schemas.microsoft.com/office/powerpoint/2010/main" val="2824417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PT Serif" panose="020A0603040505020204" pitchFamily="18" charset="0"/>
              </a:rPr>
              <a:t>Rembrandt’s etching titled Abraham’s Sacrifice displayed above and his earlier painting known as the Sacrifice of Isaac are a study in contrasts. They depict two strikingly different appreciations of one of the most enigmatic tales in the Bible</a:t>
            </a:r>
            <a:r>
              <a:rPr lang="en-US" b="0" i="0" u="none" strike="noStrike" dirty="0">
                <a:solidFill>
                  <a:srgbClr val="3B8BEA"/>
                </a:solidFill>
                <a:effectLst/>
                <a:latin typeface="PT Serif" panose="020A0603040505020204" pitchFamily="18" charset="0"/>
                <a:hlinkClick r:id="rId3"/>
              </a:rPr>
              <a:t>[iii]</a:t>
            </a:r>
            <a:r>
              <a:rPr lang="en-US" b="0" i="0" dirty="0">
                <a:solidFill>
                  <a:srgbClr val="333333"/>
                </a:solidFill>
                <a:effectLst/>
                <a:latin typeface="PT Serif" panose="020A0603040505020204" pitchFamily="18" charset="0"/>
              </a:rPr>
              <a:t> known as the </a:t>
            </a:r>
            <a:r>
              <a:rPr lang="en-US" b="0" i="0" dirty="0" err="1">
                <a:solidFill>
                  <a:srgbClr val="333333"/>
                </a:solidFill>
                <a:effectLst/>
                <a:latin typeface="PT Serif" panose="020A0603040505020204" pitchFamily="18" charset="0"/>
              </a:rPr>
              <a:t>Akedat</a:t>
            </a:r>
            <a:r>
              <a:rPr lang="en-US" b="0" i="0" dirty="0">
                <a:solidFill>
                  <a:srgbClr val="333333"/>
                </a:solidFill>
                <a:effectLst/>
                <a:latin typeface="PT Serif" panose="020A0603040505020204" pitchFamily="18" charset="0"/>
              </a:rPr>
              <a:t> Yitzchak (Binding of Isaac) or simply as the </a:t>
            </a:r>
            <a:r>
              <a:rPr lang="en-US" b="0" i="0" dirty="0" err="1">
                <a:solidFill>
                  <a:srgbClr val="333333"/>
                </a:solidFill>
                <a:effectLst/>
                <a:latin typeface="PT Serif" panose="020A0603040505020204" pitchFamily="18" charset="0"/>
              </a:rPr>
              <a:t>Akeidah</a:t>
            </a:r>
            <a:r>
              <a:rPr lang="en-US" b="0" i="0" dirty="0">
                <a:solidFill>
                  <a:srgbClr val="333333"/>
                </a:solidFill>
                <a:effectLst/>
                <a:latin typeface="PT Serif" panose="020A0603040505020204" pitchFamily="18" charset="0"/>
              </a:rPr>
              <a:t>.</a:t>
            </a:r>
          </a:p>
          <a:p>
            <a:pPr algn="l" fontAlgn="base"/>
            <a:r>
              <a:rPr lang="en-US" b="0" i="0" dirty="0">
                <a:solidFill>
                  <a:srgbClr val="333333"/>
                </a:solidFill>
                <a:effectLst/>
                <a:latin typeface="PT Serif" panose="020A0603040505020204" pitchFamily="18" charset="0"/>
              </a:rPr>
              <a:t>As Rembrandt’s title for the etching implies, it is a visual representation of the sacrifice made by Abraham. It is not called the sacrifice of Isaac and it does not purport to view the scene from Isaac’s point of view, whose eyes are covered. Rather, it is portrays Abraham’s act of devotion to G-d, as demonstrated by his seeming willingness to sacrifice his beloved son and only heir Isaac</a:t>
            </a:r>
            <a:r>
              <a:rPr lang="en-US" b="0" i="0" u="none" strike="noStrike" dirty="0">
                <a:solidFill>
                  <a:srgbClr val="3B8BEA"/>
                </a:solidFill>
                <a:effectLst/>
                <a:latin typeface="PT Serif" panose="020A0603040505020204" pitchFamily="18" charset="0"/>
                <a:hlinkClick r:id="rId4"/>
              </a:rPr>
              <a:t>[v]</a:t>
            </a:r>
            <a:r>
              <a:rPr lang="en-US" b="0" i="0" dirty="0">
                <a:solidFill>
                  <a:srgbClr val="333333"/>
                </a:solidFill>
                <a:effectLst/>
                <a:latin typeface="PT Serif" panose="020A0603040505020204" pitchFamily="18" charset="0"/>
              </a:rPr>
              <a:t>.</a:t>
            </a:r>
          </a:p>
          <a:p>
            <a:pPr algn="l" fontAlgn="base"/>
            <a:endParaRPr lang="en-US" b="0" i="0" dirty="0">
              <a:solidFill>
                <a:srgbClr val="333333"/>
              </a:solidFill>
              <a:effectLst/>
              <a:latin typeface="PT Serif" panose="020A0603040505020204" pitchFamily="18" charset="0"/>
            </a:endParaRPr>
          </a:p>
          <a:p>
            <a:pPr algn="l" fontAlgn="base"/>
            <a:r>
              <a:rPr lang="en-US" b="0" i="0" dirty="0">
                <a:solidFill>
                  <a:srgbClr val="333333"/>
                </a:solidFill>
                <a:effectLst/>
                <a:latin typeface="PT Serif" panose="020A0603040505020204" pitchFamily="18" charset="0"/>
              </a:rPr>
              <a:t>A closer analysis of the etching and the Biblical text reveal a number of anomalous aspects of Rembrandt’s depiction. For example, it does not show Isaac bound, placed atop wood arranged on the Altar and ready to be ritually slaughtered, as described in the Biblical text. Instead, Isaac is unbound and leaning on Abraham’s lap, in the seemingly protective grasp of Abraham’s right hand.</a:t>
            </a:r>
          </a:p>
          <a:p>
            <a:pPr algn="l" fontAlgn="base"/>
            <a:endParaRPr lang="en-US" b="0" i="0" dirty="0">
              <a:solidFill>
                <a:srgbClr val="333333"/>
              </a:solidFill>
              <a:effectLst/>
              <a:latin typeface="PT Serif" panose="020A0603040505020204" pitchFamily="18" charset="0"/>
            </a:endParaRPr>
          </a:p>
          <a:p>
            <a:pPr algn="l" fontAlgn="base"/>
            <a:endParaRPr lang="en-US" b="0" i="0" dirty="0">
              <a:solidFill>
                <a:srgbClr val="333333"/>
              </a:solidFill>
              <a:effectLst/>
              <a:latin typeface="PT Serif" panose="020A0603040505020204" pitchFamily="18" charset="0"/>
            </a:endParaRPr>
          </a:p>
          <a:p>
            <a:pPr algn="l" fontAlgn="base"/>
            <a:endParaRPr lang="en-US" b="0" i="0" dirty="0">
              <a:solidFill>
                <a:srgbClr val="333333"/>
              </a:solidFill>
              <a:effectLst/>
              <a:latin typeface="PT Serif" panose="020A0603040505020204" pitchFamily="18" charset="0"/>
            </a:endParaRPr>
          </a:p>
          <a:p>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46</a:t>
            </a:fld>
            <a:endParaRPr lang="en-US" dirty="0"/>
          </a:p>
        </p:txBody>
      </p:sp>
    </p:spTree>
    <p:extLst>
      <p:ext uri="{BB962C8B-B14F-4D97-AF65-F5344CB8AC3E}">
        <p14:creationId xmlns:p14="http://schemas.microsoft.com/office/powerpoint/2010/main" val="2303257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PT Serif" panose="020A0603040505020204" pitchFamily="18" charset="0"/>
              </a:rPr>
              <a:t>In 1914, Rabbi Abraham Isaac Kook, who would later become the first Ashkenazi chief rabbi of the State of Israel, visited the National Gallery in London. His aesthetic sensibilities were aroused by the artistic grandeur that he encountered there. He was particularly transfixed by Rembrandt’s paintings: “…the light in his pictures is the very light that was originally created by God Almighty.” (Jewish Chronicle of London, September 13, 1935) </a:t>
            </a:r>
          </a:p>
          <a:p>
            <a:pPr algn="l" fontAlgn="base"/>
            <a:endParaRPr lang="en-US" b="0" i="0" dirty="0">
              <a:solidFill>
                <a:srgbClr val="333333"/>
              </a:solidFill>
              <a:effectLst/>
              <a:latin typeface="PT Serif" panose="020A0603040505020204" pitchFamily="18" charset="0"/>
            </a:endParaRPr>
          </a:p>
          <a:p>
            <a:pPr algn="l" fontAlgn="base"/>
            <a:r>
              <a:rPr lang="en-US" b="0" i="0" dirty="0">
                <a:solidFill>
                  <a:srgbClr val="333333"/>
                </a:solidFill>
                <a:effectLst/>
                <a:latin typeface="PT Serif" panose="020A0603040505020204" pitchFamily="18" charset="0"/>
              </a:rPr>
              <a:t>Rembrandt van Rijn’s prodigious activity in painting biblical scenes reflects his love of and intimate knowledge of the Bible. His biblical scenes are not merely an exercise in historical painting, they contain his own passion and intensity as well as a remarkable degree of his innovative biblical interpretation. </a:t>
            </a:r>
          </a:p>
          <a:p>
            <a:pPr algn="l" fontAlgn="base"/>
            <a:endParaRPr lang="en-US" dirty="0">
              <a:solidFill>
                <a:srgbClr val="333333"/>
              </a:solidFill>
              <a:latin typeface="PT Serif" panose="020A0603040505020204" pitchFamily="18" charset="0"/>
            </a:endParaRPr>
          </a:p>
          <a:p>
            <a:pPr algn="l" fontAlgn="base"/>
            <a:r>
              <a:rPr lang="en-US" b="0" i="0" dirty="0">
                <a:solidFill>
                  <a:srgbClr val="333333"/>
                </a:solidFill>
                <a:effectLst/>
                <a:latin typeface="PT Serif" panose="020A0603040505020204" pitchFamily="18" charset="0"/>
              </a:rPr>
              <a:t>But what is Rembrandt communicating through Abraham’s left hand? Why does he cover the face of his child? Does the murderous hand asphyxiate the boy and position his neck for slaughter? Or does Abraham cover Isaac’s face to spare him the sight of his father committing an unthinkable act? Or could it be that at the moment of terror, Abraham, the compassionate father, utterly dedicated to upholding the divine commandment to slaughter Isaac, is nonetheless unable to look his beloved son in the eye? Abraham’s face displays everything we would expect: confusion, shock, and total lack of comprehension. Having girded himself for this death march, he is taken aback when called to a sudden halt. How did Abraham reconcile this withdrawal of the divine command with the original directive? If it was not to be consummated, what then was the purpose of this difficult and perplexing ordeal? </a:t>
            </a:r>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47</a:t>
            </a:fld>
            <a:endParaRPr lang="en-US" dirty="0"/>
          </a:p>
        </p:txBody>
      </p:sp>
    </p:spTree>
    <p:extLst>
      <p:ext uri="{BB962C8B-B14F-4D97-AF65-F5344CB8AC3E}">
        <p14:creationId xmlns:p14="http://schemas.microsoft.com/office/powerpoint/2010/main" val="38377728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t>Tabari's account</a:t>
            </a:r>
          </a:p>
          <a:p>
            <a:r>
              <a:rPr lang="en-US" dirty="0"/>
              <a:t>The classical Quranic exegete and historian Tabari offered two versions, whom Abraham was ordered to sacrifice. According to the first strand, Abraham wished for a righteous son, whereupon an angel appeared to him informing him, that he will get a righteous son, but when he was born and reached puberty, he must be sacrificed for God. Later, the angel appeared to Hagar to inform her about the upcoming child. When Ishmael was grown, someone appeared to Abraham, invites him to keep his vow.[31]</a:t>
            </a:r>
          </a:p>
          <a:p>
            <a:endParaRPr lang="en-US" dirty="0"/>
          </a:p>
          <a:p>
            <a:r>
              <a:rPr lang="en-US" dirty="0"/>
              <a:t>When Ishmael was grown, someone appeared to Abraham in a dream and said to him: "Keep your vow which you made! God bestowed upon you a boy by Hagar so that you may sacrifice him" So he said to Ishmael: "Let us go offer a sacrifice to God!" So he took a knife and some rope and went with him until they reached a place in the mountains. The boy said to him: "Oh father! Where is your sacrifice?" He replied: "Oh my son, I saw in a dream, that I will slaughter you. So pay attention to what you see". He said, "Oh my father, do what you have been commanded; you will find me, </a:t>
            </a:r>
            <a:r>
              <a:rPr lang="en-US" dirty="0" err="1"/>
              <a:t>Insha</a:t>
            </a:r>
            <a:r>
              <a:rPr lang="en-US" dirty="0"/>
              <a:t>-Allah(if God wills), one of the patient". Ishmael then said to him: "Make tight my bonds, so that I will not struggle to pull back your clothes so that none of my blood will be shed on them for Hagar will see it and be grieved. Hurry! Pass the knife over my throat so that death will be easy for me. When you come to Hagar, greet her'. Abraham began to approach him and, while crying, tied him up. Ishmael too was crying such that the tears gathered by the cheek of Ishmael. He then drew the knife along his throat but the knife did not cut, for God had placed a sheet of copper on the throat of Ishmael. When he saw that, he turned him on his forehead and nicked him on the back of the head just as God has said in Quran 37:103: When they had both submitted and he flung on his forehead, that is they had submitted the affair to God. A voice called out: 'Abraham, you have fulfilled the vision!" He turned around and behold, there was a ram. He took it and released his son and he bent over his son saying: "Oh my son, today you have been given to me". That comes in God's saying in Quran 37:107: We ransomed him with a great sacrifice.</a:t>
            </a:r>
          </a:p>
          <a:p>
            <a:endParaRPr lang="en-US" dirty="0"/>
          </a:p>
          <a:p>
            <a:r>
              <a:rPr lang="en-US" dirty="0"/>
              <a:t>The second strand, provided by Tabari, states that Abraham was about to sacrifice his son Ishmael, and Iblis appeared in form of a man to prevent the sacrifice.</a:t>
            </a:r>
          </a:p>
          <a:p>
            <a:endParaRPr lang="en-US" dirty="0"/>
          </a:p>
          <a:p>
            <a:r>
              <a:rPr lang="en-US" dirty="0"/>
              <a:t>Iblis (Satan), who had taken on the form of a man, said: "Where are you going, O Shaikh?" He replied: " I am going to these mountains because I must do something there'. Iblis said: "By God, I have seen that </a:t>
            </a:r>
            <a:r>
              <a:rPr lang="en-US" dirty="0" err="1"/>
              <a:t>Shaytan</a:t>
            </a:r>
            <a:r>
              <a:rPr lang="en-US" dirty="0"/>
              <a:t> has come to you in a dream and ordered you to slaughter this little son of yours. And you intend to do that slaughtering!" Thereupon Abraham recognized him and said: "Get away from me, enemy of God! By God, I will most certainly continue to do what my Lord has commanded". Iblis, the enemy of God, gave up on Abraham but then he encountered Ishmael, who was behind Abraham carrying the wood and the large knife. He said to him: "O young man, do you realize where your father is taking you?" He said: "To gather wood for our family from the mountains". He replied: "By God, his actual intention is to sacrifice you!" He said: "Why?!" Iblis replied: "He claims that his Lord has ordered him to do so!" Ishmael replied: "He must do what his Lord commands, absolutely!" When the young man had rebuffed him, Iblis went to Hagar, the mother of Ishmael who was still at home. Iblis said to her: "Oh mother of Ishmael! Do you realize where Abraham is going with Ishmael?" She replied: "They have gone to gather wood for us in the mountains". He said: "He has actually gone in order to sacrifice him!" She replied: "It cannot be! He is too kind and too loving towards him to do that!" Iblis said: "He claims that God has ordered him to do that!" Hagar said: "If his Lord has ordered him to do that then he must submit to the command of God!" So the enemy of God returned exasperated at not being able to influence the family of Abraham as he wished.</a:t>
            </a:r>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48</a:t>
            </a:fld>
            <a:endParaRPr lang="en-US" dirty="0"/>
          </a:p>
        </p:txBody>
      </p:sp>
    </p:spTree>
    <p:extLst>
      <p:ext uri="{BB962C8B-B14F-4D97-AF65-F5344CB8AC3E}">
        <p14:creationId xmlns:p14="http://schemas.microsoft.com/office/powerpoint/2010/main" val="1405594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49</a:t>
            </a:fld>
            <a:endParaRPr lang="en-US" dirty="0"/>
          </a:p>
        </p:txBody>
      </p:sp>
    </p:spTree>
    <p:extLst>
      <p:ext uri="{BB962C8B-B14F-4D97-AF65-F5344CB8AC3E}">
        <p14:creationId xmlns:p14="http://schemas.microsoft.com/office/powerpoint/2010/main" val="1083523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4333745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t>For many modern readers, the idea that God tries and tests the faithful is offensive. We tend to think of loving parents as those who protect rather than expose to such a dangerous test. I remember getting off the bus at West Point in July of 1973, my hair flowing over my shoulders, ready to engage on a wonderful test that would allow me to wear a sharp uniform and play football for free. What could go wrong? </a:t>
            </a:r>
          </a:p>
          <a:p>
            <a:endParaRPr lang="en-US" dirty="0"/>
          </a:p>
          <a:p>
            <a:r>
              <a:rPr lang="en-US" dirty="0"/>
              <a:t>I have been teaching in universities and seminaries for over 20 years, and never have I been admonished to put students to the test; encouraging their self-esteem seems to be the great preoccupation. Everyone is a winner, right. My son’s 3</a:t>
            </a:r>
            <a:r>
              <a:rPr lang="en-US" baseline="30000" dirty="0"/>
              <a:t>rd</a:t>
            </a:r>
            <a:r>
              <a:rPr lang="en-US" dirty="0"/>
              <a:t> grade Science Fair---walking through the gym looking at all the exhibits, and somewhat discouraged that every submission got a blue ribbon. I was angry! After all, I had worked very hard on that thing! </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But the scriptural traditions we affirm look at things differently. We just completed a liturgy for the first Sunday of Lent, in St; Luke’s gospel, that has Jesus taken out into the wilderness to be tested by the devil. This was nothing new for a son of Israel.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50</a:t>
            </a:fld>
            <a:endParaRPr lang="en-US" dirty="0"/>
          </a:p>
        </p:txBody>
      </p:sp>
    </p:spTree>
    <p:extLst>
      <p:ext uri="{BB962C8B-B14F-4D97-AF65-F5344CB8AC3E}">
        <p14:creationId xmlns:p14="http://schemas.microsoft.com/office/powerpoint/2010/main" val="323494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t>‘‘</a:t>
            </a:r>
            <a:r>
              <a:rPr lang="en-US" dirty="0" err="1"/>
              <a:t>Hineini</a:t>
            </a:r>
            <a:r>
              <a:rPr lang="en-US" dirty="0"/>
              <a:t>” means “here I am” but the power of the phrase is far greater. It is the acceptance of a charge; taking on a task or responsibility. </a:t>
            </a:r>
            <a:r>
              <a:rPr lang="en-US" dirty="0" err="1"/>
              <a:t>Hinieni</a:t>
            </a:r>
            <a:r>
              <a:rPr lang="en-US" dirty="0"/>
              <a:t>. Like my ancestors before me, I am here. </a:t>
            </a:r>
            <a:r>
              <a:rPr lang="en-US" dirty="0" err="1"/>
              <a:t>Hinieni</a:t>
            </a:r>
            <a:r>
              <a:rPr lang="en-US" dirty="0"/>
              <a:t>. It has a sense of solemn obligation.</a:t>
            </a:r>
          </a:p>
          <a:p>
            <a:endParaRPr lang="en-US" dirty="0"/>
          </a:p>
        </p:txBody>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51</a:t>
            </a:fld>
            <a:endParaRPr lang="en-US" dirty="0"/>
          </a:p>
        </p:txBody>
      </p:sp>
    </p:spTree>
    <p:extLst>
      <p:ext uri="{BB962C8B-B14F-4D97-AF65-F5344CB8AC3E}">
        <p14:creationId xmlns:p14="http://schemas.microsoft.com/office/powerpoint/2010/main" val="21170385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52</a:t>
            </a:fld>
            <a:endParaRPr lang="en-US" dirty="0"/>
          </a:p>
        </p:txBody>
      </p:sp>
    </p:spTree>
    <p:extLst>
      <p:ext uri="{BB962C8B-B14F-4D97-AF65-F5344CB8AC3E}">
        <p14:creationId xmlns:p14="http://schemas.microsoft.com/office/powerpoint/2010/main" val="5177184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t>The dynamic of renunciation and restoration powerfully depicted in the Akedah at Mount Moriah echoes throughout the New Testament. The trail of Abraham enacts the promise of Christ: he who loses his life for my sake shall gain it. The akedah represents a losing of life for Abraham. He can no longer invest his hopes in the natural power of fertility, something that allows him to continue life through his son Isaac. Even as he binds his son to prepare to lose him, Abraham gains. Isaac returns to Abraham as the natural son made spiritual by the power of God’s promise. Abraham no longer depends on Isaac’s physical survival in order to have a future in the covenant, because he has received him as a gift rather than a child to cling to. </a:t>
            </a:r>
          </a:p>
          <a:p>
            <a:endParaRPr lang="en-US" dirty="0"/>
          </a:p>
          <a:p>
            <a:r>
              <a:rPr lang="en-US" dirty="0"/>
              <a:t>It is this giving up that resonates with our Lenten observance when we look to Christ. The Good Friday events enact what God commands but at the last minute forestalls in Genesis 22, and Easter Sunday completes the restoration of Isaac to Abraham. In baptism, our captivity to sin is itself taken captive. Our bondage to worldly hopes is bound, as it were, in Christ. Just as Isaac is bound for sacrifice on Mount Moriah, the Lamb of God who takes away the sin of the world is bound for sacrifice on the Moriah not of the earthly temple sacrifices, which could never fully take away sin, but on the new Mt. Moriah, Mount Calvary in the sacrifice of Jesus. </a:t>
            </a:r>
          </a:p>
          <a:p>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53</a:t>
            </a:fld>
            <a:endParaRPr lang="en-US" dirty="0"/>
          </a:p>
        </p:txBody>
      </p:sp>
    </p:spTree>
    <p:extLst>
      <p:ext uri="{BB962C8B-B14F-4D97-AF65-F5344CB8AC3E}">
        <p14:creationId xmlns:p14="http://schemas.microsoft.com/office/powerpoint/2010/main" val="32807794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54</a:t>
            </a:fld>
            <a:endParaRPr lang="en-US" dirty="0"/>
          </a:p>
        </p:txBody>
      </p:sp>
    </p:spTree>
    <p:extLst>
      <p:ext uri="{BB962C8B-B14F-4D97-AF65-F5344CB8AC3E}">
        <p14:creationId xmlns:p14="http://schemas.microsoft.com/office/powerpoint/2010/main" val="3781795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55</a:t>
            </a:fld>
            <a:endParaRPr lang="en-US" dirty="0"/>
          </a:p>
        </p:txBody>
      </p:sp>
    </p:spTree>
    <p:extLst>
      <p:ext uri="{BB962C8B-B14F-4D97-AF65-F5344CB8AC3E}">
        <p14:creationId xmlns:p14="http://schemas.microsoft.com/office/powerpoint/2010/main" val="169183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709613"/>
            <a:ext cx="2216150" cy="12461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9469FD-5166-4EC6-8A98-C81B697ED05A}" type="slidenum">
              <a:rPr lang="en-US" smtClean="0"/>
              <a:t>6</a:t>
            </a:fld>
            <a:endParaRPr lang="en-US"/>
          </a:p>
        </p:txBody>
      </p:sp>
    </p:spTree>
    <p:extLst>
      <p:ext uri="{BB962C8B-B14F-4D97-AF65-F5344CB8AC3E}">
        <p14:creationId xmlns:p14="http://schemas.microsoft.com/office/powerpoint/2010/main" val="2576533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539750"/>
            <a:ext cx="3360738" cy="1890713"/>
          </a:xfrm>
        </p:spPr>
      </p:sp>
      <p:sp>
        <p:nvSpPr>
          <p:cNvPr id="3" name="Notes Placeholder 2"/>
          <p:cNvSpPr>
            <a:spLocks noGrp="1"/>
          </p:cNvSpPr>
          <p:nvPr>
            <p:ph type="body" idx="1"/>
          </p:nvPr>
        </p:nvSpPr>
        <p:spPr/>
        <p:txBody>
          <a:bodyPr/>
          <a:lstStyle/>
          <a:p>
            <a:r>
              <a:rPr lang="en-US" dirty="0"/>
              <a:t>In the context of Judaism, one thus cannot speak very long or very adequately about God without speaking about the people Israel, the people descended from Abraham, Isaac, and Jacob; conversely one cannot speak very long or very adequately about the people Israel without speaking about the God of Israel</a:t>
            </a:r>
          </a:p>
          <a:p>
            <a:endParaRPr lang="en-US" dirty="0"/>
          </a:p>
          <a:p>
            <a:r>
              <a:rPr lang="en-US" dirty="0"/>
              <a:t>Something analogous can be said about Christianity and Islam, but not about any other monotheistic religion. </a:t>
            </a:r>
          </a:p>
          <a:p>
            <a:endParaRPr lang="en-US" dirty="0"/>
          </a:p>
          <a:p>
            <a:r>
              <a:rPr lang="en-US" dirty="0"/>
              <a:t>The rise of Christianity in the first century AD posed a different sort of challenge to Judaism and elicited a different sort of response. Which community today can lay just claim to the promises made to Abraham’s descendants, and what is that community obligated to practice? </a:t>
            </a: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304190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801978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698500"/>
            <a:ext cx="4244975" cy="2387600"/>
          </a:xfrm>
        </p:spPr>
      </p:sp>
      <p:sp>
        <p:nvSpPr>
          <p:cNvPr id="4" name="Header Placeholder 3"/>
          <p:cNvSpPr>
            <a:spLocks noGrp="1"/>
          </p:cNvSpPr>
          <p:nvPr>
            <p:ph type="hdr" sz="quarter"/>
          </p:nvPr>
        </p:nvSpPr>
        <p:spPr>
          <a:xfrm>
            <a:off x="0" y="0"/>
            <a:ext cx="3026833" cy="464185"/>
          </a:xfrm>
          <a:prstGeom prst="rect">
            <a:avLst/>
          </a:prstGeom>
        </p:spPr>
        <p:txBody>
          <a:bodyPr lIns="92958" tIns="46479" rIns="92958" bIns="46479"/>
          <a:lstStyle/>
          <a:p>
            <a:endParaRPr lang="en-US" dirty="0"/>
          </a:p>
        </p:txBody>
      </p:sp>
      <p:sp>
        <p:nvSpPr>
          <p:cNvPr id="5" name="Footer Placeholder 4"/>
          <p:cNvSpPr>
            <a:spLocks noGrp="1"/>
          </p:cNvSpPr>
          <p:nvPr>
            <p:ph type="ftr" sz="quarter" idx="4"/>
          </p:nvPr>
        </p:nvSpPr>
        <p:spPr>
          <a:xfrm>
            <a:off x="0" y="8817904"/>
            <a:ext cx="3026833" cy="464185"/>
          </a:xfrm>
          <a:prstGeom prst="rect">
            <a:avLst/>
          </a:prstGeom>
        </p:spPr>
        <p:txBody>
          <a:bodyPr lIns="92958" tIns="46479" rIns="92958" bIns="46479"/>
          <a:lstStyle/>
          <a:p>
            <a:endParaRPr lang="en-US" dirty="0"/>
          </a:p>
        </p:txBody>
      </p:sp>
      <p:sp>
        <p:nvSpPr>
          <p:cNvPr id="6" name="Slide Number Placeholder 5"/>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2857560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p>
            <a:fld id="{7EFBC55A-A855-764E-83B9-D4AB83697C49}" type="datetimeFigureOut">
              <a:rPr lang="en-US" altLang="en-US" smtClean="0"/>
              <a:pPr/>
              <a:t>3/9/2022</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17221200" y="12712701"/>
            <a:ext cx="5486400" cy="730250"/>
          </a:xfrm>
          <a:prstGeom prst="rect">
            <a:avLst/>
          </a:prstGeom>
        </p:spPr>
        <p:txBody>
          <a:bodyPr/>
          <a:lstStyle/>
          <a:p>
            <a:fld id="{3A5617E7-4F97-354C-8C23-8E30A14BE638}" type="slidenum">
              <a:rPr lang="en-US" altLang="en-US" smtClean="0"/>
              <a:pPr/>
              <a:t>‹#›</a:t>
            </a:fld>
            <a:endParaRPr lang="en-US" altLang="en-US" dirty="0"/>
          </a:p>
        </p:txBody>
      </p:sp>
    </p:spTree>
    <p:extLst>
      <p:ext uri="{BB962C8B-B14F-4D97-AF65-F5344CB8AC3E}">
        <p14:creationId xmlns:p14="http://schemas.microsoft.com/office/powerpoint/2010/main" val="279555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p>
            <a:fld id="{C764DE79-268F-4C1A-8933-263129D2AF90}" type="datetimeFigureOut">
              <a:rPr lang="en-US" smtClean="0"/>
              <a:t>3/9/2022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362426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p>
            <a:fld id="{C764DE79-268F-4C1A-8933-263129D2AF90}" type="datetimeFigureOut">
              <a:rPr lang="en-US" smtClean="0"/>
              <a:t>3/9/2022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8925611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97D5CF0-9205-4514-835C-6971DD4223F8}"/>
              </a:ext>
            </a:extLst>
          </p:cNvPr>
          <p:cNvGraphicFramePr>
            <a:graphicFrameLocks noChangeAspect="1"/>
          </p:cNvGraphicFramePr>
          <p:nvPr userDrawn="1">
            <p:custDataLst>
              <p:tags r:id="rId2"/>
            </p:custDataLst>
            <p:extLst>
              <p:ext uri="{D42A27DB-BD31-4B8C-83A1-F6EECF244321}">
                <p14:modId xmlns:p14="http://schemas.microsoft.com/office/powerpoint/2010/main" val="279043719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1173" name="think-cell Slide" r:id="rId4" imgW="347" imgH="348" progId="TCLayout.ActiveDocument.1">
                  <p:embed/>
                </p:oleObj>
              </mc:Choice>
              <mc:Fallback>
                <p:oleObj name="think-cell Slide" r:id="rId4" imgW="347" imgH="348" progId="TCLayout.ActiveDocument.1">
                  <p:embed/>
                  <p:pic>
                    <p:nvPicPr>
                      <p:cNvPr id="2" name="Object 1" hidden="1">
                        <a:extLst>
                          <a:ext uri="{FF2B5EF4-FFF2-40B4-BE49-F238E27FC236}">
                            <a16:creationId xmlns:a16="http://schemas.microsoft.com/office/drawing/2014/main" id="{197D5CF0-9205-4514-835C-6971DD4223F8}"/>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1261106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p>
            <a:fld id="{19175866-960C-E74A-924A-67BD570C44CE}" type="datetimeFigureOut">
              <a:rPr lang="en-US" altLang="en-US" smtClean="0"/>
              <a:pPr/>
              <a:t>3/9/2022</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305097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676400" y="12712701"/>
            <a:ext cx="5486400" cy="730250"/>
          </a:xfrm>
          <a:prstGeom prst="rect">
            <a:avLst/>
          </a:prstGeom>
        </p:spPr>
        <p:txBody>
          <a:bodyPr/>
          <a:lstStyle/>
          <a:p>
            <a:fld id="{C764DE79-268F-4C1A-8933-263129D2AF90}" type="datetimeFigureOut">
              <a:rPr lang="en-US" smtClean="0"/>
              <a:t>3/9/2022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9528939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676400" y="12712701"/>
            <a:ext cx="5486400" cy="730250"/>
          </a:xfrm>
          <a:prstGeom prst="rect">
            <a:avLst/>
          </a:prstGeom>
        </p:spPr>
        <p:txBody>
          <a:bodyPr/>
          <a:lstStyle/>
          <a:p>
            <a:fld id="{C764DE79-268F-4C1A-8933-263129D2AF90}" type="datetimeFigureOut">
              <a:rPr lang="en-US" smtClean="0"/>
              <a:t>3/9/2022</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9767976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676400" y="12712701"/>
            <a:ext cx="5486400" cy="730250"/>
          </a:xfrm>
          <a:prstGeom prst="rect">
            <a:avLst/>
          </a:prstGeom>
        </p:spPr>
        <p:txBody>
          <a:bodyPr/>
          <a:lstStyle/>
          <a:p>
            <a:fld id="{C764DE79-268F-4C1A-8933-263129D2AF90}" type="datetimeFigureOut">
              <a:rPr lang="en-US" smtClean="0"/>
              <a:t>3/9/2022</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9962216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676400" y="12712701"/>
            <a:ext cx="5486400" cy="730250"/>
          </a:xfrm>
          <a:prstGeom prst="rect">
            <a:avLst/>
          </a:prstGeom>
        </p:spPr>
        <p:txBody>
          <a:bodyPr/>
          <a:lstStyle/>
          <a:p>
            <a:fld id="{C764DE79-268F-4C1A-8933-263129D2AF90}" type="datetimeFigureOut">
              <a:rPr lang="en-US" smtClean="0"/>
              <a:t>3/9/2022</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504348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6400" y="12712701"/>
            <a:ext cx="5486400" cy="730250"/>
          </a:xfrm>
          <a:prstGeom prst="rect">
            <a:avLst/>
          </a:prstGeom>
        </p:spPr>
        <p:txBody>
          <a:bodyPr/>
          <a:lstStyle/>
          <a:p>
            <a:fld id="{C764DE79-268F-4C1A-8933-263129D2AF90}" type="datetimeFigureOut">
              <a:rPr lang="en-US" smtClean="0"/>
              <a:t>3/9/2022</a:t>
            </a:fld>
            <a:endParaRPr lang="en-US" dirty="0"/>
          </a:p>
        </p:txBody>
      </p:sp>
      <p:sp>
        <p:nvSpPr>
          <p:cNvPr id="3" name="Footer Placeholder 2"/>
          <p:cNvSpPr>
            <a:spLocks noGrp="1"/>
          </p:cNvSpPr>
          <p:nvPr>
            <p:ph type="ftr" sz="quarter" idx="11"/>
          </p:nvPr>
        </p:nvSpPr>
        <p:spPr/>
        <p:txBody>
          <a:bodyPr/>
          <a:lstStyle/>
          <a:p>
            <a:endParaRPr lang="en-US" dirty="0"/>
          </a:p>
        </p:txBody>
      </p:sp>
      <p:graphicFrame>
        <p:nvGraphicFramePr>
          <p:cNvPr id="5" name="Object 4" hidden="1">
            <a:extLst>
              <a:ext uri="{FF2B5EF4-FFF2-40B4-BE49-F238E27FC236}">
                <a16:creationId xmlns:a16="http://schemas.microsoft.com/office/drawing/2014/main" id="{C29C7086-DD8A-4C4F-A67C-54BAEE63C0FA}"/>
              </a:ext>
            </a:extLst>
          </p:cNvPr>
          <p:cNvGraphicFramePr>
            <a:graphicFrameLocks noChangeAspect="1"/>
          </p:cNvGraphicFramePr>
          <p:nvPr userDrawn="1">
            <p:custDataLst>
              <p:tags r:id="rId2"/>
            </p:custDataLst>
            <p:extLst>
              <p:ext uri="{D42A27DB-BD31-4B8C-83A1-F6EECF244321}">
                <p14:modId xmlns:p14="http://schemas.microsoft.com/office/powerpoint/2010/main" val="235808317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0149"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90654630-537B-422D-9323-2B461455107B}"/>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1656738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fld id="{C764DE79-268F-4C1A-8933-263129D2AF90}" type="datetimeFigureOut">
              <a:rPr lang="en-US" smtClean="0"/>
              <a:t>3/9/2022</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316749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fld id="{C764DE79-268F-4C1A-8933-263129D2AF90}" type="datetimeFigureOut">
              <a:rPr lang="en-US" smtClean="0"/>
              <a:t>3/9/2022</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0172563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65182" y="12712701"/>
            <a:ext cx="22342418" cy="730250"/>
          </a:xfrm>
          <a:prstGeom prst="rect">
            <a:avLst/>
          </a:prstGeom>
        </p:spPr>
        <p:txBody>
          <a:bodyPr vert="horz" lIns="91440" tIns="45720" rIns="91440" bIns="45720" rtlCol="0" anchor="ctr"/>
          <a:lstStyle>
            <a:lvl1pPr algn="l">
              <a:defRPr sz="2400">
                <a:solidFill>
                  <a:schemeClr val="tx1">
                    <a:tint val="75000"/>
                  </a:schemeClr>
                </a:solidFill>
              </a:defRPr>
            </a:lvl1pPr>
          </a:lstStyle>
          <a:p>
            <a:r>
              <a:rPr lang="en-US" dirty="0"/>
              <a:t>The </a:t>
            </a:r>
            <a:r>
              <a:rPr lang="en-US" i="1" dirty="0"/>
              <a:t>Akedah</a:t>
            </a:r>
            <a:r>
              <a:rPr lang="en-US" dirty="0"/>
              <a:t> of Isaac: Insights on the Sacrifice of Abraham from Jewish, Christian, Islamic, and World Literature and Art, by Deacon Rick Bauer ©2022 Rick Bauer. All rights reserved.</a:t>
            </a:r>
          </a:p>
        </p:txBody>
      </p:sp>
      <p:graphicFrame>
        <p:nvGraphicFramePr>
          <p:cNvPr id="7" name="Object 6" hidden="1">
            <a:extLst>
              <a:ext uri="{FF2B5EF4-FFF2-40B4-BE49-F238E27FC236}">
                <a16:creationId xmlns:a16="http://schemas.microsoft.com/office/drawing/2014/main" id="{CD1AB13A-213D-41FF-896F-380ABE6DD659}"/>
              </a:ext>
            </a:extLst>
          </p:cNvPr>
          <p:cNvGraphicFramePr>
            <a:graphicFrameLocks noChangeAspect="1"/>
          </p:cNvGraphicFramePr>
          <p:nvPr userDrawn="1">
            <p:custDataLst>
              <p:tags r:id="rId15"/>
            </p:custDataLst>
            <p:extLst>
              <p:ext uri="{D42A27DB-BD31-4B8C-83A1-F6EECF244321}">
                <p14:modId xmlns:p14="http://schemas.microsoft.com/office/powerpoint/2010/main" val="264407136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9131" name="think-cell Slide" r:id="rId16" imgW="347" imgH="348" progId="TCLayout.ActiveDocument.1">
                  <p:embed/>
                </p:oleObj>
              </mc:Choice>
              <mc:Fallback>
                <p:oleObj name="think-cell Slide" r:id="rId16" imgW="347" imgH="348" progId="TCLayout.ActiveDocument.1">
                  <p:embed/>
                  <p:pic>
                    <p:nvPicPr>
                      <p:cNvPr id="9" name="Object 8" hidden="1">
                        <a:extLst>
                          <a:ext uri="{FF2B5EF4-FFF2-40B4-BE49-F238E27FC236}">
                            <a16:creationId xmlns:a16="http://schemas.microsoft.com/office/drawing/2014/main" id="{40CFEF15-9166-45C8-AD89-9A1892A1D642}"/>
                          </a:ext>
                        </a:extLst>
                      </p:cNvPr>
                      <p:cNvPicPr/>
                      <p:nvPr/>
                    </p:nvPicPr>
                    <p:blipFill>
                      <a:blip r:embed="rId17"/>
                      <a:stretch>
                        <a:fillRect/>
                      </a:stretch>
                    </p:blipFill>
                    <p:spPr>
                      <a:xfrm>
                        <a:off x="2118" y="1589"/>
                        <a:ext cx="2116" cy="1587"/>
                      </a:xfrm>
                      <a:prstGeom prst="rect">
                        <a:avLst/>
                      </a:prstGeom>
                    </p:spPr>
                  </p:pic>
                </p:oleObj>
              </mc:Fallback>
            </mc:AlternateContent>
          </a:graphicData>
        </a:graphic>
      </p:graphicFrame>
      <p:sp>
        <p:nvSpPr>
          <p:cNvPr id="8" name="Hexagon 7">
            <a:extLst>
              <a:ext uri="{FF2B5EF4-FFF2-40B4-BE49-F238E27FC236}">
                <a16:creationId xmlns:a16="http://schemas.microsoft.com/office/drawing/2014/main" id="{75F468E1-8C87-4CC0-8EF5-115F659A984D}"/>
              </a:ext>
            </a:extLst>
          </p:cNvPr>
          <p:cNvSpPr/>
          <p:nvPr userDrawn="1"/>
        </p:nvSpPr>
        <p:spPr>
          <a:xfrm rot="16200000">
            <a:off x="23038685" y="12799718"/>
            <a:ext cx="607738" cy="52391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8" tIns="34299" rIns="68598" bIns="34299" numCol="1" spcCol="0" rtlCol="0" fromWordArt="0" anchor="ctr" anchorCtr="0" forceAA="0" compatLnSpc="1">
            <a:prstTxWarp prst="textNoShape">
              <a:avLst/>
            </a:prstTxWarp>
            <a:noAutofit/>
          </a:bodyPr>
          <a:lstStyle/>
          <a:p>
            <a:pPr lvl="0" algn="ctr" defTabSz="1828434"/>
            <a:endParaRPr lang="en-US" sz="2701" dirty="0"/>
          </a:p>
        </p:txBody>
      </p:sp>
      <p:sp>
        <p:nvSpPr>
          <p:cNvPr id="9" name="TextBox 8">
            <a:extLst>
              <a:ext uri="{FF2B5EF4-FFF2-40B4-BE49-F238E27FC236}">
                <a16:creationId xmlns:a16="http://schemas.microsoft.com/office/drawing/2014/main" id="{054F4048-A1A8-4BE7-AD3A-8E02212C986F}"/>
              </a:ext>
            </a:extLst>
          </p:cNvPr>
          <p:cNvSpPr txBox="1"/>
          <p:nvPr userDrawn="1"/>
        </p:nvSpPr>
        <p:spPr>
          <a:xfrm>
            <a:off x="23206470" y="12923176"/>
            <a:ext cx="272510" cy="276999"/>
          </a:xfrm>
          <a:prstGeom prst="rect">
            <a:avLst/>
          </a:prstGeom>
          <a:noFill/>
        </p:spPr>
        <p:txBody>
          <a:bodyPr wrap="none" lIns="0" tIns="0" rIns="0" bIns="0" rtlCol="0">
            <a:spAutoFit/>
          </a:bodyPr>
          <a:lstStyle/>
          <a:p>
            <a:pPr algn="ctr"/>
            <a:fld id="{260E2A6B-A809-4840-BF14-8648BC0BDF87}" type="slidenum">
              <a:rPr lang="id-ID" sz="1800" b="0" i="0" smtClean="0">
                <a:solidFill>
                  <a:schemeClr val="bg2"/>
                </a:solidFill>
                <a:latin typeface="Montserrat Light" charset="0"/>
                <a:ea typeface="Montserrat Light" charset="0"/>
                <a:cs typeface="Montserrat Light" charset="0"/>
              </a:rPr>
              <a:pPr algn="ctr"/>
              <a:t>‹#›</a:t>
            </a:fld>
            <a:endParaRPr lang="id-ID" sz="1800" b="0" i="0" dirty="0">
              <a:solidFill>
                <a:schemeClr val="bg2"/>
              </a:solidFill>
              <a:latin typeface="Montserrat Light" charset="0"/>
              <a:ea typeface="Montserrat Light" charset="0"/>
              <a:cs typeface="Montserrat Light" charset="0"/>
            </a:endParaRPr>
          </a:p>
        </p:txBody>
      </p:sp>
    </p:spTree>
    <p:extLst>
      <p:ext uri="{BB962C8B-B14F-4D97-AF65-F5344CB8AC3E}">
        <p14:creationId xmlns:p14="http://schemas.microsoft.com/office/powerpoint/2010/main" val="1089715265"/>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Lst>
  <p:hf hdr="0" ftr="0" dt="0"/>
  <p:txStyles>
    <p:titleStyle>
      <a:lvl1pPr algn="l" defTabSz="1828800" rtl="0" eaLnBrk="1" latinLnBrk="0" hangingPunct="1">
        <a:lnSpc>
          <a:spcPct val="90000"/>
        </a:lnSpc>
        <a:spcBef>
          <a:spcPct val="0"/>
        </a:spcBef>
        <a:buNone/>
        <a:defRPr sz="8800" b="0" i="0" u="none" kern="1200">
          <a:solidFill>
            <a:srgbClr val="010105"/>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rgbClr val="010105"/>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u="none" kern="1200">
          <a:solidFill>
            <a:srgbClr val="010105"/>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rgbClr val="010105"/>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rgbClr val="010105"/>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rgbClr val="010105"/>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YD6fvzGIBfQ"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A7DB41-A3D7-46F8-804E-CA445F0C047C}"/>
              </a:ext>
            </a:extLst>
          </p:cNvPr>
          <p:cNvSpPr/>
          <p:nvPr/>
        </p:nvSpPr>
        <p:spPr>
          <a:xfrm>
            <a:off x="0" y="0"/>
            <a:ext cx="24345900" cy="13716000"/>
          </a:xfrm>
          <a:prstGeom prst="rect">
            <a:avLst/>
          </a:prstGeom>
          <a:solidFill>
            <a:srgbClr val="0101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itting together&#10;&#10;Description automatically generated with low confidence">
            <a:extLst>
              <a:ext uri="{FF2B5EF4-FFF2-40B4-BE49-F238E27FC236}">
                <a16:creationId xmlns:a16="http://schemas.microsoft.com/office/drawing/2014/main" id="{A9DB90BB-5EA6-43AC-8D59-2739C76DAB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16439" y="0"/>
            <a:ext cx="19951121" cy="13716000"/>
          </a:xfrm>
          <a:prstGeom prst="rect">
            <a:avLst/>
          </a:prstGeom>
        </p:spPr>
      </p:pic>
      <p:graphicFrame>
        <p:nvGraphicFramePr>
          <p:cNvPr id="2" name="Object 1" hidden="1">
            <a:extLst>
              <a:ext uri="{FF2B5EF4-FFF2-40B4-BE49-F238E27FC236}">
                <a16:creationId xmlns:a16="http://schemas.microsoft.com/office/drawing/2014/main" id="{0B3F3B11-6834-47F2-BB74-ABD6F2CD754A}"/>
              </a:ext>
            </a:extLst>
          </p:cNvPr>
          <p:cNvGraphicFramePr>
            <a:graphicFrameLocks noChangeAspect="1"/>
          </p:cNvGraphicFramePr>
          <p:nvPr>
            <p:custDataLst>
              <p:tags r:id="rId2"/>
            </p:custDataLst>
            <p:extLst>
              <p:ext uri="{D42A27DB-BD31-4B8C-83A1-F6EECF244321}">
                <p14:modId xmlns:p14="http://schemas.microsoft.com/office/powerpoint/2010/main" val="11138763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5771" name="think-cell Slide" r:id="rId6" imgW="347" imgH="348" progId="TCLayout.ActiveDocument.1">
                  <p:embed/>
                </p:oleObj>
              </mc:Choice>
              <mc:Fallback>
                <p:oleObj name="think-cell Slide" r:id="rId6" imgW="347" imgH="348"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5" name="Rectangle 14"/>
          <p:cNvSpPr/>
          <p:nvPr/>
        </p:nvSpPr>
        <p:spPr>
          <a:xfrm>
            <a:off x="11694307" y="11452554"/>
            <a:ext cx="947304" cy="97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dirty="0"/>
          </a:p>
        </p:txBody>
      </p:sp>
      <p:sp>
        <p:nvSpPr>
          <p:cNvPr id="10" name="TextBox 9"/>
          <p:cNvSpPr txBox="1"/>
          <p:nvPr/>
        </p:nvSpPr>
        <p:spPr>
          <a:xfrm>
            <a:off x="57149" y="4362184"/>
            <a:ext cx="24345900" cy="3154710"/>
          </a:xfrm>
          <a:prstGeom prst="rect">
            <a:avLst/>
          </a:prstGeom>
          <a:noFill/>
        </p:spPr>
        <p:txBody>
          <a:bodyPr wrap="square" rtlCol="0">
            <a:spAutoFit/>
          </a:bodyPr>
          <a:lstStyle/>
          <a:p>
            <a:pPr algn="ctr"/>
            <a:r>
              <a:rPr lang="en-US" sz="19900" spc="600" dirty="0">
                <a:solidFill>
                  <a:schemeClr val="bg1"/>
                </a:solidFill>
                <a:effectLst>
                  <a:outerShdw blurRad="38100" dist="38100" dir="2700000" algn="tl">
                    <a:srgbClr val="000000">
                      <a:alpha val="43137"/>
                    </a:srgbClr>
                  </a:outerShdw>
                </a:effectLst>
                <a:latin typeface="Montserrat Semi" charset="0"/>
                <a:ea typeface="Montserrat Semi" charset="0"/>
                <a:cs typeface="Montserrat Semi" charset="0"/>
              </a:rPr>
              <a:t>The Akedah of Isaac</a:t>
            </a:r>
          </a:p>
        </p:txBody>
      </p:sp>
      <p:sp>
        <p:nvSpPr>
          <p:cNvPr id="16" name="TextBox 15"/>
          <p:cNvSpPr txBox="1"/>
          <p:nvPr/>
        </p:nvSpPr>
        <p:spPr>
          <a:xfrm>
            <a:off x="1257300" y="7738955"/>
            <a:ext cx="21812250" cy="5749844"/>
          </a:xfrm>
          <a:prstGeom prst="rect">
            <a:avLst/>
          </a:prstGeom>
          <a:noFill/>
        </p:spPr>
        <p:txBody>
          <a:bodyPr wrap="square" rtlCol="0">
            <a:spAutoFit/>
          </a:bodyPr>
          <a:lstStyle/>
          <a:p>
            <a:pPr algn="ctr">
              <a:lnSpc>
                <a:spcPct val="150000"/>
              </a:lnSpc>
            </a:pPr>
            <a:r>
              <a:rPr lang="en-US" sz="3600" b="1" spc="1570" dirty="0">
                <a:solidFill>
                  <a:schemeClr val="bg1"/>
                </a:solidFill>
                <a:latin typeface="Montserrat Light" charset="0"/>
                <a:ea typeface="Montserrat Light" charset="0"/>
                <a:cs typeface="Montserrat Light" charset="0"/>
              </a:rPr>
              <a:t>INSIGHTS ON THE SACRIFICE OF ABRAHAM FROM JEWISH, CHRISTIAN, ISLAMIC, AND WORLD LITERATURE&amp; ART</a:t>
            </a:r>
            <a:endParaRPr lang="en-US" sz="2801" spc="1500" dirty="0">
              <a:solidFill>
                <a:schemeClr val="bg1"/>
              </a:solidFill>
              <a:latin typeface="Montserrat Light" charset="0"/>
              <a:ea typeface="Montserrat Light" charset="0"/>
              <a:cs typeface="Montserrat Light" charset="0"/>
            </a:endParaRPr>
          </a:p>
          <a:p>
            <a:pPr algn="ctr">
              <a:lnSpc>
                <a:spcPct val="150000"/>
              </a:lnSpc>
            </a:pPr>
            <a:endParaRPr lang="en-US" sz="2801" spc="1500" dirty="0">
              <a:solidFill>
                <a:schemeClr val="bg1"/>
              </a:solidFill>
              <a:latin typeface="Montserrat Light" charset="0"/>
              <a:ea typeface="Montserrat Light" charset="0"/>
              <a:cs typeface="Montserrat Light" charset="0"/>
            </a:endParaRPr>
          </a:p>
          <a:p>
            <a:pPr algn="ctr">
              <a:lnSpc>
                <a:spcPct val="150000"/>
              </a:lnSpc>
            </a:pPr>
            <a:endParaRPr lang="en-US" sz="2801" spc="1500" dirty="0">
              <a:solidFill>
                <a:schemeClr val="bg1"/>
              </a:solidFill>
              <a:latin typeface="Montserrat Light" charset="0"/>
              <a:ea typeface="Montserrat Light" charset="0"/>
              <a:cs typeface="Montserrat Light" charset="0"/>
            </a:endParaRPr>
          </a:p>
          <a:p>
            <a:pPr algn="ctr">
              <a:lnSpc>
                <a:spcPct val="150000"/>
              </a:lnSpc>
            </a:pPr>
            <a:endParaRPr lang="en-US" sz="2801" spc="1500" dirty="0">
              <a:solidFill>
                <a:schemeClr val="bg1"/>
              </a:solidFill>
              <a:latin typeface="Montserrat Light" charset="0"/>
              <a:ea typeface="Montserrat Light" charset="0"/>
              <a:cs typeface="Montserrat Light" charset="0"/>
            </a:endParaRPr>
          </a:p>
          <a:p>
            <a:pPr algn="ctr">
              <a:lnSpc>
                <a:spcPct val="150000"/>
              </a:lnSpc>
            </a:pPr>
            <a:endParaRPr lang="en-US" sz="2801" spc="1500" dirty="0">
              <a:solidFill>
                <a:schemeClr val="bg1"/>
              </a:solidFill>
              <a:latin typeface="Montserrat Light" charset="0"/>
              <a:ea typeface="Montserrat Light" charset="0"/>
              <a:cs typeface="Montserrat Light" charset="0"/>
            </a:endParaRPr>
          </a:p>
          <a:p>
            <a:pPr algn="ctr">
              <a:lnSpc>
                <a:spcPct val="150000"/>
              </a:lnSpc>
            </a:pPr>
            <a:r>
              <a:rPr lang="en-US" sz="2801" b="1" spc="1500" dirty="0">
                <a:solidFill>
                  <a:schemeClr val="bg1"/>
                </a:solidFill>
                <a:latin typeface="Montserrat Extra" charset="0"/>
                <a:ea typeface="Montserrat Extra" charset="0"/>
                <a:cs typeface="Montserrat Extra" charset="0"/>
              </a:rPr>
              <a:t>DEACON RICK BAUER</a:t>
            </a:r>
            <a:r>
              <a:rPr lang="en-US" sz="2801" b="1" spc="1500" dirty="0">
                <a:solidFill>
                  <a:schemeClr val="bg1"/>
                </a:solidFill>
                <a:latin typeface="Montserrat Extra" charset="0"/>
                <a:ea typeface="Montserrat Extra" charset="0"/>
                <a:cs typeface="Montserrat Extra" charset="0"/>
                <a:sym typeface="Wingdings" panose="05000000000000000000" pitchFamily="2" charset="2"/>
              </a:rPr>
              <a:t> TAPPING INTO THEOLOGY  MARCH 2022</a:t>
            </a:r>
            <a:endParaRPr lang="en-US" sz="2801" b="1" spc="1500" dirty="0">
              <a:solidFill>
                <a:schemeClr val="bg1"/>
              </a:solidFill>
              <a:latin typeface="Montserrat Extra" charset="0"/>
              <a:ea typeface="Montserrat Extra" charset="0"/>
              <a:cs typeface="Montserrat Extra" charset="0"/>
            </a:endParaRPr>
          </a:p>
        </p:txBody>
      </p:sp>
    </p:spTree>
    <p:extLst>
      <p:ext uri="{BB962C8B-B14F-4D97-AF65-F5344CB8AC3E}">
        <p14:creationId xmlns:p14="http://schemas.microsoft.com/office/powerpoint/2010/main" val="97092543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3FB30-63D9-4893-87C6-43A9030FAB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3D63A3A1-E306-4E99-86CE-A41BAC6F08BC}"/>
              </a:ext>
            </a:extLst>
          </p:cNvPr>
          <p:cNvSpPr>
            <a:spLocks noGrp="1"/>
          </p:cNvSpPr>
          <p:nvPr>
            <p:ph type="title"/>
          </p:nvPr>
        </p:nvSpPr>
        <p:spPr/>
        <p:txBody>
          <a:bodyPr/>
          <a:lstStyle/>
          <a:p>
            <a:r>
              <a:rPr lang="en-US" dirty="0">
                <a:solidFill>
                  <a:schemeClr val="bg1"/>
                </a:solidFill>
              </a:rPr>
              <a:t>Abraham in the Writings of St. Paul</a:t>
            </a:r>
          </a:p>
        </p:txBody>
      </p:sp>
      <p:sp>
        <p:nvSpPr>
          <p:cNvPr id="3" name="Content Placeholder 2">
            <a:extLst>
              <a:ext uri="{FF2B5EF4-FFF2-40B4-BE49-F238E27FC236}">
                <a16:creationId xmlns:a16="http://schemas.microsoft.com/office/drawing/2014/main" id="{22A6A51F-BF96-4A90-9A70-03AE0ABAAE79}"/>
              </a:ext>
            </a:extLst>
          </p:cNvPr>
          <p:cNvSpPr>
            <a:spLocks noGrp="1"/>
          </p:cNvSpPr>
          <p:nvPr>
            <p:ph idx="1"/>
          </p:nvPr>
        </p:nvSpPr>
        <p:spPr/>
        <p:txBody>
          <a:bodyPr>
            <a:normAutofit/>
          </a:bodyPr>
          <a:lstStyle/>
          <a:p>
            <a:pPr marL="0" indent="0">
              <a:buNone/>
            </a:pPr>
            <a:r>
              <a:rPr lang="en-US" dirty="0">
                <a:solidFill>
                  <a:schemeClr val="bg1"/>
                </a:solidFill>
              </a:rPr>
              <a:t>Does, then, the one who supplies the Spirit to you and works mighty deeds among you do so from works of the law or from faith in what you heard? Thus Abraham “believed God, and it was credited to him as righteousness.” Realize then that it is those who have faith who are children of Abraham. Scripture, which saw in advance that God would justify the Gentiles by faith, foretold the good news to Abraham, saying, “Through you shall all the nations be blessed.” Consequently, those who have faith are blessed along with Abraham who had faith. </a:t>
            </a:r>
          </a:p>
          <a:p>
            <a:pPr marL="0" indent="0">
              <a:buNone/>
            </a:pPr>
            <a:r>
              <a:rPr lang="en-US" dirty="0">
                <a:solidFill>
                  <a:schemeClr val="bg1"/>
                </a:solidFill>
              </a:rPr>
              <a:t>						—Galatians 3:5-9</a:t>
            </a:r>
          </a:p>
          <a:p>
            <a:pPr marL="0" indent="0">
              <a:buNone/>
            </a:pP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360016108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B3589-907F-4C0B-8945-C8C605501149}"/>
              </a:ext>
            </a:extLst>
          </p:cNvPr>
          <p:cNvSpPr>
            <a:spLocks noGrp="1"/>
          </p:cNvSpPr>
          <p:nvPr>
            <p:ph type="title"/>
          </p:nvPr>
        </p:nvSpPr>
        <p:spPr/>
        <p:txBody>
          <a:bodyPr/>
          <a:lstStyle/>
          <a:p>
            <a:r>
              <a:rPr lang="en-US" dirty="0"/>
              <a:t>The Akedah</a:t>
            </a:r>
            <a:r>
              <a:rPr lang="en-US" baseline="0" dirty="0"/>
              <a:t> in our Faith Traditions: Christian</a:t>
            </a:r>
            <a:endParaRPr lang="en-US" dirty="0"/>
          </a:p>
        </p:txBody>
      </p:sp>
      <p:sp>
        <p:nvSpPr>
          <p:cNvPr id="4" name="Content Placeholder 3">
            <a:extLst>
              <a:ext uri="{FF2B5EF4-FFF2-40B4-BE49-F238E27FC236}">
                <a16:creationId xmlns:a16="http://schemas.microsoft.com/office/drawing/2014/main" id="{12EA0E08-C513-46AA-A202-6600B151F928}"/>
              </a:ext>
            </a:extLst>
          </p:cNvPr>
          <p:cNvSpPr>
            <a:spLocks noGrp="1"/>
          </p:cNvSpPr>
          <p:nvPr>
            <p:ph idx="1"/>
          </p:nvPr>
        </p:nvSpPr>
        <p:spPr/>
        <p:txBody>
          <a:bodyPr/>
          <a:lstStyle/>
          <a:p>
            <a:r>
              <a:rPr lang="en-US" dirty="0"/>
              <a:t>The key, according to St. Paul is not physical birth and circumcision, but faith, and therefor both Gentiles and Jews—the uncircumcised and the circumcised—qualify equally for “descent” from Abraham if they have faith. </a:t>
            </a:r>
          </a:p>
          <a:p>
            <a:r>
              <a:rPr lang="en-US" dirty="0"/>
              <a:t>Ritual circumcision, a requirement for men converting to Judaism, would therefore not be required of Christians at all.</a:t>
            </a:r>
          </a:p>
          <a:p>
            <a:r>
              <a:rPr lang="en-US" dirty="0"/>
              <a:t>The faith of Abraham the Gentile made him righteous in God’s eyes even before circumcision made him into Abraham the first Jew.  </a:t>
            </a:r>
          </a:p>
        </p:txBody>
      </p:sp>
    </p:spTree>
    <p:extLst>
      <p:ext uri="{BB962C8B-B14F-4D97-AF65-F5344CB8AC3E}">
        <p14:creationId xmlns:p14="http://schemas.microsoft.com/office/powerpoint/2010/main" val="62454979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9EBE-E1D5-4705-9132-94E2A7E544A2}"/>
              </a:ext>
            </a:extLst>
          </p:cNvPr>
          <p:cNvSpPr>
            <a:spLocks noGrp="1"/>
          </p:cNvSpPr>
          <p:nvPr>
            <p:ph type="title"/>
          </p:nvPr>
        </p:nvSpPr>
        <p:spPr/>
        <p:txBody>
          <a:bodyPr/>
          <a:lstStyle/>
          <a:p>
            <a:r>
              <a:rPr lang="en-US" dirty="0"/>
              <a:t>The Akedah of Isaac: A Reflection</a:t>
            </a:r>
          </a:p>
        </p:txBody>
      </p:sp>
      <p:sp>
        <p:nvSpPr>
          <p:cNvPr id="3" name="Content Placeholder 2">
            <a:extLst>
              <a:ext uri="{FF2B5EF4-FFF2-40B4-BE49-F238E27FC236}">
                <a16:creationId xmlns:a16="http://schemas.microsoft.com/office/drawing/2014/main" id="{849548BF-05B8-4A7F-AD62-127E482E0CDF}"/>
              </a:ext>
            </a:extLst>
          </p:cNvPr>
          <p:cNvSpPr>
            <a:spLocks noGrp="1"/>
          </p:cNvSpPr>
          <p:nvPr>
            <p:ph idx="1"/>
          </p:nvPr>
        </p:nvSpPr>
        <p:spPr>
          <a:xfrm>
            <a:off x="1804737" y="2993523"/>
            <a:ext cx="22098000" cy="8702676"/>
          </a:xfrm>
        </p:spPr>
        <p:txBody>
          <a:bodyPr>
            <a:noAutofit/>
          </a:bodyPr>
          <a:lstStyle/>
          <a:p>
            <a:pPr marL="742950" indent="-742950">
              <a:buFont typeface="+mj-lt"/>
              <a:buAutoNum type="alphaUcPeriod"/>
            </a:pPr>
            <a:r>
              <a:rPr lang="en-US" sz="4000" b="1" dirty="0"/>
              <a:t>Abraham’s sorrow (22:1–8)</a:t>
            </a:r>
          </a:p>
          <a:p>
            <a:pPr marL="685800" lvl="1"/>
            <a:r>
              <a:rPr lang="en-US" sz="4000" dirty="0"/>
              <a:t>The </a:t>
            </a:r>
            <a:r>
              <a:rPr lang="en-US" sz="4000" b="1" dirty="0"/>
              <a:t>order</a:t>
            </a:r>
            <a:r>
              <a:rPr lang="en-US" sz="4000" dirty="0"/>
              <a:t> (22:1–2): God commands Abraham to sacrifice his son Isaac as a burnt offering.</a:t>
            </a:r>
          </a:p>
          <a:p>
            <a:pPr marL="685800" lvl="1"/>
            <a:r>
              <a:rPr lang="en-US" sz="4000" dirty="0"/>
              <a:t>The </a:t>
            </a:r>
            <a:r>
              <a:rPr lang="en-US" sz="4000" b="1" dirty="0"/>
              <a:t>obedience</a:t>
            </a:r>
            <a:r>
              <a:rPr lang="en-US" sz="4000" dirty="0"/>
              <a:t> (22:3): Along with Isaac and two servants, Abraham heads out for the land of Moriah.</a:t>
            </a:r>
          </a:p>
          <a:p>
            <a:pPr marL="685800" lvl="1"/>
            <a:r>
              <a:rPr lang="en-US" sz="4000" dirty="0"/>
              <a:t>The </a:t>
            </a:r>
            <a:r>
              <a:rPr lang="en-US" sz="4000" b="1" dirty="0"/>
              <a:t>ordeal</a:t>
            </a:r>
            <a:r>
              <a:rPr lang="en-US" sz="4000" dirty="0"/>
              <a:t> (22:4–8)</a:t>
            </a:r>
          </a:p>
          <a:p>
            <a:pPr marL="1371600" lvl="2" indent="-514350">
              <a:buFont typeface="+mj-lt"/>
              <a:buAutoNum type="alphaUcPeriod"/>
            </a:pPr>
            <a:r>
              <a:rPr lang="en-US" dirty="0"/>
              <a:t>Isaac’s question (22:7): “Father? … Where is the lamb for the sacrifice?”</a:t>
            </a:r>
          </a:p>
          <a:p>
            <a:pPr marL="1371600" lvl="2" indent="-514350">
              <a:buFont typeface="+mj-lt"/>
              <a:buAutoNum type="alphaUcPeriod"/>
            </a:pPr>
            <a:r>
              <a:rPr lang="en-US" dirty="0"/>
              <a:t>Abraham’s answer (22:8): “God will provide a lamb, my son.”</a:t>
            </a:r>
          </a:p>
          <a:p>
            <a:pPr marL="742950" indent="-742950">
              <a:buFont typeface="+mj-lt"/>
              <a:buAutoNum type="alphaUcPeriod"/>
            </a:pPr>
            <a:r>
              <a:rPr lang="en-US" sz="4000" b="1" dirty="0"/>
              <a:t>Isaac’s submission (22:9–10): He allows Abraham to bind him on the altar.</a:t>
            </a:r>
          </a:p>
          <a:p>
            <a:pPr marL="742950" indent="-742950">
              <a:buFont typeface="+mj-lt"/>
              <a:buAutoNum type="alphaUcPeriod"/>
            </a:pPr>
            <a:r>
              <a:rPr lang="en-US" sz="4000" b="1" dirty="0"/>
              <a:t>God’s substitute (22:11–24)</a:t>
            </a:r>
          </a:p>
          <a:p>
            <a:pPr marL="685800" lvl="1"/>
            <a:r>
              <a:rPr lang="en-US" sz="4000" dirty="0"/>
              <a:t>The </a:t>
            </a:r>
            <a:r>
              <a:rPr lang="en-US" sz="4000" b="1" dirty="0"/>
              <a:t>nature</a:t>
            </a:r>
            <a:r>
              <a:rPr lang="en-US" sz="4000" dirty="0"/>
              <a:t> of Abraham’s offering (22:11–13): He is commanded to offer up a nearby ram instead of Isaac.</a:t>
            </a:r>
          </a:p>
          <a:p>
            <a:pPr marL="685800" lvl="1"/>
            <a:r>
              <a:rPr lang="en-US" sz="4000" dirty="0"/>
              <a:t>The </a:t>
            </a:r>
            <a:r>
              <a:rPr lang="en-US" sz="4000" b="1" dirty="0"/>
              <a:t>name</a:t>
            </a:r>
            <a:r>
              <a:rPr lang="en-US" sz="4000" dirty="0"/>
              <a:t> of Abraham’s God (22:14): Abraham calls that place “Yahweh Yir’eh” (“The Lord Will Provide”).</a:t>
            </a:r>
          </a:p>
          <a:p>
            <a:pPr marL="685800" lvl="1"/>
            <a:r>
              <a:rPr lang="en-US" sz="4000" dirty="0"/>
              <a:t>The </a:t>
            </a:r>
            <a:r>
              <a:rPr lang="en-US" sz="4000" b="1" dirty="0"/>
              <a:t>number</a:t>
            </a:r>
            <a:r>
              <a:rPr lang="en-US" sz="4000" dirty="0"/>
              <a:t> of Abraham’s descendants (22:15–19): The angel of the Lord again promises Abraham that his descendants will be as numerous as the stars of the sky and the sand on the seashore.</a:t>
            </a:r>
          </a:p>
        </p:txBody>
      </p:sp>
    </p:spTree>
    <p:extLst>
      <p:ext uri="{BB962C8B-B14F-4D97-AF65-F5344CB8AC3E}">
        <p14:creationId xmlns:p14="http://schemas.microsoft.com/office/powerpoint/2010/main" val="162419013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3FB30-63D9-4893-87C6-43A9030FAB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3D63A3A1-E306-4E99-86CE-A41BAC6F08BC}"/>
              </a:ext>
            </a:extLst>
          </p:cNvPr>
          <p:cNvSpPr>
            <a:spLocks noGrp="1"/>
          </p:cNvSpPr>
          <p:nvPr>
            <p:ph type="title"/>
          </p:nvPr>
        </p:nvSpPr>
        <p:spPr>
          <a:xfrm>
            <a:off x="849085" y="724354"/>
            <a:ext cx="21031200" cy="1359806"/>
          </a:xfrm>
        </p:spPr>
        <p:txBody>
          <a:bodyPr/>
          <a:lstStyle/>
          <a:p>
            <a:r>
              <a:rPr lang="en-US" dirty="0">
                <a:solidFill>
                  <a:schemeClr val="bg1"/>
                </a:solidFill>
              </a:rPr>
              <a:t>Abraham in the Early Church</a:t>
            </a:r>
          </a:p>
        </p:txBody>
      </p:sp>
      <p:sp>
        <p:nvSpPr>
          <p:cNvPr id="3" name="Content Placeholder 2">
            <a:extLst>
              <a:ext uri="{FF2B5EF4-FFF2-40B4-BE49-F238E27FC236}">
                <a16:creationId xmlns:a16="http://schemas.microsoft.com/office/drawing/2014/main" id="{22A6A51F-BF96-4A90-9A70-03AE0ABAAE79}"/>
              </a:ext>
            </a:extLst>
          </p:cNvPr>
          <p:cNvSpPr>
            <a:spLocks noGrp="1"/>
          </p:cNvSpPr>
          <p:nvPr>
            <p:ph idx="1"/>
          </p:nvPr>
        </p:nvSpPr>
        <p:spPr>
          <a:xfrm>
            <a:off x="849085" y="2808513"/>
            <a:ext cx="23023285" cy="10907487"/>
          </a:xfrm>
        </p:spPr>
        <p:txBody>
          <a:bodyPr>
            <a:normAutofit fontScale="92500" lnSpcReduction="10000"/>
          </a:bodyPr>
          <a:lstStyle/>
          <a:p>
            <a:pPr marL="0" indent="0">
              <a:buNone/>
            </a:pPr>
            <a:r>
              <a:rPr lang="en-US" dirty="0">
                <a:solidFill>
                  <a:schemeClr val="bg1"/>
                </a:solidFill>
              </a:rPr>
              <a:t>Since indeed Abraham, having followed, in keeping with his faith, the commandment of God’s word, did with a ready mind give up his only begotten and well-beloved son, for a sacrifice unto god, that God again might be well pleased to offer Abraham’s whole seed His only begotten and dearly-beloved son to be a sacrifice for our redemption.</a:t>
            </a:r>
          </a:p>
          <a:p>
            <a:pPr marL="0" indent="0">
              <a:buNone/>
            </a:pPr>
            <a:r>
              <a:rPr lang="en-US" dirty="0">
                <a:solidFill>
                  <a:schemeClr val="bg1"/>
                </a:solidFill>
              </a:rPr>
              <a:t>		—Irenaeus, </a:t>
            </a:r>
            <a:r>
              <a:rPr lang="en-US" i="1" dirty="0">
                <a:solidFill>
                  <a:schemeClr val="bg1"/>
                </a:solidFill>
              </a:rPr>
              <a:t>Against the Heresies</a:t>
            </a:r>
            <a:r>
              <a:rPr lang="en-US" dirty="0">
                <a:solidFill>
                  <a:schemeClr val="bg1"/>
                </a:solidFill>
              </a:rPr>
              <a:t>, 4:5, 4, in Kugel, 					</a:t>
            </a:r>
            <a:r>
              <a:rPr lang="en-US" i="1" dirty="0">
                <a:solidFill>
                  <a:schemeClr val="bg1"/>
                </a:solidFill>
              </a:rPr>
              <a:t>Traditions</a:t>
            </a:r>
            <a:r>
              <a:rPr lang="en-US" dirty="0">
                <a:solidFill>
                  <a:schemeClr val="bg1"/>
                </a:solidFill>
              </a:rPr>
              <a:t>, p. 306.</a:t>
            </a:r>
          </a:p>
          <a:p>
            <a:pPr marL="0" indent="0">
              <a:buNone/>
            </a:pPr>
            <a:r>
              <a:rPr lang="en-US" dirty="0">
                <a:solidFill>
                  <a:schemeClr val="bg1"/>
                </a:solidFill>
              </a:rPr>
              <a:t>And on this account Isaac carried the wood on which he was to be offered up to the place of sacrifice, just as the Lord Himself carried His own cross. Finally, since Isaac himself was not killed—for his father had been forbidden to kill him—who was that ram which was offered instead, and </a:t>
            </a:r>
            <a:r>
              <a:rPr lang="en-US" dirty="0" err="1">
                <a:solidFill>
                  <a:schemeClr val="bg1"/>
                </a:solidFill>
              </a:rPr>
              <a:t>ny</a:t>
            </a:r>
            <a:r>
              <a:rPr lang="en-US" dirty="0">
                <a:solidFill>
                  <a:schemeClr val="bg1"/>
                </a:solidFill>
              </a:rPr>
              <a:t> whose foreshadowing blood the sacrifice was accomplished? For when Abraham had caught sight of him, he was caught by the horns in a thicket. Who then did he represent but Jesus, who, before He was offered up, had been crowned with thorns.</a:t>
            </a:r>
          </a:p>
          <a:p>
            <a:pPr marL="0" indent="0">
              <a:buNone/>
            </a:pPr>
            <a:r>
              <a:rPr lang="en-US" dirty="0">
                <a:solidFill>
                  <a:schemeClr val="bg1"/>
                </a:solidFill>
              </a:rPr>
              <a:t>		—Augustine, City of God, 16, 32.</a:t>
            </a:r>
          </a:p>
          <a:p>
            <a:pPr marL="0" indent="0">
              <a:buNone/>
            </a:pP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82617407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8975-94A5-4570-8B5D-5F7B62FF0D01}"/>
              </a:ext>
            </a:extLst>
          </p:cNvPr>
          <p:cNvSpPr>
            <a:spLocks noGrp="1"/>
          </p:cNvSpPr>
          <p:nvPr>
            <p:ph type="title"/>
          </p:nvPr>
        </p:nvSpPr>
        <p:spPr>
          <a:xfrm>
            <a:off x="1676400" y="730251"/>
            <a:ext cx="22707600" cy="2651126"/>
          </a:xfrm>
        </p:spPr>
        <p:txBody>
          <a:bodyPr/>
          <a:lstStyle/>
          <a:p>
            <a:r>
              <a:rPr lang="en-US" dirty="0"/>
              <a:t>Christian Literary Interpretations of the Akedah</a:t>
            </a:r>
          </a:p>
        </p:txBody>
      </p:sp>
      <p:sp>
        <p:nvSpPr>
          <p:cNvPr id="3" name="Content Placeholder 2">
            <a:extLst>
              <a:ext uri="{FF2B5EF4-FFF2-40B4-BE49-F238E27FC236}">
                <a16:creationId xmlns:a16="http://schemas.microsoft.com/office/drawing/2014/main" id="{A72FD8B7-53DD-4E5C-92B0-BE7EFE337C72}"/>
              </a:ext>
            </a:extLst>
          </p:cNvPr>
          <p:cNvSpPr>
            <a:spLocks noGrp="1"/>
          </p:cNvSpPr>
          <p:nvPr>
            <p:ph idx="1"/>
          </p:nvPr>
        </p:nvSpPr>
        <p:spPr/>
        <p:txBody>
          <a:bodyPr>
            <a:normAutofit/>
          </a:bodyPr>
          <a:lstStyle/>
          <a:p>
            <a:r>
              <a:rPr lang="en-US" sz="7200" dirty="0"/>
              <a:t>Relatively few in the Church Fathers</a:t>
            </a:r>
          </a:p>
          <a:p>
            <a:r>
              <a:rPr lang="en-US" sz="7200" dirty="0"/>
              <a:t>Development of a Typology (end of the First Century AD)</a:t>
            </a:r>
          </a:p>
          <a:p>
            <a:pPr lvl="1"/>
            <a:r>
              <a:rPr lang="en-US" sz="6000" dirty="0"/>
              <a:t>Epistle of Barnabas (details by Melito, Bishop of Sardis (160-170 AD)</a:t>
            </a:r>
          </a:p>
          <a:p>
            <a:pPr lvl="1"/>
            <a:r>
              <a:rPr lang="en-US" sz="6000" dirty="0"/>
              <a:t>Origin (185-251 AD)</a:t>
            </a:r>
          </a:p>
          <a:p>
            <a:r>
              <a:rPr lang="en-US" sz="7200" dirty="0"/>
              <a:t>There is a Typology Between Isaac and Christ, but it is not Exact </a:t>
            </a:r>
          </a:p>
        </p:txBody>
      </p:sp>
    </p:spTree>
    <p:extLst>
      <p:ext uri="{BB962C8B-B14F-4D97-AF65-F5344CB8AC3E}">
        <p14:creationId xmlns:p14="http://schemas.microsoft.com/office/powerpoint/2010/main" val="188669703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02A34-EF7F-4909-BDA0-333C6A36F95B}"/>
              </a:ext>
            </a:extLst>
          </p:cNvPr>
          <p:cNvSpPr>
            <a:spLocks noGrp="1"/>
          </p:cNvSpPr>
          <p:nvPr>
            <p:ph type="title"/>
          </p:nvPr>
        </p:nvSpPr>
        <p:spPr/>
        <p:txBody>
          <a:bodyPr/>
          <a:lstStyle/>
          <a:p>
            <a:r>
              <a:rPr lang="en-US" dirty="0"/>
              <a:t>Isaac: Son of Abraham, a Type of Christ</a:t>
            </a:r>
          </a:p>
        </p:txBody>
      </p:sp>
      <p:sp>
        <p:nvSpPr>
          <p:cNvPr id="3" name="Content Placeholder 2">
            <a:extLst>
              <a:ext uri="{FF2B5EF4-FFF2-40B4-BE49-F238E27FC236}">
                <a16:creationId xmlns:a16="http://schemas.microsoft.com/office/drawing/2014/main" id="{5AB3AF3F-8C75-4AA3-9CA5-4816E3C410E4}"/>
              </a:ext>
            </a:extLst>
          </p:cNvPr>
          <p:cNvSpPr>
            <a:spLocks noGrp="1"/>
          </p:cNvSpPr>
          <p:nvPr>
            <p:ph idx="1"/>
          </p:nvPr>
        </p:nvSpPr>
        <p:spPr/>
        <p:txBody>
          <a:bodyPr/>
          <a:lstStyle/>
          <a:p>
            <a:pPr marL="0" indent="0">
              <a:buNone/>
            </a:pPr>
            <a:r>
              <a:rPr lang="en-US" sz="6000" dirty="0"/>
              <a:t>“Figuratively speaking, he did receive him back”, that is, by way of a symbol and type of the resurrection.  Put to death by his father's zeal, he came back to life at the word of the one who prevented the slaughter.  In him the type of the saving passion was also prefigured.  Hence the Lord also said to the Jews, “Your father Abraham rejoiced at the prospect of seeing my day; he saw it and was glad.” </a:t>
            </a:r>
          </a:p>
          <a:p>
            <a:pPr marL="0" indent="0">
              <a:buNone/>
            </a:pPr>
            <a:r>
              <a:rPr lang="en-US" sz="6000" dirty="0"/>
              <a:t>		—</a:t>
            </a:r>
            <a:r>
              <a:rPr lang="en-US" sz="6000" i="1" dirty="0"/>
              <a:t>Interpretation of Hebrews 11</a:t>
            </a:r>
            <a:r>
              <a:rPr lang="en-US" sz="6000" dirty="0"/>
              <a:t>, Theodoret, Bishop of 		Cyrrhus) 393-466AD, commenting on Hebrews 11:19</a:t>
            </a:r>
            <a:endParaRPr lang="en-US" dirty="0"/>
          </a:p>
        </p:txBody>
      </p:sp>
    </p:spTree>
    <p:extLst>
      <p:ext uri="{BB962C8B-B14F-4D97-AF65-F5344CB8AC3E}">
        <p14:creationId xmlns:p14="http://schemas.microsoft.com/office/powerpoint/2010/main" val="274894614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DA87-2B3D-4A72-ACDE-A8FD8B55F360}"/>
              </a:ext>
            </a:extLst>
          </p:cNvPr>
          <p:cNvSpPr>
            <a:spLocks noGrp="1"/>
          </p:cNvSpPr>
          <p:nvPr>
            <p:ph type="title"/>
          </p:nvPr>
        </p:nvSpPr>
        <p:spPr>
          <a:xfrm>
            <a:off x="737937" y="232945"/>
            <a:ext cx="21031200" cy="2651126"/>
          </a:xfrm>
        </p:spPr>
        <p:txBody>
          <a:bodyPr/>
          <a:lstStyle/>
          <a:p>
            <a:r>
              <a:rPr lang="en-US" dirty="0"/>
              <a:t>The Types: Isaac and Christ</a:t>
            </a:r>
          </a:p>
        </p:txBody>
      </p:sp>
      <p:sp>
        <p:nvSpPr>
          <p:cNvPr id="3" name="Content Placeholder 2">
            <a:extLst>
              <a:ext uri="{FF2B5EF4-FFF2-40B4-BE49-F238E27FC236}">
                <a16:creationId xmlns:a16="http://schemas.microsoft.com/office/drawing/2014/main" id="{C130128C-5D7A-4F37-AA4E-0E143938BF74}"/>
              </a:ext>
            </a:extLst>
          </p:cNvPr>
          <p:cNvSpPr>
            <a:spLocks noGrp="1"/>
          </p:cNvSpPr>
          <p:nvPr>
            <p:ph idx="1"/>
          </p:nvPr>
        </p:nvSpPr>
        <p:spPr>
          <a:xfrm>
            <a:off x="737937" y="2727158"/>
            <a:ext cx="22908126" cy="10427368"/>
          </a:xfrm>
        </p:spPr>
        <p:txBody>
          <a:bodyPr>
            <a:normAutofit fontScale="70000" lnSpcReduction="20000"/>
          </a:bodyPr>
          <a:lstStyle/>
          <a:p>
            <a:pPr>
              <a:lnSpc>
                <a:spcPct val="120000"/>
              </a:lnSpc>
              <a:spcBef>
                <a:spcPts val="0"/>
              </a:spcBef>
            </a:pPr>
            <a:r>
              <a:rPr lang="en-US" sz="6000" dirty="0"/>
              <a:t>Isaac and Jesus were “only, beloved” sons of a righteous father; Ishmael had been sent away in Genesis 21:14 [Genesis 22:2].</a:t>
            </a:r>
          </a:p>
          <a:p>
            <a:pPr>
              <a:lnSpc>
                <a:spcPct val="120000"/>
              </a:lnSpc>
              <a:spcBef>
                <a:spcPts val="0"/>
              </a:spcBef>
            </a:pPr>
            <a:r>
              <a:rPr lang="en-US" sz="6000" dirty="0"/>
              <a:t>Both Isaac and Jesus are identified as the “son of Abraham” [see Genesis 21:3; 22:2; Matthew 1:1].</a:t>
            </a:r>
          </a:p>
          <a:p>
            <a:pPr>
              <a:lnSpc>
                <a:spcPct val="120000"/>
              </a:lnSpc>
              <a:spcBef>
                <a:spcPts val="0"/>
              </a:spcBef>
            </a:pPr>
            <a:r>
              <a:rPr lang="en-US" sz="6000" dirty="0"/>
              <a:t>Both were offered in sacrifice [Genesis 22:2; John 1:29; Matthew 27:35; Mark 15:24; Luke 23:33; John 11:50; 19:17-18].</a:t>
            </a:r>
          </a:p>
          <a:p>
            <a:pPr>
              <a:lnSpc>
                <a:spcPct val="120000"/>
              </a:lnSpc>
              <a:spcBef>
                <a:spcPts val="0"/>
              </a:spcBef>
            </a:pPr>
            <a:r>
              <a:rPr lang="en-US" sz="6000" dirty="0"/>
              <a:t>The sacrifice was offered in the land of Moriah – Jerusalem [Genesis 22:2; 2 Chronicles 3:1; Matthew 16:21-23].</a:t>
            </a:r>
          </a:p>
          <a:p>
            <a:pPr>
              <a:lnSpc>
                <a:spcPct val="120000"/>
              </a:lnSpc>
              <a:spcBef>
                <a:spcPts val="0"/>
              </a:spcBef>
            </a:pPr>
            <a:r>
              <a:rPr lang="en-US" sz="6000" dirty="0"/>
              <a:t>Both sons carried the wood for their own sacrifice [Genesis 22:6; John 19:17]</a:t>
            </a:r>
          </a:p>
          <a:p>
            <a:pPr>
              <a:lnSpc>
                <a:spcPct val="120000"/>
              </a:lnSpc>
              <a:spcBef>
                <a:spcPts val="0"/>
              </a:spcBef>
            </a:pPr>
            <a:r>
              <a:rPr lang="en-US" sz="6000" dirty="0"/>
              <a:t>Both were “bound” and placed on top of the wood [Genesis 22:9; John 19:18-19; Philippians 2:8].</a:t>
            </a:r>
          </a:p>
          <a:p>
            <a:pPr>
              <a:lnSpc>
                <a:spcPct val="120000"/>
              </a:lnSpc>
              <a:spcBef>
                <a:spcPts val="0"/>
              </a:spcBef>
            </a:pPr>
            <a:r>
              <a:rPr lang="en-US" sz="6000" dirty="0"/>
              <a:t>Both willingly allow themselves to be offered in sacrifice [Genesis 22:7-8; Colossians 2:6-8].</a:t>
            </a:r>
          </a:p>
          <a:p>
            <a:pPr>
              <a:lnSpc>
                <a:spcPct val="120000"/>
              </a:lnSpc>
              <a:spcBef>
                <a:spcPts val="0"/>
              </a:spcBef>
            </a:pPr>
            <a:r>
              <a:rPr lang="en-US" sz="6000" dirty="0"/>
              <a:t>Both sons were “resurrected” or “given back” to their fathers on the third day.  Isaac was essentially “dead” to his grieving father when God commanded him to sacrifice his son.  On the “third day” God provided another sacrifice, and his son was restored.  God's son died on the Cross and was resurrected on the third day. [Genesis 22:4; Matthew 16:21; 17:23; 20; 19; Mark 9:31; 10:34; Luke 9:22; 18:22; 24:7, 44-47; Acts 10:40; 1 Corinthians 15:4].</a:t>
            </a:r>
          </a:p>
          <a:p>
            <a:endParaRPr lang="en-US" dirty="0"/>
          </a:p>
        </p:txBody>
      </p:sp>
    </p:spTree>
    <p:extLst>
      <p:ext uri="{BB962C8B-B14F-4D97-AF65-F5344CB8AC3E}">
        <p14:creationId xmlns:p14="http://schemas.microsoft.com/office/powerpoint/2010/main" val="308083400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38C4-2A43-47EC-A5D0-E38E16BC882F}"/>
              </a:ext>
            </a:extLst>
          </p:cNvPr>
          <p:cNvSpPr>
            <a:spLocks noGrp="1"/>
          </p:cNvSpPr>
          <p:nvPr>
            <p:ph type="title"/>
          </p:nvPr>
        </p:nvSpPr>
        <p:spPr>
          <a:xfrm>
            <a:off x="1676400" y="730251"/>
            <a:ext cx="21031200" cy="1082507"/>
          </a:xfrm>
        </p:spPr>
        <p:txBody>
          <a:bodyPr>
            <a:normAutofit fontScale="90000"/>
          </a:bodyPr>
          <a:lstStyle/>
          <a:p>
            <a:r>
              <a:rPr lang="en-US" dirty="0"/>
              <a:t>Typology (an imprint, </a:t>
            </a:r>
            <a:r>
              <a:rPr lang="en-US" i="1" dirty="0"/>
              <a:t>tuptos</a:t>
            </a:r>
            <a:r>
              <a:rPr lang="en-US" dirty="0"/>
              <a:t>)</a:t>
            </a:r>
          </a:p>
        </p:txBody>
      </p:sp>
      <p:sp>
        <p:nvSpPr>
          <p:cNvPr id="3" name="Content Placeholder 2">
            <a:extLst>
              <a:ext uri="{FF2B5EF4-FFF2-40B4-BE49-F238E27FC236}">
                <a16:creationId xmlns:a16="http://schemas.microsoft.com/office/drawing/2014/main" id="{56E86616-EF45-4409-95D9-94C03422AC0A}"/>
              </a:ext>
            </a:extLst>
          </p:cNvPr>
          <p:cNvSpPr>
            <a:spLocks noGrp="1"/>
          </p:cNvSpPr>
          <p:nvPr>
            <p:ph idx="1"/>
          </p:nvPr>
        </p:nvSpPr>
        <p:spPr>
          <a:xfrm>
            <a:off x="1676400" y="2181727"/>
            <a:ext cx="22146126" cy="11373852"/>
          </a:xfrm>
        </p:spPr>
        <p:txBody>
          <a:bodyPr>
            <a:normAutofit fontScale="40000" lnSpcReduction="20000"/>
          </a:bodyPr>
          <a:lstStyle/>
          <a:p>
            <a:pPr>
              <a:lnSpc>
                <a:spcPct val="120000"/>
              </a:lnSpc>
              <a:spcBef>
                <a:spcPts val="0"/>
              </a:spcBef>
            </a:pPr>
            <a:r>
              <a:rPr lang="en-US" sz="9800" dirty="0"/>
              <a:t>Typology is the method Christian students of the Bible use to understand the historical relationships between people and events recorded in Sacred Scripture.  Typology guides the Biblical student to look at each event and person in salvation history as linked to what preceded in the Biblical record and linked to what will come, uniting the reader to the divine mystery of the progression of God's plan for the salvation of mankind.  The word "typology" is taken from the Greek word "</a:t>
            </a:r>
            <a:r>
              <a:rPr lang="en-US" sz="9800" dirty="0" err="1"/>
              <a:t>tupto</a:t>
            </a:r>
            <a:r>
              <a:rPr lang="en-US" sz="9800" dirty="0"/>
              <a:t>", which means “to beat”.  In Greek this word can be used to refer to the imprint carved by a matrix.  </a:t>
            </a:r>
          </a:p>
          <a:p>
            <a:pPr>
              <a:lnSpc>
                <a:spcPct val="120000"/>
              </a:lnSpc>
              <a:spcBef>
                <a:spcPts val="0"/>
              </a:spcBef>
            </a:pPr>
            <a:r>
              <a:rPr lang="en-US" sz="9800" dirty="0"/>
              <a:t>This is not merely a “Christian” approach to understanding the unfolding history of Scripture.  This same methodology was also used by the Old Testament prophets and by Jesus of Nazareth who not only compared His mission to the words of the prophet Isaiah repeatedly in the New Testament [see Luke 4:18-19 when He quoted from Isaiah 61:1-2] but He also compared Himself and His Passion to the mission and experiences of the Prophet Jonah.  </a:t>
            </a:r>
          </a:p>
          <a:p>
            <a:pPr>
              <a:lnSpc>
                <a:spcPct val="120000"/>
              </a:lnSpc>
              <a:spcBef>
                <a:spcPts val="0"/>
              </a:spcBef>
            </a:pPr>
            <a:r>
              <a:rPr lang="en-US" sz="9800" dirty="0"/>
              <a:t>Every liturgical event transcends time.  In celebrating these past events we live them in the present and in the union of past and present we are oriented toward the future promises associated with the sequence of events. Both Eucharist and the Jewish Passover points toward the promised Communion of Saints at the end of time and prepares us for the fulfillment and completion of the history of man.</a:t>
            </a:r>
          </a:p>
          <a:p>
            <a:endParaRPr lang="en-US" dirty="0"/>
          </a:p>
        </p:txBody>
      </p:sp>
    </p:spTree>
    <p:extLst>
      <p:ext uri="{BB962C8B-B14F-4D97-AF65-F5344CB8AC3E}">
        <p14:creationId xmlns:p14="http://schemas.microsoft.com/office/powerpoint/2010/main" val="106112575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43ECD-08E7-4FBA-A5E6-266C3782666B}"/>
              </a:ext>
            </a:extLst>
          </p:cNvPr>
          <p:cNvSpPr>
            <a:spLocks noGrp="1"/>
          </p:cNvSpPr>
          <p:nvPr>
            <p:ph type="title"/>
          </p:nvPr>
        </p:nvSpPr>
        <p:spPr/>
        <p:txBody>
          <a:bodyPr/>
          <a:lstStyle/>
          <a:p>
            <a:r>
              <a:rPr lang="en-US" dirty="0"/>
              <a:t>The Akedah</a:t>
            </a:r>
            <a:r>
              <a:rPr lang="en-US" baseline="0" dirty="0"/>
              <a:t> in our Faith Traditions: Jewish</a:t>
            </a:r>
            <a:endParaRPr lang="en-US" dirty="0"/>
          </a:p>
        </p:txBody>
      </p:sp>
      <p:sp>
        <p:nvSpPr>
          <p:cNvPr id="4" name="Content Placeholder 3">
            <a:extLst>
              <a:ext uri="{FF2B5EF4-FFF2-40B4-BE49-F238E27FC236}">
                <a16:creationId xmlns:a16="http://schemas.microsoft.com/office/drawing/2014/main" id="{AC390ABF-8DE5-41EE-B2D4-DE41C6F2C93E}"/>
              </a:ext>
            </a:extLst>
          </p:cNvPr>
          <p:cNvSpPr>
            <a:spLocks noGrp="1"/>
          </p:cNvSpPr>
          <p:nvPr>
            <p:ph idx="1"/>
          </p:nvPr>
        </p:nvSpPr>
        <p:spPr>
          <a:xfrm>
            <a:off x="1499937" y="3137903"/>
            <a:ext cx="21031200" cy="8702676"/>
          </a:xfrm>
        </p:spPr>
        <p:txBody>
          <a:bodyPr/>
          <a:lstStyle/>
          <a:p>
            <a:r>
              <a:rPr lang="en-US" dirty="0"/>
              <a:t>The </a:t>
            </a:r>
            <a:r>
              <a:rPr lang="en-US" i="1" dirty="0"/>
              <a:t>Akedah</a:t>
            </a:r>
            <a:r>
              <a:rPr lang="en-US" dirty="0"/>
              <a:t> is a story that is almost never referred to again after Genesis 22 in the rest of the Hebrew Bible.</a:t>
            </a:r>
          </a:p>
          <a:p>
            <a:r>
              <a:rPr lang="en-US" dirty="0"/>
              <a:t>The </a:t>
            </a:r>
            <a:r>
              <a:rPr lang="en-US" i="1" dirty="0"/>
              <a:t>Akedah</a:t>
            </a:r>
            <a:r>
              <a:rPr lang="en-US" dirty="0"/>
              <a:t> grew in importance in the late Second Temple period and became central to the theology of the rabbis in the first several centuries after the birth of Christianity</a:t>
            </a:r>
          </a:p>
          <a:p>
            <a:r>
              <a:rPr lang="en-US" dirty="0"/>
              <a:t>Was this development a natural evolutionary process?</a:t>
            </a:r>
          </a:p>
          <a:p>
            <a:r>
              <a:rPr lang="en-US" dirty="0"/>
              <a:t>Was it the response to a father who was willing to sacrifice his beloved son and the son who was willing to lay down his life in obedience and love—a story that had itself developed in part with the Aqedah as a template?</a:t>
            </a:r>
          </a:p>
        </p:txBody>
      </p:sp>
    </p:spTree>
    <p:extLst>
      <p:ext uri="{BB962C8B-B14F-4D97-AF65-F5344CB8AC3E}">
        <p14:creationId xmlns:p14="http://schemas.microsoft.com/office/powerpoint/2010/main" val="373387937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3FB30-63D9-4893-87C6-43A9030FAB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3D63A3A1-E306-4E99-86CE-A41BAC6F08BC}"/>
              </a:ext>
            </a:extLst>
          </p:cNvPr>
          <p:cNvSpPr>
            <a:spLocks noGrp="1"/>
          </p:cNvSpPr>
          <p:nvPr>
            <p:ph type="title"/>
          </p:nvPr>
        </p:nvSpPr>
        <p:spPr/>
        <p:txBody>
          <a:bodyPr/>
          <a:lstStyle/>
          <a:p>
            <a:r>
              <a:rPr lang="en-US" dirty="0">
                <a:solidFill>
                  <a:schemeClr val="bg1"/>
                </a:solidFill>
              </a:rPr>
              <a:t>The Test: Jewish Perspectives on the Akedah</a:t>
            </a:r>
          </a:p>
        </p:txBody>
      </p:sp>
      <p:sp>
        <p:nvSpPr>
          <p:cNvPr id="3" name="Content Placeholder 2">
            <a:extLst>
              <a:ext uri="{FF2B5EF4-FFF2-40B4-BE49-F238E27FC236}">
                <a16:creationId xmlns:a16="http://schemas.microsoft.com/office/drawing/2014/main" id="{22A6A51F-BF96-4A90-9A70-03AE0ABAAE79}"/>
              </a:ext>
            </a:extLst>
          </p:cNvPr>
          <p:cNvSpPr>
            <a:spLocks noGrp="1"/>
          </p:cNvSpPr>
          <p:nvPr>
            <p:ph idx="1"/>
          </p:nvPr>
        </p:nvSpPr>
        <p:spPr/>
        <p:txBody>
          <a:bodyPr>
            <a:normAutofit fontScale="92500" lnSpcReduction="20000"/>
          </a:bodyPr>
          <a:lstStyle/>
          <a:p>
            <a:pPr marL="0" indent="0">
              <a:buNone/>
            </a:pPr>
            <a:r>
              <a:rPr lang="en-US" sz="6600" dirty="0">
                <a:solidFill>
                  <a:schemeClr val="bg1"/>
                </a:solidFill>
              </a:rPr>
              <a:t>His [Abraham’s] eyes shed tears that fell into Isaac’s eyes because of his fatherly compassion: nonetheless, his heart rejoiced to do the will of his Creator.   				</a:t>
            </a:r>
            <a:br>
              <a:rPr lang="en-US" sz="6600" dirty="0">
                <a:solidFill>
                  <a:schemeClr val="bg1"/>
                </a:solidFill>
              </a:rPr>
            </a:br>
            <a:r>
              <a:rPr lang="en-US" sz="6600" dirty="0">
                <a:solidFill>
                  <a:schemeClr val="bg1"/>
                </a:solidFill>
              </a:rPr>
              <a:t>				—Midrash</a:t>
            </a:r>
          </a:p>
          <a:p>
            <a:pPr marL="0" indent="0">
              <a:buNone/>
            </a:pPr>
            <a:endParaRPr lang="en-US" sz="6600" dirty="0">
              <a:solidFill>
                <a:schemeClr val="bg1"/>
              </a:solidFill>
            </a:endParaRPr>
          </a:p>
          <a:p>
            <a:pPr marL="0" indent="0">
              <a:buNone/>
            </a:pPr>
            <a:r>
              <a:rPr lang="en-US" sz="6600" dirty="0">
                <a:solidFill>
                  <a:schemeClr val="bg1"/>
                </a:solidFill>
              </a:rPr>
              <a:t>Abraham did not hasten to kill Isaac out of fear that god might slay him or make him poor, but solely because it is man’s duty to love and to fear God, even without hope of reward or fear of punishment</a:t>
            </a:r>
          </a:p>
          <a:p>
            <a:pPr marL="0" indent="0">
              <a:buNone/>
            </a:pPr>
            <a:r>
              <a:rPr lang="en-US" sz="6600" dirty="0">
                <a:solidFill>
                  <a:schemeClr val="bg1"/>
                </a:solidFill>
              </a:rPr>
              <a:t>				—Maimonides, Guide to the Perplexed, in 					Leibowitz, </a:t>
            </a:r>
            <a:r>
              <a:rPr lang="en-US" sz="6600" i="1" dirty="0">
                <a:solidFill>
                  <a:schemeClr val="bg1"/>
                </a:solidFill>
              </a:rPr>
              <a:t>Bereshit</a:t>
            </a:r>
            <a:r>
              <a:rPr lang="en-US" sz="6600" dirty="0">
                <a:solidFill>
                  <a:schemeClr val="bg1"/>
                </a:solidFill>
              </a:rPr>
              <a:t>, p. 189.</a:t>
            </a:r>
          </a:p>
          <a:p>
            <a:pPr marL="0" indent="0">
              <a:buNone/>
            </a:pP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425805441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3FB30-63D9-4893-87C6-43A9030FAB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3D63A3A1-E306-4E99-86CE-A41BAC6F08BC}"/>
              </a:ext>
            </a:extLst>
          </p:cNvPr>
          <p:cNvSpPr>
            <a:spLocks noGrp="1"/>
          </p:cNvSpPr>
          <p:nvPr>
            <p:ph type="title"/>
          </p:nvPr>
        </p:nvSpPr>
        <p:spPr/>
        <p:txBody>
          <a:bodyPr/>
          <a:lstStyle/>
          <a:p>
            <a:r>
              <a:rPr lang="en-US">
                <a:solidFill>
                  <a:schemeClr val="bg1"/>
                </a:solidFill>
              </a:rPr>
              <a:t>Introduction: Who Was (and Is) Abraham?</a:t>
            </a:r>
            <a:endParaRPr lang="en-US" dirty="0">
              <a:solidFill>
                <a:schemeClr val="bg1"/>
              </a:solidFill>
            </a:endParaRPr>
          </a:p>
        </p:txBody>
      </p:sp>
      <p:sp>
        <p:nvSpPr>
          <p:cNvPr id="3" name="Content Placeholder 2">
            <a:extLst>
              <a:ext uri="{FF2B5EF4-FFF2-40B4-BE49-F238E27FC236}">
                <a16:creationId xmlns:a16="http://schemas.microsoft.com/office/drawing/2014/main" id="{22A6A51F-BF96-4A90-9A70-03AE0ABAAE79}"/>
              </a:ext>
            </a:extLst>
          </p:cNvPr>
          <p:cNvSpPr>
            <a:spLocks noGrp="1"/>
          </p:cNvSpPr>
          <p:nvPr>
            <p:ph idx="1"/>
          </p:nvPr>
        </p:nvSpPr>
        <p:spPr/>
        <p:txBody>
          <a:bodyPr>
            <a:normAutofit fontScale="92500" lnSpcReduction="10000"/>
          </a:bodyPr>
          <a:lstStyle/>
          <a:p>
            <a:pPr marL="0" indent="0">
              <a:buNone/>
            </a:pPr>
            <a:r>
              <a:rPr lang="en-US">
                <a:solidFill>
                  <a:schemeClr val="bg1"/>
                </a:solidFill>
              </a:rPr>
              <a:t>“On the day when Our Father Abraham passed away from the world, all the great people of the nations of the world stood in a line and said, “Alas for the world that has lost its leader, and alas for the ship that has lost its pilot.”                               </a:t>
            </a:r>
            <a:br>
              <a:rPr lang="en-US">
                <a:solidFill>
                  <a:schemeClr val="bg1"/>
                </a:solidFill>
              </a:rPr>
            </a:br>
            <a:r>
              <a:rPr lang="en-US">
                <a:solidFill>
                  <a:schemeClr val="bg1"/>
                </a:solidFill>
              </a:rPr>
              <a:t>							—Talmud </a:t>
            </a:r>
          </a:p>
          <a:p>
            <a:pPr marL="0" indent="0">
              <a:buNone/>
            </a:pPr>
            <a:endParaRPr lang="en-US">
              <a:solidFill>
                <a:schemeClr val="bg1"/>
              </a:solidFill>
            </a:endParaRPr>
          </a:p>
          <a:p>
            <a:pPr marL="0" indent="0">
              <a:buNone/>
            </a:pPr>
            <a:r>
              <a:rPr lang="en-US">
                <a:solidFill>
                  <a:schemeClr val="bg1"/>
                </a:solidFill>
              </a:rPr>
              <a:t>By faith Abraham obeyed when he was called to go out to a place that he was to receive as an inheritance. And he went out, not knowing where he was going. By faith he went to live in the land of promise, as in a foreign land, living in tents with Isaac and Jacob, heirs with him of the same promise. For he was looking forward to the city that has foundations, whose designer and builder is God. </a:t>
            </a:r>
          </a:p>
          <a:p>
            <a:pPr marL="0" indent="0">
              <a:buNone/>
            </a:pPr>
            <a:r>
              <a:rPr lang="en-US">
                <a:solidFill>
                  <a:schemeClr val="bg1"/>
                </a:solidFill>
              </a:rPr>
              <a:t>							—Hebrews 11:8–10 (ESV-CE)</a:t>
            </a:r>
          </a:p>
          <a:p>
            <a:pPr marL="0" indent="0">
              <a:buNone/>
            </a:pPr>
            <a:endParaRPr lang="en-US">
              <a:solidFill>
                <a:schemeClr val="bg1"/>
              </a:solidFill>
            </a:endParaRPr>
          </a:p>
          <a:p>
            <a:pPr marL="0" indent="0">
              <a:buNone/>
            </a:pPr>
            <a:endParaRPr lang="en-US" dirty="0"/>
          </a:p>
        </p:txBody>
      </p:sp>
    </p:spTree>
    <p:extLst>
      <p:ext uri="{BB962C8B-B14F-4D97-AF65-F5344CB8AC3E}">
        <p14:creationId xmlns:p14="http://schemas.microsoft.com/office/powerpoint/2010/main" val="181830623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E8BB4B-3620-4702-BFF9-FE33C18F3468}"/>
              </a:ext>
            </a:extLst>
          </p:cNvPr>
          <p:cNvSpPr>
            <a:spLocks noGrp="1"/>
          </p:cNvSpPr>
          <p:nvPr>
            <p:ph type="title"/>
          </p:nvPr>
        </p:nvSpPr>
        <p:spPr>
          <a:xfrm>
            <a:off x="1663699" y="1838075"/>
            <a:ext cx="22271121" cy="10039849"/>
          </a:xfrm>
        </p:spPr>
        <p:txBody>
          <a:bodyPr>
            <a:noAutofit/>
          </a:bodyPr>
          <a:lstStyle/>
          <a:p>
            <a:r>
              <a:rPr lang="en-US" sz="7200" dirty="0"/>
              <a:t>As so often in the relationship of Judaism with Christianity (and later with Islam as well), we are not dealing with a straightforward instance of parent-religion and a child-religion, but rather with complex patterns of dependence and mutual influence in traditions that are all evolving over time. Neither of these two religious faiths has a sense of </a:t>
            </a:r>
            <a:r>
              <a:rPr lang="en-US" sz="7200" i="1" dirty="0"/>
              <a:t>sola scriptura</a:t>
            </a:r>
            <a:r>
              <a:rPr lang="en-US" sz="7200" dirty="0"/>
              <a:t>. The Jewish rabbinical traditions function in a similar developmental model as the evolving traditions and magisterial writings of the Catholic Church, which can both touch on common beliefs or take divergent directions from them. </a:t>
            </a:r>
          </a:p>
        </p:txBody>
      </p:sp>
    </p:spTree>
    <p:extLst>
      <p:ext uri="{BB962C8B-B14F-4D97-AF65-F5344CB8AC3E}">
        <p14:creationId xmlns:p14="http://schemas.microsoft.com/office/powerpoint/2010/main" val="190554266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EF13EE-B08C-4055-B4E5-AFB6C526F307}"/>
              </a:ext>
            </a:extLst>
          </p:cNvPr>
          <p:cNvSpPr>
            <a:spLocks noGrp="1"/>
          </p:cNvSpPr>
          <p:nvPr>
            <p:ph type="title"/>
          </p:nvPr>
        </p:nvSpPr>
        <p:spPr/>
        <p:txBody>
          <a:bodyPr/>
          <a:lstStyle/>
          <a:p>
            <a:r>
              <a:rPr lang="en-US" i="1" dirty="0"/>
              <a:t>Midrash</a:t>
            </a:r>
            <a:r>
              <a:rPr lang="en-US" dirty="0"/>
              <a:t> on the </a:t>
            </a:r>
            <a:r>
              <a:rPr lang="en-US" i="1" dirty="0"/>
              <a:t>Akedah</a:t>
            </a:r>
          </a:p>
        </p:txBody>
      </p:sp>
      <p:sp>
        <p:nvSpPr>
          <p:cNvPr id="4" name="Content Placeholder 3">
            <a:extLst>
              <a:ext uri="{FF2B5EF4-FFF2-40B4-BE49-F238E27FC236}">
                <a16:creationId xmlns:a16="http://schemas.microsoft.com/office/drawing/2014/main" id="{0C1C26D7-E7F5-4C29-84EF-7D1C3DD1206B}"/>
              </a:ext>
            </a:extLst>
          </p:cNvPr>
          <p:cNvSpPr>
            <a:spLocks noGrp="1"/>
          </p:cNvSpPr>
          <p:nvPr>
            <p:ph idx="1"/>
          </p:nvPr>
        </p:nvSpPr>
        <p:spPr>
          <a:xfrm>
            <a:off x="1676400" y="3025607"/>
            <a:ext cx="21031200" cy="8702676"/>
          </a:xfrm>
        </p:spPr>
        <p:txBody>
          <a:bodyPr>
            <a:normAutofit/>
          </a:bodyPr>
          <a:lstStyle/>
          <a:p>
            <a:pPr marL="0" indent="0">
              <a:buNone/>
            </a:pPr>
            <a:r>
              <a:rPr lang="en-US" sz="6000" dirty="0">
                <a:solidFill>
                  <a:schemeClr val="tx2"/>
                </a:solidFill>
              </a:rPr>
              <a:t>“And Isaac said . . . ‘Behold, the fire and the wood, but where is the lamb for the burnt offering?’” (Genesis 22:7). In that instant, fear and dread terror fell upon Isaac, when he saw in Abraham's hand nothing at all fit for an offering. So, suspecting what was intended, he asked, “Where is the lamb for the burnt offering?” Abraham replied, “The Holy One has chosen you.” Isaac said, “If He has so chosen, my life is given to Him, but I grieve for my mother.” Nevertheless, “they went both of them together” (Genesis 22:8)—one to bind, the other to be bound; one to slaughter, the other to be slaughtered.</a:t>
            </a:r>
          </a:p>
        </p:txBody>
      </p:sp>
      <p:sp>
        <p:nvSpPr>
          <p:cNvPr id="5" name="TextBox 4">
            <a:extLst>
              <a:ext uri="{FF2B5EF4-FFF2-40B4-BE49-F238E27FC236}">
                <a16:creationId xmlns:a16="http://schemas.microsoft.com/office/drawing/2014/main" id="{2B182F45-DF94-4770-A0F7-B7B5691C7985}"/>
              </a:ext>
            </a:extLst>
          </p:cNvPr>
          <p:cNvSpPr txBox="1"/>
          <p:nvPr/>
        </p:nvSpPr>
        <p:spPr>
          <a:xfrm>
            <a:off x="2199886" y="11791722"/>
            <a:ext cx="19984228" cy="954107"/>
          </a:xfrm>
          <a:prstGeom prst="rect">
            <a:avLst/>
          </a:prstGeom>
          <a:noFill/>
        </p:spPr>
        <p:txBody>
          <a:bodyPr wrap="square" rtlCol="0">
            <a:spAutoFit/>
          </a:bodyPr>
          <a:lstStyle/>
          <a:p>
            <a:r>
              <a:rPr lang="en-US" sz="2800" b="0" i="0" dirty="0">
                <a:solidFill>
                  <a:srgbClr val="000000"/>
                </a:solidFill>
                <a:effectLst/>
              </a:rPr>
              <a:t>Hayyim Nahman Bialik and Yehoshua Hana Ravnitzky, eds., </a:t>
            </a:r>
            <a:r>
              <a:rPr lang="en-US" sz="2800" b="0" i="1" dirty="0">
                <a:solidFill>
                  <a:srgbClr val="000000"/>
                </a:solidFill>
                <a:effectLst/>
              </a:rPr>
              <a:t>The Book of Legends/Sefer Ha-Aggadah: Legends from the Talmud and Midrash, </a:t>
            </a:r>
            <a:r>
              <a:rPr lang="en-US" sz="2800" b="0" i="0" dirty="0">
                <a:solidFill>
                  <a:srgbClr val="000000"/>
                </a:solidFill>
                <a:effectLst/>
              </a:rPr>
              <a:t>trans. William G. Braude (New York: Schocken Books, 1992), 41.</a:t>
            </a:r>
            <a:endParaRPr lang="en-US" sz="2800" dirty="0"/>
          </a:p>
        </p:txBody>
      </p:sp>
    </p:spTree>
    <p:extLst>
      <p:ext uri="{BB962C8B-B14F-4D97-AF65-F5344CB8AC3E}">
        <p14:creationId xmlns:p14="http://schemas.microsoft.com/office/powerpoint/2010/main" val="249128901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336356-5AF7-414E-99DE-C1FE80BE9DB0}"/>
              </a:ext>
            </a:extLst>
          </p:cNvPr>
          <p:cNvSpPr>
            <a:spLocks noGrp="1"/>
          </p:cNvSpPr>
          <p:nvPr>
            <p:ph type="title"/>
          </p:nvPr>
        </p:nvSpPr>
        <p:spPr>
          <a:xfrm>
            <a:off x="1676400" y="730251"/>
            <a:ext cx="21031200" cy="1002296"/>
          </a:xfrm>
        </p:spPr>
        <p:txBody>
          <a:bodyPr>
            <a:normAutofit fontScale="90000"/>
          </a:bodyPr>
          <a:lstStyle/>
          <a:p>
            <a:r>
              <a:rPr lang="en-US" dirty="0"/>
              <a:t>The Akedah</a:t>
            </a:r>
            <a:r>
              <a:rPr lang="en-US" baseline="0" dirty="0"/>
              <a:t> in our Faith Traditions: Islamic</a:t>
            </a:r>
            <a:endParaRPr lang="en-US" dirty="0"/>
          </a:p>
        </p:txBody>
      </p:sp>
      <p:sp>
        <p:nvSpPr>
          <p:cNvPr id="6" name="Content Placeholder 5">
            <a:extLst>
              <a:ext uri="{FF2B5EF4-FFF2-40B4-BE49-F238E27FC236}">
                <a16:creationId xmlns:a16="http://schemas.microsoft.com/office/drawing/2014/main" id="{AD9E40AB-9112-4308-9978-61B630455BAE}"/>
              </a:ext>
            </a:extLst>
          </p:cNvPr>
          <p:cNvSpPr>
            <a:spLocks noGrp="1"/>
          </p:cNvSpPr>
          <p:nvPr>
            <p:ph idx="1"/>
          </p:nvPr>
        </p:nvSpPr>
        <p:spPr>
          <a:xfrm>
            <a:off x="1676399" y="2310063"/>
            <a:ext cx="22178211" cy="10460958"/>
          </a:xfrm>
        </p:spPr>
        <p:txBody>
          <a:bodyPr>
            <a:normAutofit lnSpcReduction="10000"/>
          </a:bodyPr>
          <a:lstStyle/>
          <a:p>
            <a:r>
              <a:rPr lang="en-US" dirty="0"/>
              <a:t>Islam (which arose in the 7</a:t>
            </a:r>
            <a:r>
              <a:rPr lang="en-US" baseline="30000" dirty="0"/>
              <a:t>th</a:t>
            </a:r>
            <a:r>
              <a:rPr lang="en-US" dirty="0"/>
              <a:t> century AD), focuses on Abraham more than does either Judaism or Christianity.</a:t>
            </a:r>
          </a:p>
          <a:p>
            <a:r>
              <a:rPr lang="en-US" dirty="0"/>
              <a:t>Christianity, like Judaism, teaches that “descent from Abraham” (however it is understood) is essential; that is not necessary in Islam, since the Prophet Muhammad is the greatest of all prophets, the final link in a series of prophets from Adam through Abraham until Muhammad </a:t>
            </a:r>
          </a:p>
          <a:p>
            <a:r>
              <a:rPr lang="en-US" dirty="0"/>
              <a:t>The Muslim claim is that Islam is the restoration of “the religion of Abraham” (Qur’an 2:135), a religion that was long distorted and misinterpreted by Jews and Christians alike.</a:t>
            </a:r>
          </a:p>
          <a:p>
            <a:r>
              <a:rPr lang="en-US" dirty="0"/>
              <a:t>While the Qur’an exhibits wide and deep indebtedness to the Hebrew Bible and the New Testament (and affirms respect to these documents as scriptures), it omits passages that Jews and Christians consider essential, and it encompasses materials those two communities lack.</a:t>
            </a:r>
          </a:p>
        </p:txBody>
      </p:sp>
    </p:spTree>
    <p:extLst>
      <p:ext uri="{BB962C8B-B14F-4D97-AF65-F5344CB8AC3E}">
        <p14:creationId xmlns:p14="http://schemas.microsoft.com/office/powerpoint/2010/main" val="292371172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E8BB4B-3620-4702-BFF9-FE33C18F3468}"/>
              </a:ext>
            </a:extLst>
          </p:cNvPr>
          <p:cNvSpPr>
            <a:spLocks noGrp="1"/>
          </p:cNvSpPr>
          <p:nvPr>
            <p:ph type="title"/>
          </p:nvPr>
        </p:nvSpPr>
        <p:spPr>
          <a:xfrm>
            <a:off x="1663699" y="1838075"/>
            <a:ext cx="22271121" cy="10039849"/>
          </a:xfrm>
        </p:spPr>
        <p:txBody>
          <a:bodyPr>
            <a:noAutofit/>
          </a:bodyPr>
          <a:lstStyle/>
          <a:p>
            <a:r>
              <a:rPr lang="en-US" sz="9600" dirty="0"/>
              <a:t>The claim that Abraham is a source of reconciliation or unity among these three major religious traditions increasingly called “Abrahamic” is as simplistic as it is widespread. Abraham has functioned historically more as a point of differentiation among these three religious communities than a node of commonality. </a:t>
            </a:r>
          </a:p>
        </p:txBody>
      </p:sp>
    </p:spTree>
    <p:extLst>
      <p:ext uri="{BB962C8B-B14F-4D97-AF65-F5344CB8AC3E}">
        <p14:creationId xmlns:p14="http://schemas.microsoft.com/office/powerpoint/2010/main" val="125629894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E8BB4B-3620-4702-BFF9-FE33C18F3468}"/>
              </a:ext>
            </a:extLst>
          </p:cNvPr>
          <p:cNvSpPr>
            <a:spLocks noGrp="1"/>
          </p:cNvSpPr>
          <p:nvPr>
            <p:ph type="title"/>
          </p:nvPr>
        </p:nvSpPr>
        <p:spPr>
          <a:xfrm>
            <a:off x="721895" y="1838075"/>
            <a:ext cx="23212925" cy="10039849"/>
          </a:xfrm>
        </p:spPr>
        <p:txBody>
          <a:bodyPr>
            <a:noAutofit/>
          </a:bodyPr>
          <a:lstStyle/>
          <a:p>
            <a:r>
              <a:rPr lang="en-US" sz="6600" dirty="0"/>
              <a:t>“It is surely the case that Jews, Christians, and Muslims have more in common than most of their adherents recognize, and one important item they have in common is a tendency to reflect on the figure of Abraham as he appears in their respective collections of authoritative literature. But those collections differ, the Abraham who appears in each of them is distinctive in important ways, and although interreligious concord is devoutly to be desired, the patriarch is less useful to that end than many think.”   </a:t>
            </a:r>
            <a:br>
              <a:rPr lang="en-US" sz="6600" dirty="0"/>
            </a:br>
            <a:r>
              <a:rPr lang="en-US" sz="6600" dirty="0"/>
              <a:t>			</a:t>
            </a:r>
            <a:r>
              <a:rPr lang="en-US" sz="5400" dirty="0"/>
              <a:t>—Jon Levenson, </a:t>
            </a:r>
            <a:r>
              <a:rPr lang="en-US" sz="5400" i="1" dirty="0"/>
              <a:t>Inheriting Abraham; The Legacy of the 				Patriarch in Judaism, Christianity, and Islam</a:t>
            </a:r>
            <a:endParaRPr lang="en-US" sz="6600" i="1" dirty="0"/>
          </a:p>
        </p:txBody>
      </p:sp>
    </p:spTree>
    <p:extLst>
      <p:ext uri="{BB962C8B-B14F-4D97-AF65-F5344CB8AC3E}">
        <p14:creationId xmlns:p14="http://schemas.microsoft.com/office/powerpoint/2010/main" val="59092198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BAC051-D93F-42A5-B4F8-7A73B60A29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38610" y="377657"/>
            <a:ext cx="12336379" cy="12939183"/>
          </a:xfrm>
          <a:prstGeom prst="rect">
            <a:avLst/>
          </a:prstGeom>
        </p:spPr>
      </p:pic>
      <p:sp>
        <p:nvSpPr>
          <p:cNvPr id="7" name="Rectangle 6">
            <a:extLst>
              <a:ext uri="{FF2B5EF4-FFF2-40B4-BE49-F238E27FC236}">
                <a16:creationId xmlns:a16="http://schemas.microsoft.com/office/drawing/2014/main" id="{BCAFF8CD-67A1-4084-8987-27C6333A7F37}"/>
              </a:ext>
            </a:extLst>
          </p:cNvPr>
          <p:cNvSpPr/>
          <p:nvPr/>
        </p:nvSpPr>
        <p:spPr>
          <a:xfrm>
            <a:off x="17999242" y="1363579"/>
            <a:ext cx="1138990" cy="753979"/>
          </a:xfrm>
          <a:prstGeom prst="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2733FB7-DB4F-41A9-98A2-0C6DAF2E51F0}"/>
              </a:ext>
            </a:extLst>
          </p:cNvPr>
          <p:cNvSpPr>
            <a:spLocks noGrp="1"/>
          </p:cNvSpPr>
          <p:nvPr>
            <p:ph type="title"/>
          </p:nvPr>
        </p:nvSpPr>
        <p:spPr>
          <a:xfrm>
            <a:off x="621631" y="377657"/>
            <a:ext cx="9336505" cy="2651126"/>
          </a:xfrm>
        </p:spPr>
        <p:txBody>
          <a:bodyPr>
            <a:normAutofit/>
          </a:bodyPr>
          <a:lstStyle/>
          <a:p>
            <a:r>
              <a:rPr lang="en-US" sz="7200" dirty="0"/>
              <a:t>The Text: </a:t>
            </a:r>
            <a:br>
              <a:rPr lang="en-US" sz="7200" dirty="0"/>
            </a:br>
            <a:r>
              <a:rPr lang="en-US" sz="7200" dirty="0"/>
              <a:t>Genesis 22:1-3</a:t>
            </a:r>
          </a:p>
        </p:txBody>
      </p:sp>
      <p:sp>
        <p:nvSpPr>
          <p:cNvPr id="4" name="Content Placeholder 3">
            <a:extLst>
              <a:ext uri="{FF2B5EF4-FFF2-40B4-BE49-F238E27FC236}">
                <a16:creationId xmlns:a16="http://schemas.microsoft.com/office/drawing/2014/main" id="{7ACF0E00-ED3A-4823-9B73-1F2FFD6D4373}"/>
              </a:ext>
            </a:extLst>
          </p:cNvPr>
          <p:cNvSpPr>
            <a:spLocks noGrp="1"/>
          </p:cNvSpPr>
          <p:nvPr>
            <p:ph idx="1"/>
          </p:nvPr>
        </p:nvSpPr>
        <p:spPr>
          <a:xfrm>
            <a:off x="401053" y="3028783"/>
            <a:ext cx="9737557" cy="9772817"/>
          </a:xfrm>
        </p:spPr>
        <p:txBody>
          <a:bodyPr>
            <a:normAutofit fontScale="92500" lnSpcReduction="20000"/>
          </a:bodyPr>
          <a:lstStyle/>
          <a:p>
            <a:pPr marL="0" indent="0">
              <a:buNone/>
            </a:pPr>
            <a:r>
              <a:rPr lang="en-US" dirty="0">
                <a:solidFill>
                  <a:srgbClr val="010105"/>
                </a:solidFill>
              </a:rPr>
              <a:t>Key words and phrases</a:t>
            </a:r>
          </a:p>
          <a:p>
            <a:r>
              <a:rPr lang="en-US" dirty="0">
                <a:solidFill>
                  <a:srgbClr val="010105"/>
                </a:solidFill>
              </a:rPr>
              <a:t>22:1 “Tested” (</a:t>
            </a:r>
            <a:r>
              <a:rPr lang="en-US" i="1" dirty="0">
                <a:solidFill>
                  <a:srgbClr val="010105"/>
                </a:solidFill>
              </a:rPr>
              <a:t>Nasa</a:t>
            </a:r>
            <a:r>
              <a:rPr lang="en-US" dirty="0">
                <a:solidFill>
                  <a:srgbClr val="010105"/>
                </a:solidFill>
              </a:rPr>
              <a:t>)</a:t>
            </a:r>
          </a:p>
          <a:p>
            <a:r>
              <a:rPr lang="en-US" dirty="0">
                <a:solidFill>
                  <a:srgbClr val="010105"/>
                </a:solidFill>
              </a:rPr>
              <a:t>22:1 “Here I am” (</a:t>
            </a:r>
            <a:r>
              <a:rPr lang="en-US" i="1" dirty="0">
                <a:solidFill>
                  <a:srgbClr val="010105"/>
                </a:solidFill>
              </a:rPr>
              <a:t>Hineni</a:t>
            </a:r>
            <a:r>
              <a:rPr lang="en-US" dirty="0">
                <a:solidFill>
                  <a:srgbClr val="010105"/>
                </a:solidFill>
              </a:rPr>
              <a:t>)</a:t>
            </a:r>
          </a:p>
          <a:p>
            <a:r>
              <a:rPr lang="en-US" dirty="0">
                <a:solidFill>
                  <a:srgbClr val="010105"/>
                </a:solidFill>
              </a:rPr>
              <a:t>22:2 “Take” (</a:t>
            </a:r>
            <a:r>
              <a:rPr lang="en-US" i="1" dirty="0">
                <a:solidFill>
                  <a:srgbClr val="010105"/>
                </a:solidFill>
              </a:rPr>
              <a:t>Lech-</a:t>
            </a:r>
            <a:r>
              <a:rPr lang="en-US" i="1" dirty="0" err="1">
                <a:solidFill>
                  <a:srgbClr val="010105"/>
                </a:solidFill>
              </a:rPr>
              <a:t>lecha</a:t>
            </a:r>
            <a:r>
              <a:rPr lang="en-US" i="1" dirty="0">
                <a:solidFill>
                  <a:srgbClr val="010105"/>
                </a:solidFill>
              </a:rPr>
              <a:t>!</a:t>
            </a:r>
            <a:r>
              <a:rPr lang="en-US" dirty="0">
                <a:solidFill>
                  <a:srgbClr val="010105"/>
                </a:solidFill>
              </a:rPr>
              <a:t>); cf. Genesis 12:1 (the call of Abraham, same exact words) </a:t>
            </a:r>
          </a:p>
          <a:p>
            <a:r>
              <a:rPr lang="en-US" dirty="0">
                <a:solidFill>
                  <a:srgbClr val="010105"/>
                </a:solidFill>
              </a:rPr>
              <a:t>22:2 “your son, your favored one, Isaac, whom you love” (HB)</a:t>
            </a:r>
          </a:p>
          <a:p>
            <a:pPr marL="0" marR="0">
              <a:lnSpc>
                <a:spcPct val="115000"/>
              </a:lnSpc>
              <a:spcBef>
                <a:spcPts val="0"/>
              </a:spcBef>
              <a:spcAft>
                <a:spcPts val="1000"/>
              </a:spcAft>
            </a:pPr>
            <a:r>
              <a:rPr lang="en-US" dirty="0"/>
              <a:t>22:2 </a:t>
            </a:r>
            <a:r>
              <a:rPr lang="el-GR" sz="5400" dirty="0">
                <a:effectLst/>
                <a:latin typeface="Logos.Fonts"/>
              </a:rPr>
              <a:t>τὸν υἱόν σου τὸν ἀγαπητόν</a:t>
            </a:r>
            <a:r>
              <a:rPr lang="en-US" sz="5400" dirty="0">
                <a:effectLst/>
                <a:latin typeface="Logos.Fonts"/>
              </a:rPr>
              <a:t> </a:t>
            </a:r>
            <a:r>
              <a:rPr lang="en-US" sz="5400" dirty="0">
                <a:latin typeface="Calibri" panose="020F0502020204030204" pitchFamily="34" charset="0"/>
              </a:rPr>
              <a:t>Genesis 22:2 (LXX) ; see Luke 20:13, </a:t>
            </a:r>
            <a:r>
              <a:rPr lang="el-GR" sz="5400" dirty="0">
                <a:effectLst/>
                <a:latin typeface="Logos.Fonts"/>
              </a:rPr>
              <a:t>τὸν υἱόν μου τὸν ἀγαπητόν</a:t>
            </a:r>
            <a:r>
              <a:rPr lang="en-US" sz="5400" dirty="0">
                <a:effectLst/>
                <a:latin typeface="Logos.Fonts"/>
              </a:rPr>
              <a:t>; </a:t>
            </a:r>
            <a:r>
              <a:rPr lang="en-US" sz="5400" dirty="0">
                <a:latin typeface="Calibri" panose="020F0502020204030204" pitchFamily="34" charset="0"/>
              </a:rPr>
              <a:t>Luke 20:13, Nestle Aland Greek NT, 28</a:t>
            </a:r>
            <a:r>
              <a:rPr lang="en-US" sz="5400" baseline="30000" dirty="0">
                <a:latin typeface="Calibri" panose="020F0502020204030204" pitchFamily="34" charset="0"/>
              </a:rPr>
              <a:t>th</a:t>
            </a:r>
            <a:r>
              <a:rPr lang="en-US" sz="5400" dirty="0">
                <a:latin typeface="Calibri" panose="020F0502020204030204" pitchFamily="34" charset="0"/>
              </a:rPr>
              <a:t> edition)</a:t>
            </a:r>
            <a:r>
              <a:rPr lang="el-GR" sz="5400" dirty="0">
                <a:effectLst/>
                <a:latin typeface="Calibri" panose="020F0502020204030204" pitchFamily="34" charset="0"/>
              </a:rPr>
              <a:t> </a:t>
            </a:r>
            <a:r>
              <a:rPr lang="en-US" sz="5400" dirty="0">
                <a:effectLst/>
                <a:latin typeface="Calibri" panose="020F0502020204030204" pitchFamily="34" charset="0"/>
              </a:rPr>
              <a:t>~ “your son, the beloved”</a:t>
            </a:r>
            <a:endParaRPr lang="el-GR" sz="5400" dirty="0">
              <a:effectLst/>
              <a:latin typeface="Calibri" panose="020F0502020204030204" pitchFamily="34" charset="0"/>
            </a:endParaRPr>
          </a:p>
          <a:p>
            <a:pPr marL="0" marR="0">
              <a:lnSpc>
                <a:spcPct val="115000"/>
              </a:lnSpc>
              <a:spcBef>
                <a:spcPts val="0"/>
              </a:spcBef>
              <a:spcAft>
                <a:spcPts val="1000"/>
              </a:spcAft>
            </a:pPr>
            <a:endParaRPr lang="en-US" sz="5400" dirty="0">
              <a:latin typeface="Calibri" panose="020F0502020204030204" pitchFamily="34" charset="0"/>
            </a:endParaRPr>
          </a:p>
          <a:p>
            <a:pPr marL="0" marR="0">
              <a:lnSpc>
                <a:spcPct val="115000"/>
              </a:lnSpc>
              <a:spcBef>
                <a:spcPts val="400"/>
              </a:spcBef>
              <a:spcAft>
                <a:spcPts val="1000"/>
              </a:spcAft>
            </a:pPr>
            <a:endParaRPr lang="el-GR" sz="1800" dirty="0">
              <a:effectLst/>
              <a:latin typeface="Logos.Fonts"/>
            </a:endParaRPr>
          </a:p>
          <a:p>
            <a:endParaRPr lang="en-US" dirty="0">
              <a:solidFill>
                <a:srgbClr val="010105"/>
              </a:solidFill>
            </a:endParaRPr>
          </a:p>
        </p:txBody>
      </p:sp>
      <p:sp>
        <p:nvSpPr>
          <p:cNvPr id="8" name="Rectangle 7">
            <a:extLst>
              <a:ext uri="{FF2B5EF4-FFF2-40B4-BE49-F238E27FC236}">
                <a16:creationId xmlns:a16="http://schemas.microsoft.com/office/drawing/2014/main" id="{F203D3C7-A082-4B71-909D-220E03C3DD7E}"/>
              </a:ext>
            </a:extLst>
          </p:cNvPr>
          <p:cNvSpPr/>
          <p:nvPr/>
        </p:nvSpPr>
        <p:spPr>
          <a:xfrm>
            <a:off x="11301663" y="3826043"/>
            <a:ext cx="1323474" cy="753979"/>
          </a:xfrm>
          <a:prstGeom prst="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5E5246-B3B0-498D-9EAC-34C53AB495A9}"/>
              </a:ext>
            </a:extLst>
          </p:cNvPr>
          <p:cNvSpPr/>
          <p:nvPr/>
        </p:nvSpPr>
        <p:spPr>
          <a:xfrm>
            <a:off x="10319084" y="8566485"/>
            <a:ext cx="4928938" cy="753979"/>
          </a:xfrm>
          <a:prstGeom prst="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1B86BE-77AA-48F4-8718-A2BEA8C35044}"/>
              </a:ext>
            </a:extLst>
          </p:cNvPr>
          <p:cNvSpPr/>
          <p:nvPr/>
        </p:nvSpPr>
        <p:spPr>
          <a:xfrm>
            <a:off x="18239875" y="9472864"/>
            <a:ext cx="3282616" cy="753979"/>
          </a:xfrm>
          <a:prstGeom prst="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D7381A-D66F-4D50-9B9B-C3784F9A70DF}"/>
              </a:ext>
            </a:extLst>
          </p:cNvPr>
          <p:cNvSpPr/>
          <p:nvPr/>
        </p:nvSpPr>
        <p:spPr>
          <a:xfrm>
            <a:off x="15047494" y="609600"/>
            <a:ext cx="906379" cy="753979"/>
          </a:xfrm>
          <a:prstGeom prst="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6388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733FB7-DB4F-41A9-98A2-0C6DAF2E51F0}"/>
              </a:ext>
            </a:extLst>
          </p:cNvPr>
          <p:cNvSpPr>
            <a:spLocks noGrp="1"/>
          </p:cNvSpPr>
          <p:nvPr>
            <p:ph type="title"/>
          </p:nvPr>
        </p:nvSpPr>
        <p:spPr>
          <a:xfrm>
            <a:off x="621631" y="377657"/>
            <a:ext cx="9336505" cy="2651126"/>
          </a:xfrm>
        </p:spPr>
        <p:txBody>
          <a:bodyPr>
            <a:normAutofit/>
          </a:bodyPr>
          <a:lstStyle/>
          <a:p>
            <a:r>
              <a:rPr lang="en-US" sz="7200" dirty="0"/>
              <a:t>The Text: </a:t>
            </a:r>
            <a:br>
              <a:rPr lang="en-US" sz="7200" dirty="0"/>
            </a:br>
            <a:r>
              <a:rPr lang="en-US" sz="7200" dirty="0"/>
              <a:t>Genesis 22:4-7</a:t>
            </a:r>
          </a:p>
        </p:txBody>
      </p:sp>
      <p:sp>
        <p:nvSpPr>
          <p:cNvPr id="4" name="Content Placeholder 3">
            <a:extLst>
              <a:ext uri="{FF2B5EF4-FFF2-40B4-BE49-F238E27FC236}">
                <a16:creationId xmlns:a16="http://schemas.microsoft.com/office/drawing/2014/main" id="{7ACF0E00-ED3A-4823-9B73-1F2FFD6D4373}"/>
              </a:ext>
            </a:extLst>
          </p:cNvPr>
          <p:cNvSpPr>
            <a:spLocks noGrp="1"/>
          </p:cNvSpPr>
          <p:nvPr>
            <p:ph idx="1"/>
          </p:nvPr>
        </p:nvSpPr>
        <p:spPr>
          <a:xfrm>
            <a:off x="753979" y="3651250"/>
            <a:ext cx="8149389" cy="8702676"/>
          </a:xfrm>
        </p:spPr>
        <p:txBody>
          <a:bodyPr/>
          <a:lstStyle/>
          <a:p>
            <a:r>
              <a:rPr lang="en-US" dirty="0"/>
              <a:t>Scene 3: Dialogue at the foot of the Mountain</a:t>
            </a:r>
          </a:p>
          <a:p>
            <a:r>
              <a:rPr lang="en-US" dirty="0"/>
              <a:t>V. 5 “You stay here” to the servants</a:t>
            </a:r>
          </a:p>
          <a:p>
            <a:r>
              <a:rPr lang="en-US" dirty="0"/>
              <a:t>“We will worship and we will return to you”: meaning?</a:t>
            </a:r>
          </a:p>
          <a:p>
            <a:r>
              <a:rPr lang="en-US" dirty="0"/>
              <a:t>Unloading from the donkey to Isaac (how old is he here?)</a:t>
            </a:r>
          </a:p>
        </p:txBody>
      </p:sp>
      <p:pic>
        <p:nvPicPr>
          <p:cNvPr id="5" name="Picture 4">
            <a:extLst>
              <a:ext uri="{FF2B5EF4-FFF2-40B4-BE49-F238E27FC236}">
                <a16:creationId xmlns:a16="http://schemas.microsoft.com/office/drawing/2014/main" id="{198CD049-0611-430E-A0AE-C69735E45F0D}"/>
              </a:ext>
            </a:extLst>
          </p:cNvPr>
          <p:cNvPicPr>
            <a:picLocks noChangeAspect="1"/>
          </p:cNvPicPr>
          <p:nvPr/>
        </p:nvPicPr>
        <p:blipFill>
          <a:blip r:embed="rId3"/>
          <a:stretch>
            <a:fillRect/>
          </a:stretch>
        </p:blipFill>
        <p:spPr>
          <a:xfrm>
            <a:off x="10691681" y="377657"/>
            <a:ext cx="12473117" cy="13311311"/>
          </a:xfrm>
          <a:prstGeom prst="rect">
            <a:avLst/>
          </a:prstGeom>
        </p:spPr>
      </p:pic>
    </p:spTree>
    <p:extLst>
      <p:ext uri="{BB962C8B-B14F-4D97-AF65-F5344CB8AC3E}">
        <p14:creationId xmlns:p14="http://schemas.microsoft.com/office/powerpoint/2010/main" val="424787025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733FB7-DB4F-41A9-98A2-0C6DAF2E51F0}"/>
              </a:ext>
            </a:extLst>
          </p:cNvPr>
          <p:cNvSpPr>
            <a:spLocks noGrp="1"/>
          </p:cNvSpPr>
          <p:nvPr>
            <p:ph type="title"/>
          </p:nvPr>
        </p:nvSpPr>
        <p:spPr>
          <a:xfrm>
            <a:off x="621631" y="377657"/>
            <a:ext cx="9336505" cy="2651126"/>
          </a:xfrm>
        </p:spPr>
        <p:txBody>
          <a:bodyPr>
            <a:normAutofit/>
          </a:bodyPr>
          <a:lstStyle/>
          <a:p>
            <a:r>
              <a:rPr lang="en-US" sz="7200" dirty="0"/>
              <a:t>The Text: </a:t>
            </a:r>
            <a:br>
              <a:rPr lang="en-US" sz="7200" dirty="0"/>
            </a:br>
            <a:r>
              <a:rPr lang="en-US" sz="7200" dirty="0"/>
              <a:t>Genesis 22:8-11</a:t>
            </a:r>
          </a:p>
        </p:txBody>
      </p:sp>
      <p:sp>
        <p:nvSpPr>
          <p:cNvPr id="4" name="Content Placeholder 3">
            <a:extLst>
              <a:ext uri="{FF2B5EF4-FFF2-40B4-BE49-F238E27FC236}">
                <a16:creationId xmlns:a16="http://schemas.microsoft.com/office/drawing/2014/main" id="{7ACF0E00-ED3A-4823-9B73-1F2FFD6D4373}"/>
              </a:ext>
            </a:extLst>
          </p:cNvPr>
          <p:cNvSpPr>
            <a:spLocks noGrp="1"/>
          </p:cNvSpPr>
          <p:nvPr>
            <p:ph idx="1"/>
          </p:nvPr>
        </p:nvSpPr>
        <p:spPr>
          <a:xfrm>
            <a:off x="753979" y="3651250"/>
            <a:ext cx="8149389" cy="8702676"/>
          </a:xfrm>
        </p:spPr>
        <p:txBody>
          <a:bodyPr>
            <a:normAutofit fontScale="92500" lnSpcReduction="20000"/>
          </a:bodyPr>
          <a:lstStyle/>
          <a:p>
            <a:r>
              <a:rPr lang="en-US" dirty="0"/>
              <a:t>Scene 4: Dialogue between Abraham and Isaac climbing the mountain. </a:t>
            </a:r>
          </a:p>
          <a:p>
            <a:r>
              <a:rPr lang="en-US" dirty="0"/>
              <a:t>Does Isaac ever realize what is going to happen?</a:t>
            </a:r>
          </a:p>
          <a:p>
            <a:r>
              <a:rPr lang="en-US" dirty="0"/>
              <a:t>V. 9–10 Scene 5: After four short preparatory scenes, the narrative pace suddenly slows for the climactic scenes on the mountaintop</a:t>
            </a:r>
          </a:p>
          <a:p>
            <a:r>
              <a:rPr lang="en-US" dirty="0"/>
              <a:t>V.11: Abraham! Abraham! (imperative). </a:t>
            </a:r>
            <a:r>
              <a:rPr lang="en-US" i="1" dirty="0"/>
              <a:t>Hineni </a:t>
            </a:r>
            <a:r>
              <a:rPr lang="en-US" dirty="0"/>
              <a:t>again (like v. 1)</a:t>
            </a:r>
          </a:p>
          <a:p>
            <a:endParaRPr lang="en-US" dirty="0"/>
          </a:p>
        </p:txBody>
      </p:sp>
      <p:pic>
        <p:nvPicPr>
          <p:cNvPr id="5" name="Picture 4">
            <a:extLst>
              <a:ext uri="{FF2B5EF4-FFF2-40B4-BE49-F238E27FC236}">
                <a16:creationId xmlns:a16="http://schemas.microsoft.com/office/drawing/2014/main" id="{CB7F3E17-66DC-4597-B94C-604B09B83223}"/>
              </a:ext>
            </a:extLst>
          </p:cNvPr>
          <p:cNvPicPr>
            <a:picLocks noChangeAspect="1"/>
          </p:cNvPicPr>
          <p:nvPr/>
        </p:nvPicPr>
        <p:blipFill>
          <a:blip r:embed="rId3"/>
          <a:stretch>
            <a:fillRect/>
          </a:stretch>
        </p:blipFill>
        <p:spPr>
          <a:xfrm>
            <a:off x="9809873" y="224734"/>
            <a:ext cx="13435801" cy="13266532"/>
          </a:xfrm>
          <a:prstGeom prst="rect">
            <a:avLst/>
          </a:prstGeom>
        </p:spPr>
      </p:pic>
    </p:spTree>
    <p:extLst>
      <p:ext uri="{BB962C8B-B14F-4D97-AF65-F5344CB8AC3E}">
        <p14:creationId xmlns:p14="http://schemas.microsoft.com/office/powerpoint/2010/main" val="92238604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733FB7-DB4F-41A9-98A2-0C6DAF2E51F0}"/>
              </a:ext>
            </a:extLst>
          </p:cNvPr>
          <p:cNvSpPr>
            <a:spLocks noGrp="1"/>
          </p:cNvSpPr>
          <p:nvPr>
            <p:ph type="title"/>
          </p:nvPr>
        </p:nvSpPr>
        <p:spPr>
          <a:xfrm>
            <a:off x="621631" y="377657"/>
            <a:ext cx="9336505" cy="2651126"/>
          </a:xfrm>
        </p:spPr>
        <p:txBody>
          <a:bodyPr>
            <a:normAutofit/>
          </a:bodyPr>
          <a:lstStyle/>
          <a:p>
            <a:r>
              <a:rPr lang="en-US" sz="7200" dirty="0"/>
              <a:t>The Text: </a:t>
            </a:r>
            <a:br>
              <a:rPr lang="en-US" sz="7200" dirty="0"/>
            </a:br>
            <a:r>
              <a:rPr lang="en-US" sz="7200" dirty="0"/>
              <a:t>Genesis 22:12-15</a:t>
            </a:r>
          </a:p>
        </p:txBody>
      </p:sp>
      <p:sp>
        <p:nvSpPr>
          <p:cNvPr id="4" name="Content Placeholder 3">
            <a:extLst>
              <a:ext uri="{FF2B5EF4-FFF2-40B4-BE49-F238E27FC236}">
                <a16:creationId xmlns:a16="http://schemas.microsoft.com/office/drawing/2014/main" id="{7ACF0E00-ED3A-4823-9B73-1F2FFD6D4373}"/>
              </a:ext>
            </a:extLst>
          </p:cNvPr>
          <p:cNvSpPr>
            <a:spLocks noGrp="1"/>
          </p:cNvSpPr>
          <p:nvPr>
            <p:ph idx="1"/>
          </p:nvPr>
        </p:nvSpPr>
        <p:spPr>
          <a:xfrm>
            <a:off x="753979" y="3651250"/>
            <a:ext cx="8149389" cy="8702676"/>
          </a:xfrm>
        </p:spPr>
        <p:txBody>
          <a:bodyPr/>
          <a:lstStyle/>
          <a:p>
            <a:r>
              <a:rPr lang="en-US" dirty="0"/>
              <a:t>V. 12: Do not lay, do not do anything</a:t>
            </a:r>
          </a:p>
          <a:p>
            <a:r>
              <a:rPr lang="en-US" dirty="0"/>
              <a:t>“Now I know”</a:t>
            </a:r>
          </a:p>
          <a:p>
            <a:r>
              <a:rPr lang="en-US" dirty="0"/>
              <a:t>Abraham’s eyes fell upon a ram</a:t>
            </a:r>
          </a:p>
        </p:txBody>
      </p:sp>
      <p:pic>
        <p:nvPicPr>
          <p:cNvPr id="5" name="Picture 4">
            <a:extLst>
              <a:ext uri="{FF2B5EF4-FFF2-40B4-BE49-F238E27FC236}">
                <a16:creationId xmlns:a16="http://schemas.microsoft.com/office/drawing/2014/main" id="{8AB77BC6-2870-4C5E-8176-965F3C0FB59F}"/>
              </a:ext>
            </a:extLst>
          </p:cNvPr>
          <p:cNvPicPr>
            <a:picLocks noChangeAspect="1"/>
          </p:cNvPicPr>
          <p:nvPr/>
        </p:nvPicPr>
        <p:blipFill>
          <a:blip r:embed="rId3"/>
          <a:stretch>
            <a:fillRect/>
          </a:stretch>
        </p:blipFill>
        <p:spPr>
          <a:xfrm>
            <a:off x="10607452" y="231679"/>
            <a:ext cx="12348800" cy="13484321"/>
          </a:xfrm>
          <a:prstGeom prst="rect">
            <a:avLst/>
          </a:prstGeom>
        </p:spPr>
      </p:pic>
    </p:spTree>
    <p:extLst>
      <p:ext uri="{BB962C8B-B14F-4D97-AF65-F5344CB8AC3E}">
        <p14:creationId xmlns:p14="http://schemas.microsoft.com/office/powerpoint/2010/main" val="329608580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733FB7-DB4F-41A9-98A2-0C6DAF2E51F0}"/>
              </a:ext>
            </a:extLst>
          </p:cNvPr>
          <p:cNvSpPr>
            <a:spLocks noGrp="1"/>
          </p:cNvSpPr>
          <p:nvPr>
            <p:ph type="title"/>
          </p:nvPr>
        </p:nvSpPr>
        <p:spPr>
          <a:xfrm>
            <a:off x="621631" y="377657"/>
            <a:ext cx="9336505" cy="2651126"/>
          </a:xfrm>
        </p:spPr>
        <p:txBody>
          <a:bodyPr>
            <a:normAutofit/>
          </a:bodyPr>
          <a:lstStyle/>
          <a:p>
            <a:r>
              <a:rPr lang="en-US" sz="7200" dirty="0"/>
              <a:t>The Text: </a:t>
            </a:r>
            <a:br>
              <a:rPr lang="en-US" sz="7200" dirty="0"/>
            </a:br>
            <a:r>
              <a:rPr lang="en-US" sz="7200" dirty="0"/>
              <a:t>Genesis 22:16-19</a:t>
            </a:r>
          </a:p>
        </p:txBody>
      </p:sp>
      <p:sp>
        <p:nvSpPr>
          <p:cNvPr id="4" name="Content Placeholder 3">
            <a:extLst>
              <a:ext uri="{FF2B5EF4-FFF2-40B4-BE49-F238E27FC236}">
                <a16:creationId xmlns:a16="http://schemas.microsoft.com/office/drawing/2014/main" id="{7ACF0E00-ED3A-4823-9B73-1F2FFD6D4373}"/>
              </a:ext>
            </a:extLst>
          </p:cNvPr>
          <p:cNvSpPr>
            <a:spLocks noGrp="1"/>
          </p:cNvSpPr>
          <p:nvPr>
            <p:ph idx="1"/>
          </p:nvPr>
        </p:nvSpPr>
        <p:spPr>
          <a:xfrm>
            <a:off x="753979" y="3651250"/>
            <a:ext cx="8149389" cy="8702676"/>
          </a:xfrm>
        </p:spPr>
        <p:txBody>
          <a:bodyPr/>
          <a:lstStyle/>
          <a:p>
            <a:r>
              <a:rPr lang="en-US" dirty="0"/>
              <a:t>V. 16 “By myself I swear”</a:t>
            </a:r>
          </a:p>
          <a:p>
            <a:r>
              <a:rPr lang="en-US" dirty="0"/>
              <a:t>V.18 “All the nations will find blessing”</a:t>
            </a:r>
          </a:p>
        </p:txBody>
      </p:sp>
      <p:pic>
        <p:nvPicPr>
          <p:cNvPr id="5" name="Picture 4">
            <a:extLst>
              <a:ext uri="{FF2B5EF4-FFF2-40B4-BE49-F238E27FC236}">
                <a16:creationId xmlns:a16="http://schemas.microsoft.com/office/drawing/2014/main" id="{93E3DB97-A62E-4F53-8D09-258C5AFD1D31}"/>
              </a:ext>
            </a:extLst>
          </p:cNvPr>
          <p:cNvPicPr>
            <a:picLocks noChangeAspect="1"/>
          </p:cNvPicPr>
          <p:nvPr/>
        </p:nvPicPr>
        <p:blipFill>
          <a:blip r:embed="rId3"/>
          <a:stretch>
            <a:fillRect/>
          </a:stretch>
        </p:blipFill>
        <p:spPr>
          <a:xfrm>
            <a:off x="10595430" y="405993"/>
            <a:ext cx="12296654" cy="13083639"/>
          </a:xfrm>
          <a:prstGeom prst="rect">
            <a:avLst/>
          </a:prstGeom>
        </p:spPr>
      </p:pic>
    </p:spTree>
    <p:extLst>
      <p:ext uri="{BB962C8B-B14F-4D97-AF65-F5344CB8AC3E}">
        <p14:creationId xmlns:p14="http://schemas.microsoft.com/office/powerpoint/2010/main" val="209718532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C1C0B8-FDE7-46FA-9356-4790AE9B1A98}"/>
              </a:ext>
            </a:extLst>
          </p:cNvPr>
          <p:cNvSpPr>
            <a:spLocks noGrp="1"/>
          </p:cNvSpPr>
          <p:nvPr>
            <p:ph type="title"/>
          </p:nvPr>
        </p:nvSpPr>
        <p:spPr>
          <a:xfrm>
            <a:off x="627064" y="528232"/>
            <a:ext cx="23447995" cy="1151712"/>
          </a:xfrm>
        </p:spPr>
        <p:txBody>
          <a:bodyPr>
            <a:noAutofit/>
          </a:bodyPr>
          <a:lstStyle/>
          <a:p>
            <a:r>
              <a:rPr lang="en-US" sz="6600" dirty="0"/>
              <a:t>Abram Emigrates to Canaan; Abram and Sarai Emigrate to Egypt</a:t>
            </a:r>
          </a:p>
        </p:txBody>
      </p:sp>
      <p:pic>
        <p:nvPicPr>
          <p:cNvPr id="6" name="Picture 5">
            <a:extLst>
              <a:ext uri="{FF2B5EF4-FFF2-40B4-BE49-F238E27FC236}">
                <a16:creationId xmlns:a16="http://schemas.microsoft.com/office/drawing/2014/main" id="{18E9DA20-AFCE-41FC-A88A-ADD5BC43941D}"/>
              </a:ext>
            </a:extLst>
          </p:cNvPr>
          <p:cNvPicPr>
            <a:picLocks noChangeAspect="1"/>
          </p:cNvPicPr>
          <p:nvPr/>
        </p:nvPicPr>
        <p:blipFill>
          <a:blip r:embed="rId3"/>
          <a:stretch>
            <a:fillRect/>
          </a:stretch>
        </p:blipFill>
        <p:spPr>
          <a:xfrm>
            <a:off x="353905" y="1850764"/>
            <a:ext cx="11838095" cy="94190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AE27725-63D3-49C4-B0DD-F6CFA0822572}"/>
              </a:ext>
            </a:extLst>
          </p:cNvPr>
          <p:cNvPicPr>
            <a:picLocks noChangeAspect="1"/>
          </p:cNvPicPr>
          <p:nvPr/>
        </p:nvPicPr>
        <p:blipFill>
          <a:blip r:embed="rId4"/>
          <a:stretch>
            <a:fillRect/>
          </a:stretch>
        </p:blipFill>
        <p:spPr>
          <a:xfrm>
            <a:off x="12621442" y="1850764"/>
            <a:ext cx="11304762" cy="87714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915999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731389-6F88-4736-ABE6-AA1970C662AB}"/>
              </a:ext>
            </a:extLst>
          </p:cNvPr>
          <p:cNvSpPr>
            <a:spLocks noGrp="1"/>
          </p:cNvSpPr>
          <p:nvPr>
            <p:ph type="title" idx="4294967295"/>
          </p:nvPr>
        </p:nvSpPr>
        <p:spPr/>
        <p:txBody>
          <a:bodyPr/>
          <a:lstStyle/>
          <a:p>
            <a:r>
              <a:rPr lang="en-US" dirty="0"/>
              <a:t>The Sacred</a:t>
            </a:r>
            <a:r>
              <a:rPr lang="en-US" baseline="0" dirty="0"/>
              <a:t> Text: Genesis 22</a:t>
            </a:r>
            <a:endParaRPr lang="en-US" dirty="0"/>
          </a:p>
        </p:txBody>
      </p:sp>
      <p:sp>
        <p:nvSpPr>
          <p:cNvPr id="4" name="Text Placeholder 3">
            <a:extLst>
              <a:ext uri="{FF2B5EF4-FFF2-40B4-BE49-F238E27FC236}">
                <a16:creationId xmlns:a16="http://schemas.microsoft.com/office/drawing/2014/main" id="{20296291-725F-4DB2-87FA-3F8ACCDA6EB5}"/>
              </a:ext>
            </a:extLst>
          </p:cNvPr>
          <p:cNvSpPr>
            <a:spLocks noGrp="1"/>
          </p:cNvSpPr>
          <p:nvPr>
            <p:ph type="body" idx="4294967295"/>
          </p:nvPr>
        </p:nvSpPr>
        <p:spPr/>
        <p:txBody>
          <a:bodyPr>
            <a:normAutofit/>
          </a:bodyPr>
          <a:lstStyle/>
          <a:p>
            <a:r>
              <a:rPr lang="en-US" sz="6600" dirty="0"/>
              <a:t>Reading through the Hebrew Text</a:t>
            </a:r>
          </a:p>
          <a:p>
            <a:r>
              <a:rPr lang="en-US" sz="6600" dirty="0"/>
              <a:t>Key</a:t>
            </a:r>
            <a:r>
              <a:rPr lang="en-US" sz="6600" baseline="0" dirty="0"/>
              <a:t> Words</a:t>
            </a:r>
          </a:p>
          <a:p>
            <a:r>
              <a:rPr lang="en-US" sz="6600" baseline="0" dirty="0"/>
              <a:t>Overall Literary Structure</a:t>
            </a:r>
          </a:p>
          <a:p>
            <a:r>
              <a:rPr lang="en-US" sz="6600" baseline="0" dirty="0"/>
              <a:t>The Power of Less (Auerbach, Kierkegaard, Alter)</a:t>
            </a:r>
            <a:endParaRPr lang="en-US" sz="6600" dirty="0"/>
          </a:p>
        </p:txBody>
      </p:sp>
    </p:spTree>
    <p:extLst>
      <p:ext uri="{BB962C8B-B14F-4D97-AF65-F5344CB8AC3E}">
        <p14:creationId xmlns:p14="http://schemas.microsoft.com/office/powerpoint/2010/main" val="263670788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08C50-B9D0-47ED-97EA-0BAB44369D08}"/>
              </a:ext>
            </a:extLst>
          </p:cNvPr>
          <p:cNvSpPr>
            <a:spLocks noGrp="1"/>
          </p:cNvSpPr>
          <p:nvPr>
            <p:ph type="title"/>
          </p:nvPr>
        </p:nvSpPr>
        <p:spPr/>
        <p:txBody>
          <a:bodyPr/>
          <a:lstStyle/>
          <a:p>
            <a:pPr marL="0" marR="0">
              <a:lnSpc>
                <a:spcPct val="115000"/>
              </a:lnSpc>
              <a:spcBef>
                <a:spcPts val="0"/>
              </a:spcBef>
              <a:spcAft>
                <a:spcPts val="1000"/>
              </a:spcAft>
            </a:pPr>
            <a:r>
              <a:rPr lang="en-US" dirty="0"/>
              <a:t>Genesis 22:1 </a:t>
            </a:r>
            <a:r>
              <a:rPr lang="he-IL" sz="8800" dirty="0">
                <a:effectLst/>
                <a:latin typeface="."/>
              </a:rPr>
              <a:t>הִנֵּֽנִי </a:t>
            </a:r>
            <a:r>
              <a:rPr lang="en-US" sz="8800" dirty="0">
                <a:effectLst/>
                <a:latin typeface="."/>
              </a:rPr>
              <a:t> </a:t>
            </a:r>
            <a:r>
              <a:rPr lang="en-US" i="1" dirty="0"/>
              <a:t>Hineni</a:t>
            </a:r>
            <a:r>
              <a:rPr lang="en-US" dirty="0"/>
              <a:t>: Here I Am, Ready”</a:t>
            </a:r>
          </a:p>
        </p:txBody>
      </p:sp>
      <p:sp>
        <p:nvSpPr>
          <p:cNvPr id="3" name="Content Placeholder 2">
            <a:extLst>
              <a:ext uri="{FF2B5EF4-FFF2-40B4-BE49-F238E27FC236}">
                <a16:creationId xmlns:a16="http://schemas.microsoft.com/office/drawing/2014/main" id="{CD94E117-1ECE-45C9-9B0F-02759E136DF0}"/>
              </a:ext>
            </a:extLst>
          </p:cNvPr>
          <p:cNvSpPr>
            <a:spLocks noGrp="1"/>
          </p:cNvSpPr>
          <p:nvPr>
            <p:ph idx="1"/>
          </p:nvPr>
        </p:nvSpPr>
        <p:spPr/>
        <p:txBody>
          <a:bodyPr>
            <a:normAutofit lnSpcReduction="10000"/>
          </a:bodyPr>
          <a:lstStyle/>
          <a:p>
            <a:r>
              <a:rPr lang="en-US" dirty="0"/>
              <a:t>Definition: demonstrative participle. lo! behold! — lo! behold! a. pointing to persons or things.  b. introducing clauses involving prediction: (a) with ref. to the past or present, it points generally to some truth either newly asserted, or newly recognized.  When the proposal is to be of the nature of an entreaty or request, </a:t>
            </a:r>
            <a:r>
              <a:rPr lang="he-IL" dirty="0"/>
              <a:t>הִנֵּה־נָא </a:t>
            </a:r>
            <a:r>
              <a:rPr lang="en-US" dirty="0"/>
              <a:t> is often used, instead of the simple </a:t>
            </a:r>
            <a:r>
              <a:rPr lang="he-IL" dirty="0"/>
              <a:t>הִנֵּה.  (</a:t>
            </a:r>
            <a:r>
              <a:rPr lang="en-US" dirty="0"/>
              <a:t>b) with ref. to the future.  here it serves to introduce a solemn or important declaration; and is used esp. with the </a:t>
            </a:r>
            <a:r>
              <a:rPr lang="en-US" dirty="0" err="1"/>
              <a:t>ptcp</a:t>
            </a:r>
            <a:r>
              <a:rPr lang="en-US" dirty="0"/>
              <a:t>. in predictions or threats.</a:t>
            </a:r>
          </a:p>
          <a:p>
            <a:r>
              <a:rPr lang="en-US" dirty="0"/>
              <a:t>E.A. </a:t>
            </a:r>
            <a:r>
              <a:rPr lang="en-US" dirty="0" err="1"/>
              <a:t>Speiser’s</a:t>
            </a:r>
            <a:r>
              <a:rPr lang="en-US" dirty="0"/>
              <a:t> translation in his commentary (Anchor Bible Commentary) on Genesis has simply one word—”Ready.” It has a military flavor, as a soldier reporting to a military leader.  </a:t>
            </a:r>
          </a:p>
        </p:txBody>
      </p:sp>
    </p:spTree>
    <p:extLst>
      <p:ext uri="{BB962C8B-B14F-4D97-AF65-F5344CB8AC3E}">
        <p14:creationId xmlns:p14="http://schemas.microsoft.com/office/powerpoint/2010/main" val="422529431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B82820-194E-45C7-B933-522F9F647436}"/>
              </a:ext>
            </a:extLst>
          </p:cNvPr>
          <p:cNvSpPr>
            <a:spLocks noGrp="1"/>
          </p:cNvSpPr>
          <p:nvPr>
            <p:ph type="title"/>
          </p:nvPr>
        </p:nvSpPr>
        <p:spPr/>
        <p:txBody>
          <a:bodyPr/>
          <a:lstStyle/>
          <a:p>
            <a:r>
              <a:rPr lang="en-US" dirty="0"/>
              <a:t>Questions and Interpretations</a:t>
            </a:r>
          </a:p>
        </p:txBody>
      </p:sp>
      <p:sp>
        <p:nvSpPr>
          <p:cNvPr id="4" name="Content Placeholder 3">
            <a:extLst>
              <a:ext uri="{FF2B5EF4-FFF2-40B4-BE49-F238E27FC236}">
                <a16:creationId xmlns:a16="http://schemas.microsoft.com/office/drawing/2014/main" id="{12779810-F247-4D03-8ACE-C22DACDAD849}"/>
              </a:ext>
            </a:extLst>
          </p:cNvPr>
          <p:cNvSpPr>
            <a:spLocks noGrp="1"/>
          </p:cNvSpPr>
          <p:nvPr>
            <p:ph idx="1"/>
          </p:nvPr>
        </p:nvSpPr>
        <p:spPr/>
        <p:txBody>
          <a:bodyPr/>
          <a:lstStyle/>
          <a:p>
            <a:pPr marL="914400" indent="-914400">
              <a:buFont typeface="+mj-lt"/>
              <a:buAutoNum type="arabicPeriod"/>
            </a:pPr>
            <a:r>
              <a:rPr lang="en-US" dirty="0"/>
              <a:t>Abraham is commanded to sacrifice his only beloved son.</a:t>
            </a:r>
          </a:p>
          <a:p>
            <a:pPr marL="914400" indent="-914400">
              <a:buFont typeface="+mj-lt"/>
              <a:buAutoNum type="arabicPeriod"/>
            </a:pPr>
            <a:r>
              <a:rPr lang="en-US" dirty="0"/>
              <a:t>Isaac is not a young child but a </a:t>
            </a:r>
            <a:r>
              <a:rPr lang="en-US" i="1" dirty="0" err="1"/>
              <a:t>na’ar</a:t>
            </a:r>
            <a:r>
              <a:rPr lang="en-US" dirty="0"/>
              <a:t>, a young man. The servants with Abraham’s party are also called by the same term.</a:t>
            </a:r>
          </a:p>
          <a:p>
            <a:pPr marL="914400" indent="-914400">
              <a:buFont typeface="+mj-lt"/>
              <a:buAutoNum type="arabicPeriod"/>
            </a:pPr>
            <a:r>
              <a:rPr lang="en-US" dirty="0"/>
              <a:t>Genesis makes quite clear that God never actually intends for Isaac to be put to death. This is only a test.</a:t>
            </a:r>
          </a:p>
          <a:p>
            <a:pPr marL="914400" indent="-914400">
              <a:buFont typeface="+mj-lt"/>
              <a:buAutoNum type="arabicPeriod"/>
            </a:pPr>
            <a:r>
              <a:rPr lang="en-US" dirty="0"/>
              <a:t>Finally, it is important not to overlook the significance of the fact that Isaac is sacrificed, not just anywhere, but on one of the mountains of Moriah (Gen 22:2–4).</a:t>
            </a:r>
          </a:p>
        </p:txBody>
      </p:sp>
    </p:spTree>
    <p:extLst>
      <p:ext uri="{BB962C8B-B14F-4D97-AF65-F5344CB8AC3E}">
        <p14:creationId xmlns:p14="http://schemas.microsoft.com/office/powerpoint/2010/main" val="255332288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E449B0-779D-4638-B036-FB79F220E9DD}"/>
              </a:ext>
            </a:extLst>
          </p:cNvPr>
          <p:cNvSpPr>
            <a:spLocks noGrp="1"/>
          </p:cNvSpPr>
          <p:nvPr>
            <p:ph type="ctrTitle"/>
          </p:nvPr>
        </p:nvSpPr>
        <p:spPr/>
        <p:txBody>
          <a:bodyPr/>
          <a:lstStyle/>
          <a:p>
            <a:r>
              <a:rPr lang="en-US" dirty="0"/>
              <a:t>10 Minute Break</a:t>
            </a:r>
          </a:p>
        </p:txBody>
      </p:sp>
      <p:sp>
        <p:nvSpPr>
          <p:cNvPr id="5" name="Subtitle 4">
            <a:extLst>
              <a:ext uri="{FF2B5EF4-FFF2-40B4-BE49-F238E27FC236}">
                <a16:creationId xmlns:a16="http://schemas.microsoft.com/office/drawing/2014/main" id="{2C639DE6-4C6F-47A2-AE62-5835CBD3C948}"/>
              </a:ext>
            </a:extLst>
          </p:cNvPr>
          <p:cNvSpPr>
            <a:spLocks noGrp="1"/>
          </p:cNvSpPr>
          <p:nvPr>
            <p:ph type="subTitle" idx="1"/>
          </p:nvPr>
        </p:nvSpPr>
        <p:spPr/>
        <p:txBody>
          <a:bodyPr/>
          <a:lstStyle/>
          <a:p>
            <a:r>
              <a:rPr lang="en-US" dirty="0"/>
              <a:t>Refreshments Available!</a:t>
            </a:r>
          </a:p>
        </p:txBody>
      </p:sp>
    </p:spTree>
    <p:extLst>
      <p:ext uri="{BB962C8B-B14F-4D97-AF65-F5344CB8AC3E}">
        <p14:creationId xmlns:p14="http://schemas.microsoft.com/office/powerpoint/2010/main" val="299161502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D7B8-D06C-48DA-B745-C6173D44B693}"/>
              </a:ext>
            </a:extLst>
          </p:cNvPr>
          <p:cNvSpPr>
            <a:spLocks noGrp="1"/>
          </p:cNvSpPr>
          <p:nvPr>
            <p:ph type="title" idx="4294967295"/>
          </p:nvPr>
        </p:nvSpPr>
        <p:spPr/>
        <p:txBody>
          <a:bodyPr/>
          <a:lstStyle/>
          <a:p>
            <a:r>
              <a:rPr lang="en-US" dirty="0"/>
              <a:t>Religious</a:t>
            </a:r>
            <a:r>
              <a:rPr lang="en-US" baseline="0" dirty="0"/>
              <a:t> and Artistic Insights on the Akedah</a:t>
            </a:r>
            <a:endParaRPr lang="en-US" dirty="0"/>
          </a:p>
        </p:txBody>
      </p:sp>
      <p:sp>
        <p:nvSpPr>
          <p:cNvPr id="4" name="Text Placeholder 3">
            <a:extLst>
              <a:ext uri="{FF2B5EF4-FFF2-40B4-BE49-F238E27FC236}">
                <a16:creationId xmlns:a16="http://schemas.microsoft.com/office/drawing/2014/main" id="{E48A1964-D46B-41F0-92EC-66961293940B}"/>
              </a:ext>
            </a:extLst>
          </p:cNvPr>
          <p:cNvSpPr>
            <a:spLocks noGrp="1"/>
          </p:cNvSpPr>
          <p:nvPr>
            <p:ph type="body" idx="4294967295"/>
          </p:nvPr>
        </p:nvSpPr>
        <p:spPr/>
        <p:txBody>
          <a:bodyPr/>
          <a:lstStyle/>
          <a:p>
            <a:pPr lvl="0"/>
            <a:r>
              <a:rPr lang="en-US" dirty="0"/>
              <a:t>The</a:t>
            </a:r>
            <a:r>
              <a:rPr lang="en-US" baseline="0" dirty="0"/>
              <a:t> Akedah in Religious Art</a:t>
            </a:r>
          </a:p>
          <a:p>
            <a:pPr lvl="1"/>
            <a:r>
              <a:rPr lang="en-US" baseline="0" dirty="0"/>
              <a:t>Christian</a:t>
            </a:r>
          </a:p>
          <a:p>
            <a:pPr lvl="1"/>
            <a:r>
              <a:rPr lang="en-US" baseline="0" dirty="0"/>
              <a:t>Jewish</a:t>
            </a:r>
          </a:p>
          <a:p>
            <a:pPr lvl="1"/>
            <a:r>
              <a:rPr lang="en-US" baseline="0" dirty="0"/>
              <a:t>Islamic</a:t>
            </a:r>
          </a:p>
          <a:p>
            <a:pPr lvl="0"/>
            <a:r>
              <a:rPr lang="en-US" dirty="0"/>
              <a:t>The Power of Language: Anglo-Saxon</a:t>
            </a:r>
            <a:r>
              <a:rPr lang="en-US" baseline="0" dirty="0"/>
              <a:t> Translation (later!)</a:t>
            </a:r>
          </a:p>
          <a:p>
            <a:pPr lvl="0"/>
            <a:r>
              <a:rPr lang="en-US" baseline="0" dirty="0"/>
              <a:t>The Power of Poetry and Music: You Want It Darker (Leonard Cohen) </a:t>
            </a:r>
            <a:r>
              <a:rPr lang="en-US" dirty="0"/>
              <a:t>Hineni </a:t>
            </a:r>
            <a:br>
              <a:rPr lang="en-US" dirty="0"/>
            </a:br>
            <a:endParaRPr lang="en-US" dirty="0"/>
          </a:p>
        </p:txBody>
      </p:sp>
    </p:spTree>
    <p:extLst>
      <p:ext uri="{BB962C8B-B14F-4D97-AF65-F5344CB8AC3E}">
        <p14:creationId xmlns:p14="http://schemas.microsoft.com/office/powerpoint/2010/main" val="76012873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2D9026-7598-4C8A-821D-D4219CB322A4}"/>
              </a:ext>
            </a:extLst>
          </p:cNvPr>
          <p:cNvSpPr>
            <a:spLocks noGrp="1"/>
          </p:cNvSpPr>
          <p:nvPr>
            <p:ph type="title"/>
          </p:nvPr>
        </p:nvSpPr>
        <p:spPr>
          <a:xfrm>
            <a:off x="1676400" y="730251"/>
            <a:ext cx="21031200" cy="2651126"/>
          </a:xfrm>
        </p:spPr>
        <p:txBody>
          <a:bodyPr/>
          <a:lstStyle/>
          <a:p>
            <a:r>
              <a:rPr lang="en-US" dirty="0"/>
              <a:t>The Sacrifice of Isaac in Early Christian Art</a:t>
            </a:r>
          </a:p>
        </p:txBody>
      </p:sp>
      <p:sp>
        <p:nvSpPr>
          <p:cNvPr id="4" name="Content Placeholder 3">
            <a:extLst>
              <a:ext uri="{FF2B5EF4-FFF2-40B4-BE49-F238E27FC236}">
                <a16:creationId xmlns:a16="http://schemas.microsoft.com/office/drawing/2014/main" id="{DE552CC1-DB23-447A-A10F-9D5617315A80}"/>
              </a:ext>
            </a:extLst>
          </p:cNvPr>
          <p:cNvSpPr>
            <a:spLocks noGrp="1"/>
          </p:cNvSpPr>
          <p:nvPr>
            <p:ph idx="1"/>
          </p:nvPr>
        </p:nvSpPr>
        <p:spPr>
          <a:xfrm>
            <a:off x="1676400" y="3031958"/>
            <a:ext cx="21031200" cy="9321967"/>
          </a:xfrm>
        </p:spPr>
        <p:txBody>
          <a:bodyPr>
            <a:normAutofit/>
          </a:bodyPr>
          <a:lstStyle/>
          <a:p>
            <a:r>
              <a:rPr lang="en-US" dirty="0">
                <a:solidFill>
                  <a:srgbClr val="010105"/>
                </a:solidFill>
              </a:rPr>
              <a:t>The Sacrifice of Isaac was a very popular subject for early Christian art as illustrated by the church father, Gregory of Nyssa: “ I have seen many times the likeness of this suffering in painting and not without tears have I come upon this sight, when art clearly led the story before the sight.” (Gregory of Nyssa, On the Son of God and the Holy Spirit , (Patrologiae Graecae (PG) 46.573).</a:t>
            </a:r>
          </a:p>
          <a:p>
            <a:r>
              <a:rPr lang="en-US" dirty="0">
                <a:solidFill>
                  <a:srgbClr val="010105"/>
                </a:solidFill>
              </a:rPr>
              <a:t>St Augustine also said, “The deed is so famous that it recurs to the mind of itself without any study or reflection, and is in fact repeated by so many tongues, and portrayed in so many places, that no-one can pretend to shut his eyes or his ears from it.” (Augustine, </a:t>
            </a:r>
            <a:r>
              <a:rPr lang="en-US" i="1" dirty="0">
                <a:solidFill>
                  <a:srgbClr val="010105"/>
                </a:solidFill>
              </a:rPr>
              <a:t>Reply to Faustus the </a:t>
            </a:r>
            <a:r>
              <a:rPr lang="en-US" i="1" dirty="0" err="1">
                <a:solidFill>
                  <a:srgbClr val="010105"/>
                </a:solidFill>
              </a:rPr>
              <a:t>Manichaen</a:t>
            </a:r>
            <a:r>
              <a:rPr lang="en-US" i="1" dirty="0">
                <a:solidFill>
                  <a:srgbClr val="010105"/>
                </a:solidFill>
              </a:rPr>
              <a:t> </a:t>
            </a:r>
            <a:r>
              <a:rPr lang="en-US" dirty="0">
                <a:solidFill>
                  <a:srgbClr val="010105"/>
                </a:solidFill>
              </a:rPr>
              <a:t>22.73.)</a:t>
            </a:r>
          </a:p>
        </p:txBody>
      </p:sp>
    </p:spTree>
    <p:extLst>
      <p:ext uri="{BB962C8B-B14F-4D97-AF65-F5344CB8AC3E}">
        <p14:creationId xmlns:p14="http://schemas.microsoft.com/office/powerpoint/2010/main" val="57931109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2D9026-7598-4C8A-821D-D4219CB322A4}"/>
              </a:ext>
            </a:extLst>
          </p:cNvPr>
          <p:cNvSpPr>
            <a:spLocks noGrp="1"/>
          </p:cNvSpPr>
          <p:nvPr>
            <p:ph type="title"/>
          </p:nvPr>
        </p:nvSpPr>
        <p:spPr>
          <a:xfrm>
            <a:off x="826169" y="1243598"/>
            <a:ext cx="8430126" cy="2651126"/>
          </a:xfrm>
        </p:spPr>
        <p:txBody>
          <a:bodyPr>
            <a:normAutofit fontScale="90000"/>
          </a:bodyPr>
          <a:lstStyle/>
          <a:p>
            <a:r>
              <a:rPr lang="en-US" dirty="0"/>
              <a:t>The Sacrifice of Isaac in Early Christian Art</a:t>
            </a:r>
          </a:p>
        </p:txBody>
      </p:sp>
      <p:sp>
        <p:nvSpPr>
          <p:cNvPr id="5" name="Content Placeholder 4">
            <a:extLst>
              <a:ext uri="{FF2B5EF4-FFF2-40B4-BE49-F238E27FC236}">
                <a16:creationId xmlns:a16="http://schemas.microsoft.com/office/drawing/2014/main" id="{D6ADDFB2-B45C-4A67-BEA5-010CE13DA948}"/>
              </a:ext>
            </a:extLst>
          </p:cNvPr>
          <p:cNvSpPr>
            <a:spLocks noGrp="1"/>
          </p:cNvSpPr>
          <p:nvPr>
            <p:ph idx="1"/>
          </p:nvPr>
        </p:nvSpPr>
        <p:spPr>
          <a:xfrm>
            <a:off x="401053" y="10892968"/>
            <a:ext cx="23581894" cy="2295526"/>
          </a:xfrm>
        </p:spPr>
        <p:txBody>
          <a:bodyPr>
            <a:normAutofit lnSpcReduction="10000"/>
          </a:bodyPr>
          <a:lstStyle/>
          <a:p>
            <a:pPr marL="0" indent="0">
              <a:buNone/>
            </a:pPr>
            <a:r>
              <a:rPr lang="en-US" b="0" i="0" dirty="0">
                <a:solidFill>
                  <a:srgbClr val="373737"/>
                </a:solidFill>
                <a:effectLst/>
              </a:rPr>
              <a:t>In the third century CE Callixtus catacomb in Rome, Abraham and the child Isaac are offering thanks for their deliverance. In the foreground, to their right stands the ram, erect and proud. </a:t>
            </a:r>
            <a:endParaRPr lang="en-US" dirty="0"/>
          </a:p>
        </p:txBody>
      </p:sp>
      <p:pic>
        <p:nvPicPr>
          <p:cNvPr id="6" name="Picture 5">
            <a:extLst>
              <a:ext uri="{FF2B5EF4-FFF2-40B4-BE49-F238E27FC236}">
                <a16:creationId xmlns:a16="http://schemas.microsoft.com/office/drawing/2014/main" id="{DA96B85A-AF81-4D2A-882E-64D290D4F87B}"/>
              </a:ext>
            </a:extLst>
          </p:cNvPr>
          <p:cNvPicPr>
            <a:picLocks noChangeAspect="1"/>
          </p:cNvPicPr>
          <p:nvPr/>
        </p:nvPicPr>
        <p:blipFill>
          <a:blip r:embed="rId3"/>
          <a:stretch>
            <a:fillRect/>
          </a:stretch>
        </p:blipFill>
        <p:spPr>
          <a:xfrm>
            <a:off x="7831507" y="527505"/>
            <a:ext cx="13729083" cy="10028199"/>
          </a:xfrm>
          <a:prstGeom prst="rect">
            <a:avLst/>
          </a:prstGeom>
        </p:spPr>
      </p:pic>
    </p:spTree>
    <p:extLst>
      <p:ext uri="{BB962C8B-B14F-4D97-AF65-F5344CB8AC3E}">
        <p14:creationId xmlns:p14="http://schemas.microsoft.com/office/powerpoint/2010/main" val="312202672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8351-1916-4066-BBBE-529DDFC57D63}"/>
              </a:ext>
            </a:extLst>
          </p:cNvPr>
          <p:cNvSpPr>
            <a:spLocks noGrp="1"/>
          </p:cNvSpPr>
          <p:nvPr>
            <p:ph type="title"/>
          </p:nvPr>
        </p:nvSpPr>
        <p:spPr>
          <a:xfrm>
            <a:off x="13026188" y="730251"/>
            <a:ext cx="9681411" cy="2651126"/>
          </a:xfrm>
        </p:spPr>
        <p:txBody>
          <a:bodyPr/>
          <a:lstStyle/>
          <a:p>
            <a:r>
              <a:rPr lang="en-US" dirty="0"/>
              <a:t>The Akedah in Christian Sarcophagi</a:t>
            </a:r>
          </a:p>
        </p:txBody>
      </p:sp>
      <p:sp>
        <p:nvSpPr>
          <p:cNvPr id="3" name="Content Placeholder 2">
            <a:extLst>
              <a:ext uri="{FF2B5EF4-FFF2-40B4-BE49-F238E27FC236}">
                <a16:creationId xmlns:a16="http://schemas.microsoft.com/office/drawing/2014/main" id="{2EEEE997-D39F-4D8F-A618-473D02E86C3B}"/>
              </a:ext>
            </a:extLst>
          </p:cNvPr>
          <p:cNvSpPr>
            <a:spLocks noGrp="1"/>
          </p:cNvSpPr>
          <p:nvPr>
            <p:ph idx="1"/>
          </p:nvPr>
        </p:nvSpPr>
        <p:spPr>
          <a:xfrm>
            <a:off x="13218695" y="4010025"/>
            <a:ext cx="10667999" cy="8702676"/>
          </a:xfrm>
        </p:spPr>
        <p:txBody>
          <a:bodyPr>
            <a:normAutofit/>
          </a:bodyPr>
          <a:lstStyle/>
          <a:p>
            <a:pPr marL="0" indent="0">
              <a:buNone/>
            </a:pPr>
            <a:r>
              <a:rPr lang="en-US" b="0" i="0" dirty="0">
                <a:solidFill>
                  <a:srgbClr val="373737"/>
                </a:solidFill>
                <a:effectLst/>
              </a:rPr>
              <a:t>The </a:t>
            </a:r>
            <a:r>
              <a:rPr lang="en-US" b="0" i="1" dirty="0">
                <a:solidFill>
                  <a:srgbClr val="373737"/>
                </a:solidFill>
                <a:effectLst/>
              </a:rPr>
              <a:t>Mas </a:t>
            </a:r>
            <a:r>
              <a:rPr lang="en-US" b="0" i="1" dirty="0" err="1">
                <a:solidFill>
                  <a:srgbClr val="373737"/>
                </a:solidFill>
                <a:effectLst/>
              </a:rPr>
              <a:t>d’Aire</a:t>
            </a:r>
            <a:r>
              <a:rPr lang="en-US" b="0" i="1" dirty="0">
                <a:solidFill>
                  <a:srgbClr val="373737"/>
                </a:solidFill>
                <a:effectLst/>
              </a:rPr>
              <a:t> </a:t>
            </a:r>
            <a:r>
              <a:rPr lang="en-US" b="0" i="0" dirty="0">
                <a:solidFill>
                  <a:srgbClr val="373737"/>
                </a:solidFill>
                <a:effectLst/>
              </a:rPr>
              <a:t>Sarcophagus from the third century is the earliest. It shows the child Isaac, bound and kneeling. Abraham grasps his hair from behind and raises the knife to strike. Abraham’s eyes are not on Isaac but the ram, which is standing at his side (almost nuzzling him). The ram appears eager to be sacrificed. </a:t>
            </a:r>
          </a:p>
          <a:p>
            <a:endParaRPr lang="en-US" dirty="0"/>
          </a:p>
        </p:txBody>
      </p:sp>
      <p:pic>
        <p:nvPicPr>
          <p:cNvPr id="5" name="Picture 4">
            <a:extLst>
              <a:ext uri="{FF2B5EF4-FFF2-40B4-BE49-F238E27FC236}">
                <a16:creationId xmlns:a16="http://schemas.microsoft.com/office/drawing/2014/main" id="{9852281A-5E62-4975-9D8A-D19A0CDDDCFC}"/>
              </a:ext>
            </a:extLst>
          </p:cNvPr>
          <p:cNvPicPr>
            <a:picLocks noChangeAspect="1"/>
          </p:cNvPicPr>
          <p:nvPr/>
        </p:nvPicPr>
        <p:blipFill>
          <a:blip r:embed="rId3"/>
          <a:stretch>
            <a:fillRect/>
          </a:stretch>
        </p:blipFill>
        <p:spPr>
          <a:xfrm>
            <a:off x="774282" y="760974"/>
            <a:ext cx="11786686" cy="12224775"/>
          </a:xfrm>
          <a:prstGeom prst="rect">
            <a:avLst/>
          </a:prstGeom>
        </p:spPr>
      </p:pic>
    </p:spTree>
    <p:extLst>
      <p:ext uri="{BB962C8B-B14F-4D97-AF65-F5344CB8AC3E}">
        <p14:creationId xmlns:p14="http://schemas.microsoft.com/office/powerpoint/2010/main" val="17052938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2FF90-2FA0-4095-A8D2-D63253C4D21E}"/>
              </a:ext>
            </a:extLst>
          </p:cNvPr>
          <p:cNvSpPr>
            <a:spLocks noGrp="1"/>
          </p:cNvSpPr>
          <p:nvPr>
            <p:ph type="title"/>
          </p:nvPr>
        </p:nvSpPr>
        <p:spPr>
          <a:xfrm>
            <a:off x="1676400" y="730251"/>
            <a:ext cx="21031200" cy="1146675"/>
          </a:xfrm>
        </p:spPr>
        <p:txBody>
          <a:bodyPr>
            <a:normAutofit fontScale="90000"/>
          </a:bodyPr>
          <a:lstStyle/>
          <a:p>
            <a:r>
              <a:rPr lang="en-US" dirty="0"/>
              <a:t>Images of the Akedah in Later Christian Art</a:t>
            </a:r>
          </a:p>
        </p:txBody>
      </p:sp>
      <p:pic>
        <p:nvPicPr>
          <p:cNvPr id="5" name="Picture 4">
            <a:extLst>
              <a:ext uri="{FF2B5EF4-FFF2-40B4-BE49-F238E27FC236}">
                <a16:creationId xmlns:a16="http://schemas.microsoft.com/office/drawing/2014/main" id="{A0AA5B00-A41B-4408-8A66-121A521A223A}"/>
              </a:ext>
            </a:extLst>
          </p:cNvPr>
          <p:cNvPicPr>
            <a:picLocks noChangeAspect="1"/>
          </p:cNvPicPr>
          <p:nvPr/>
        </p:nvPicPr>
        <p:blipFill>
          <a:blip r:embed="rId3"/>
          <a:stretch>
            <a:fillRect/>
          </a:stretch>
        </p:blipFill>
        <p:spPr>
          <a:xfrm>
            <a:off x="753477" y="2254913"/>
            <a:ext cx="9295899" cy="10730836"/>
          </a:xfrm>
          <a:prstGeom prst="rect">
            <a:avLst/>
          </a:prstGeom>
        </p:spPr>
      </p:pic>
      <p:sp>
        <p:nvSpPr>
          <p:cNvPr id="6" name="TextBox 5">
            <a:extLst>
              <a:ext uri="{FF2B5EF4-FFF2-40B4-BE49-F238E27FC236}">
                <a16:creationId xmlns:a16="http://schemas.microsoft.com/office/drawing/2014/main" id="{ACD14A31-F190-41CA-9D20-EE7A06C00011}"/>
              </a:ext>
            </a:extLst>
          </p:cNvPr>
          <p:cNvSpPr txBox="1"/>
          <p:nvPr/>
        </p:nvSpPr>
        <p:spPr>
          <a:xfrm>
            <a:off x="661085" y="12459364"/>
            <a:ext cx="9243913" cy="646331"/>
          </a:xfrm>
          <a:prstGeom prst="rect">
            <a:avLst/>
          </a:prstGeom>
          <a:noFill/>
        </p:spPr>
        <p:txBody>
          <a:bodyPr wrap="square" rtlCol="0">
            <a:spAutoFit/>
          </a:bodyPr>
          <a:lstStyle/>
          <a:p>
            <a:pPr algn="l"/>
            <a:r>
              <a:rPr lang="en-US" b="1" i="0" dirty="0">
                <a:solidFill>
                  <a:schemeClr val="bg1"/>
                </a:solidFill>
                <a:effectLst/>
                <a:latin typeface="Arial" panose="020B0604020202020204" pitchFamily="34" charset="0"/>
              </a:rPr>
              <a:t>“Abraham sacrifices Isaac” </a:t>
            </a:r>
            <a:r>
              <a:rPr lang="en-US" i="0" dirty="0">
                <a:solidFill>
                  <a:schemeClr val="bg1"/>
                </a:solidFill>
                <a:effectLst/>
                <a:latin typeface="Arial" panose="020B0604020202020204" pitchFamily="34" charset="0"/>
              </a:rPr>
              <a:t>(c.1542/43). Titian, real name </a:t>
            </a:r>
            <a:r>
              <a:rPr lang="en-US" i="0" dirty="0" err="1">
                <a:solidFill>
                  <a:schemeClr val="bg1"/>
                </a:solidFill>
                <a:effectLst/>
                <a:latin typeface="Arial" panose="020B0604020202020204" pitchFamily="34" charset="0"/>
              </a:rPr>
              <a:t>Tiziano</a:t>
            </a:r>
            <a:r>
              <a:rPr lang="en-US" i="0" dirty="0">
                <a:solidFill>
                  <a:schemeClr val="bg1"/>
                </a:solidFill>
                <a:effectLst/>
                <a:latin typeface="Arial" panose="020B0604020202020204" pitchFamily="34" charset="0"/>
              </a:rPr>
              <a:t> </a:t>
            </a:r>
            <a:r>
              <a:rPr lang="en-US" i="0" dirty="0" err="1">
                <a:solidFill>
                  <a:schemeClr val="bg1"/>
                </a:solidFill>
                <a:effectLst/>
                <a:latin typeface="Arial" panose="020B0604020202020204" pitchFamily="34" charset="0"/>
              </a:rPr>
              <a:t>Vecelli</a:t>
            </a:r>
            <a:r>
              <a:rPr lang="en-US" i="0" dirty="0">
                <a:solidFill>
                  <a:schemeClr val="bg1"/>
                </a:solidFill>
                <a:effectLst/>
                <a:latin typeface="Arial" panose="020B0604020202020204" pitchFamily="34" charset="0"/>
              </a:rPr>
              <a:t> c. 1476-1576.</a:t>
            </a:r>
            <a:br>
              <a:rPr lang="en-US" b="0" i="0" dirty="0">
                <a:solidFill>
                  <a:schemeClr val="bg1"/>
                </a:solidFill>
                <a:effectLst/>
                <a:latin typeface="Arial" panose="020B0604020202020204" pitchFamily="34" charset="0"/>
              </a:rPr>
            </a:br>
            <a:endParaRPr lang="en-US" dirty="0"/>
          </a:p>
        </p:txBody>
      </p:sp>
      <p:pic>
        <p:nvPicPr>
          <p:cNvPr id="7" name="Picture 6">
            <a:extLst>
              <a:ext uri="{FF2B5EF4-FFF2-40B4-BE49-F238E27FC236}">
                <a16:creationId xmlns:a16="http://schemas.microsoft.com/office/drawing/2014/main" id="{BF917642-5051-4F91-A9CA-2327766BE1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40055" y="2542935"/>
            <a:ext cx="12072861" cy="9503756"/>
          </a:xfrm>
          <a:prstGeom prst="rect">
            <a:avLst/>
          </a:prstGeom>
        </p:spPr>
      </p:pic>
      <p:sp>
        <p:nvSpPr>
          <p:cNvPr id="8" name="TextBox 7">
            <a:extLst>
              <a:ext uri="{FF2B5EF4-FFF2-40B4-BE49-F238E27FC236}">
                <a16:creationId xmlns:a16="http://schemas.microsoft.com/office/drawing/2014/main" id="{AF248252-0472-472D-AF3F-C623FD6EC182}"/>
              </a:ext>
            </a:extLst>
          </p:cNvPr>
          <p:cNvSpPr txBox="1"/>
          <p:nvPr/>
        </p:nvSpPr>
        <p:spPr>
          <a:xfrm>
            <a:off x="10642347" y="12302430"/>
            <a:ext cx="13157705" cy="738664"/>
          </a:xfrm>
          <a:prstGeom prst="rect">
            <a:avLst/>
          </a:prstGeom>
          <a:noFill/>
        </p:spPr>
        <p:txBody>
          <a:bodyPr wrap="none" rtlCol="0">
            <a:spAutoFit/>
          </a:bodyPr>
          <a:lstStyle/>
          <a:p>
            <a:r>
              <a:rPr lang="en-US" sz="2400" b="1" dirty="0">
                <a:solidFill>
                  <a:schemeClr val="tx2"/>
                </a:solidFill>
              </a:rPr>
              <a:t>William Blake</a:t>
            </a:r>
            <a:r>
              <a:rPr lang="en-US" sz="2400" dirty="0">
                <a:solidFill>
                  <a:schemeClr val="tx2"/>
                </a:solidFill>
              </a:rPr>
              <a:t> (28 November 1757 – 12 August 1827) was an English poet, painter, and printmaker. 1783</a:t>
            </a:r>
          </a:p>
          <a:p>
            <a:endParaRPr lang="en-US" dirty="0"/>
          </a:p>
        </p:txBody>
      </p:sp>
    </p:spTree>
    <p:extLst>
      <p:ext uri="{BB962C8B-B14F-4D97-AF65-F5344CB8AC3E}">
        <p14:creationId xmlns:p14="http://schemas.microsoft.com/office/powerpoint/2010/main" val="301336118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2D9026-7598-4C8A-821D-D4219CB322A4}"/>
              </a:ext>
            </a:extLst>
          </p:cNvPr>
          <p:cNvSpPr>
            <a:spLocks noGrp="1"/>
          </p:cNvSpPr>
          <p:nvPr>
            <p:ph type="title"/>
          </p:nvPr>
        </p:nvSpPr>
        <p:spPr>
          <a:xfrm>
            <a:off x="1676400" y="730251"/>
            <a:ext cx="21031200" cy="2651126"/>
          </a:xfrm>
        </p:spPr>
        <p:txBody>
          <a:bodyPr/>
          <a:lstStyle/>
          <a:p>
            <a:r>
              <a:rPr lang="en-US" dirty="0"/>
              <a:t>The Sacrifice of Isaac in Early Jewish Art</a:t>
            </a:r>
          </a:p>
        </p:txBody>
      </p:sp>
      <p:sp>
        <p:nvSpPr>
          <p:cNvPr id="4" name="Content Placeholder 3">
            <a:extLst>
              <a:ext uri="{FF2B5EF4-FFF2-40B4-BE49-F238E27FC236}">
                <a16:creationId xmlns:a16="http://schemas.microsoft.com/office/drawing/2014/main" id="{DE552CC1-DB23-447A-A10F-9D5617315A80}"/>
              </a:ext>
            </a:extLst>
          </p:cNvPr>
          <p:cNvSpPr>
            <a:spLocks noGrp="1"/>
          </p:cNvSpPr>
          <p:nvPr>
            <p:ph idx="1"/>
          </p:nvPr>
        </p:nvSpPr>
        <p:spPr>
          <a:xfrm>
            <a:off x="1676400" y="3031958"/>
            <a:ext cx="21031200" cy="9321967"/>
          </a:xfrm>
        </p:spPr>
        <p:txBody>
          <a:bodyPr>
            <a:normAutofit/>
          </a:bodyPr>
          <a:lstStyle/>
          <a:p>
            <a:r>
              <a:rPr lang="en-US" dirty="0">
                <a:solidFill>
                  <a:srgbClr val="010105"/>
                </a:solidFill>
              </a:rPr>
              <a:t>The Sacrifice of Isaac was a very popular subject for early Christian art as illustrated by the church father, Gregory of Nyssa: “ I have seen many times the likeness of this suffering in painting and not without tears have I come upon this sight, when art clearly led the story before the sight.” (Gregory of Nyssa, On the Son of God and the Holy Spirit , (</a:t>
            </a:r>
            <a:r>
              <a:rPr lang="en-US" i="1" dirty="0">
                <a:solidFill>
                  <a:srgbClr val="010105"/>
                </a:solidFill>
              </a:rPr>
              <a:t>Patrologiae Graecae </a:t>
            </a:r>
            <a:r>
              <a:rPr lang="en-US" dirty="0">
                <a:solidFill>
                  <a:srgbClr val="010105"/>
                </a:solidFill>
              </a:rPr>
              <a:t>(PG) 46.573).</a:t>
            </a:r>
          </a:p>
          <a:p>
            <a:r>
              <a:rPr lang="en-US" dirty="0">
                <a:solidFill>
                  <a:srgbClr val="010105"/>
                </a:solidFill>
              </a:rPr>
              <a:t>St Augustine also said, “The deed is so famous that it recurs to the mind of itself without any study or reflection, and is in fact repeated by so many tongues, and portrayed in so many places, that no-one can pretend to shut his eyes or his ears from it.” (Augustine, </a:t>
            </a:r>
            <a:r>
              <a:rPr lang="en-US" i="1" dirty="0">
                <a:solidFill>
                  <a:srgbClr val="010105"/>
                </a:solidFill>
              </a:rPr>
              <a:t>Reply to Faustus the Manichean </a:t>
            </a:r>
            <a:r>
              <a:rPr lang="en-US" dirty="0">
                <a:solidFill>
                  <a:srgbClr val="010105"/>
                </a:solidFill>
              </a:rPr>
              <a:t>22.73.)</a:t>
            </a:r>
          </a:p>
        </p:txBody>
      </p:sp>
    </p:spTree>
    <p:extLst>
      <p:ext uri="{BB962C8B-B14F-4D97-AF65-F5344CB8AC3E}">
        <p14:creationId xmlns:p14="http://schemas.microsoft.com/office/powerpoint/2010/main" val="99746430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C1C0B8-FDE7-46FA-9356-4790AE9B1A98}"/>
              </a:ext>
            </a:extLst>
          </p:cNvPr>
          <p:cNvSpPr>
            <a:spLocks noGrp="1"/>
          </p:cNvSpPr>
          <p:nvPr>
            <p:ph type="title"/>
          </p:nvPr>
        </p:nvSpPr>
        <p:spPr>
          <a:xfrm>
            <a:off x="468002" y="802104"/>
            <a:ext cx="23447995" cy="1151712"/>
          </a:xfrm>
        </p:spPr>
        <p:txBody>
          <a:bodyPr>
            <a:noAutofit/>
          </a:bodyPr>
          <a:lstStyle/>
          <a:p>
            <a:r>
              <a:rPr lang="en-US" sz="6600" dirty="0"/>
              <a:t>Abraham and Isaac Travel to Mt. Moriah?</a:t>
            </a:r>
          </a:p>
        </p:txBody>
      </p:sp>
      <p:pic>
        <p:nvPicPr>
          <p:cNvPr id="7" name="Picture 6">
            <a:extLst>
              <a:ext uri="{FF2B5EF4-FFF2-40B4-BE49-F238E27FC236}">
                <a16:creationId xmlns:a16="http://schemas.microsoft.com/office/drawing/2014/main" id="{E1F3F0E5-7BBA-4C20-B96D-4EAB335B67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689178" y="802104"/>
            <a:ext cx="8299116" cy="513347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754734D-29AA-4529-A238-64780F31B841}"/>
              </a:ext>
            </a:extLst>
          </p:cNvPr>
          <p:cNvSpPr txBox="1"/>
          <p:nvPr/>
        </p:nvSpPr>
        <p:spPr>
          <a:xfrm>
            <a:off x="15689178" y="6577263"/>
            <a:ext cx="8299116" cy="5632311"/>
          </a:xfrm>
          <a:prstGeom prst="rect">
            <a:avLst/>
          </a:prstGeom>
          <a:noFill/>
        </p:spPr>
        <p:txBody>
          <a:bodyPr wrap="square" rtlCol="0">
            <a:spAutoFit/>
          </a:bodyPr>
          <a:lstStyle/>
          <a:p>
            <a:r>
              <a:rPr lang="en-US" sz="4000" dirty="0">
                <a:solidFill>
                  <a:schemeClr val="tx2"/>
                </a:solidFill>
              </a:rPr>
              <a:t>Abraham lived at Beersheba, close to Abimelech. It is thought that he journeyed to Mt. Moriah by the route through the Shephelah rather than through the mountains of Judah, from which he had earlier withdrawn, for that road was easier to travel and bordered the plain of the Philistines, with whom he was friendly.</a:t>
            </a:r>
            <a:endParaRPr lang="en-US" sz="2400" dirty="0">
              <a:solidFill>
                <a:schemeClr val="tx2"/>
              </a:solidFill>
            </a:endParaRPr>
          </a:p>
        </p:txBody>
      </p:sp>
      <p:pic>
        <p:nvPicPr>
          <p:cNvPr id="11" name="Picture 10">
            <a:extLst>
              <a:ext uri="{FF2B5EF4-FFF2-40B4-BE49-F238E27FC236}">
                <a16:creationId xmlns:a16="http://schemas.microsoft.com/office/drawing/2014/main" id="{A7E69505-266D-4B3B-8DCE-A68B09A088B0}"/>
              </a:ext>
            </a:extLst>
          </p:cNvPr>
          <p:cNvPicPr>
            <a:picLocks noChangeAspect="1"/>
          </p:cNvPicPr>
          <p:nvPr/>
        </p:nvPicPr>
        <p:blipFill>
          <a:blip r:embed="rId4"/>
          <a:stretch>
            <a:fillRect/>
          </a:stretch>
        </p:blipFill>
        <p:spPr>
          <a:xfrm>
            <a:off x="395705" y="2614863"/>
            <a:ext cx="14763623" cy="9763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141634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AEB01-4126-4BD4-AF4B-CD7F7B682D3D}"/>
              </a:ext>
            </a:extLst>
          </p:cNvPr>
          <p:cNvSpPr>
            <a:spLocks noGrp="1"/>
          </p:cNvSpPr>
          <p:nvPr>
            <p:ph idx="1"/>
          </p:nvPr>
        </p:nvSpPr>
        <p:spPr>
          <a:xfrm>
            <a:off x="8779399" y="9529010"/>
            <a:ext cx="9043380" cy="4186989"/>
          </a:xfrm>
        </p:spPr>
        <p:txBody>
          <a:bodyPr>
            <a:normAutofit fontScale="32500" lnSpcReduction="20000"/>
          </a:bodyPr>
          <a:lstStyle/>
          <a:p>
            <a:pPr marL="0" indent="0" fontAlgn="base">
              <a:lnSpc>
                <a:spcPct val="120000"/>
              </a:lnSpc>
              <a:spcBef>
                <a:spcPts val="0"/>
              </a:spcBef>
              <a:buNone/>
            </a:pPr>
            <a:r>
              <a:rPr lang="en-US" sz="11100" b="0" i="0" dirty="0">
                <a:solidFill>
                  <a:srgbClr val="373737"/>
                </a:solidFill>
                <a:effectLst/>
              </a:rPr>
              <a:t>In the 6</a:t>
            </a:r>
            <a:r>
              <a:rPr lang="en-US" sz="11100" b="0" i="0" baseline="30000" dirty="0">
                <a:solidFill>
                  <a:srgbClr val="373737"/>
                </a:solidFill>
                <a:effectLst/>
              </a:rPr>
              <a:t>th </a:t>
            </a:r>
            <a:r>
              <a:rPr lang="en-US" sz="11100" b="0" i="0" dirty="0">
                <a:solidFill>
                  <a:srgbClr val="373737"/>
                </a:solidFill>
                <a:effectLst/>
              </a:rPr>
              <a:t>century synagogue at Beit Alpha, Abraham throws Isaac into the fire on the altar while the hand of God prevents the sacrifice. A large ram, which is tied to a tree stands erect. The ram, following the biblical story, is caught by one horn and tied to a tree.</a:t>
            </a:r>
          </a:p>
          <a:p>
            <a:pPr marL="0" indent="0">
              <a:buNone/>
            </a:pPr>
            <a:endParaRPr lang="en-US" dirty="0">
              <a:solidFill>
                <a:srgbClr val="010105"/>
              </a:solidFill>
              <a:cs typeface="Sanskrit Text" panose="02020503050405020304" pitchFamily="18" charset="0"/>
            </a:endParaRPr>
          </a:p>
        </p:txBody>
      </p:sp>
      <p:pic>
        <p:nvPicPr>
          <p:cNvPr id="5" name="Picture 4">
            <a:extLst>
              <a:ext uri="{FF2B5EF4-FFF2-40B4-BE49-F238E27FC236}">
                <a16:creationId xmlns:a16="http://schemas.microsoft.com/office/drawing/2014/main" id="{14C334D7-CBF7-4D0B-810E-73C6A47BF32E}"/>
              </a:ext>
            </a:extLst>
          </p:cNvPr>
          <p:cNvPicPr>
            <a:picLocks noChangeAspect="1"/>
          </p:cNvPicPr>
          <p:nvPr/>
        </p:nvPicPr>
        <p:blipFill>
          <a:blip r:embed="rId3"/>
          <a:stretch>
            <a:fillRect/>
          </a:stretch>
        </p:blipFill>
        <p:spPr>
          <a:xfrm>
            <a:off x="8779399" y="513347"/>
            <a:ext cx="14898748" cy="853130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3FD3D76-AFFF-4E57-BA1E-964AC2F03952}"/>
              </a:ext>
            </a:extLst>
          </p:cNvPr>
          <p:cNvPicPr>
            <a:picLocks noChangeAspect="1"/>
          </p:cNvPicPr>
          <p:nvPr/>
        </p:nvPicPr>
        <p:blipFill>
          <a:blip r:embed="rId4"/>
          <a:stretch>
            <a:fillRect/>
          </a:stretch>
        </p:blipFill>
        <p:spPr>
          <a:xfrm>
            <a:off x="18077447" y="9641807"/>
            <a:ext cx="5600700" cy="3486150"/>
          </a:xfrm>
          <a:prstGeom prst="rect">
            <a:avLst/>
          </a:prstGeom>
        </p:spPr>
      </p:pic>
      <p:pic>
        <p:nvPicPr>
          <p:cNvPr id="9" name="Picture 8">
            <a:extLst>
              <a:ext uri="{FF2B5EF4-FFF2-40B4-BE49-F238E27FC236}">
                <a16:creationId xmlns:a16="http://schemas.microsoft.com/office/drawing/2014/main" id="{0A4EC072-FFFD-4C5D-995A-C92E603B8816}"/>
              </a:ext>
            </a:extLst>
          </p:cNvPr>
          <p:cNvPicPr>
            <a:picLocks noChangeAspect="1"/>
          </p:cNvPicPr>
          <p:nvPr/>
        </p:nvPicPr>
        <p:blipFill>
          <a:blip r:embed="rId5"/>
          <a:stretch>
            <a:fillRect/>
          </a:stretch>
        </p:blipFill>
        <p:spPr>
          <a:xfrm>
            <a:off x="546434" y="513347"/>
            <a:ext cx="7747334" cy="11505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273325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74A60-9501-4784-9CD3-547C1178B0E3}"/>
              </a:ext>
            </a:extLst>
          </p:cNvPr>
          <p:cNvSpPr>
            <a:spLocks noGrp="1"/>
          </p:cNvSpPr>
          <p:nvPr>
            <p:ph type="title"/>
          </p:nvPr>
        </p:nvSpPr>
        <p:spPr>
          <a:xfrm>
            <a:off x="938463" y="738607"/>
            <a:ext cx="21031200" cy="2651126"/>
          </a:xfrm>
        </p:spPr>
        <p:txBody>
          <a:bodyPr/>
          <a:lstStyle/>
          <a:p>
            <a:r>
              <a:rPr lang="en-US" dirty="0"/>
              <a:t>Islamic Artistic Rendering</a:t>
            </a:r>
          </a:p>
        </p:txBody>
      </p:sp>
      <p:pic>
        <p:nvPicPr>
          <p:cNvPr id="5" name="Picture 4">
            <a:extLst>
              <a:ext uri="{FF2B5EF4-FFF2-40B4-BE49-F238E27FC236}">
                <a16:creationId xmlns:a16="http://schemas.microsoft.com/office/drawing/2014/main" id="{3E81B73B-F413-40DF-A831-85A7E60918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43067" y="128337"/>
            <a:ext cx="8081802" cy="12857412"/>
          </a:xfrm>
          <a:prstGeom prst="rect">
            <a:avLst/>
          </a:prstGeom>
        </p:spPr>
      </p:pic>
      <p:pic>
        <p:nvPicPr>
          <p:cNvPr id="6" name="Picture 5">
            <a:extLst>
              <a:ext uri="{FF2B5EF4-FFF2-40B4-BE49-F238E27FC236}">
                <a16:creationId xmlns:a16="http://schemas.microsoft.com/office/drawing/2014/main" id="{7A4B1AED-A60C-43C0-9C8B-ED74E62FC3DC}"/>
              </a:ext>
            </a:extLst>
          </p:cNvPr>
          <p:cNvPicPr>
            <a:picLocks noChangeAspect="1"/>
          </p:cNvPicPr>
          <p:nvPr/>
        </p:nvPicPr>
        <p:blipFill>
          <a:blip r:embed="rId4"/>
          <a:stretch>
            <a:fillRect/>
          </a:stretch>
        </p:blipFill>
        <p:spPr>
          <a:xfrm>
            <a:off x="1205163" y="4111628"/>
            <a:ext cx="9525000" cy="6353175"/>
          </a:xfrm>
          <a:prstGeom prst="rect">
            <a:avLst/>
          </a:prstGeom>
        </p:spPr>
      </p:pic>
    </p:spTree>
    <p:extLst>
      <p:ext uri="{BB962C8B-B14F-4D97-AF65-F5344CB8AC3E}">
        <p14:creationId xmlns:p14="http://schemas.microsoft.com/office/powerpoint/2010/main" val="140719360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3AB1-49BD-4A28-BC39-644A4C463C56}"/>
              </a:ext>
            </a:extLst>
          </p:cNvPr>
          <p:cNvSpPr>
            <a:spLocks noGrp="1"/>
          </p:cNvSpPr>
          <p:nvPr>
            <p:ph type="title"/>
          </p:nvPr>
        </p:nvSpPr>
        <p:spPr/>
        <p:txBody>
          <a:bodyPr/>
          <a:lstStyle/>
          <a:p>
            <a:r>
              <a:rPr lang="en-US" dirty="0"/>
              <a:t>Summary of Early Jewish and Christian Art</a:t>
            </a:r>
          </a:p>
        </p:txBody>
      </p:sp>
      <p:sp>
        <p:nvSpPr>
          <p:cNvPr id="3" name="Content Placeholder 2">
            <a:extLst>
              <a:ext uri="{FF2B5EF4-FFF2-40B4-BE49-F238E27FC236}">
                <a16:creationId xmlns:a16="http://schemas.microsoft.com/office/drawing/2014/main" id="{A37500D3-01C8-4473-B80B-D51F811DCDBD}"/>
              </a:ext>
            </a:extLst>
          </p:cNvPr>
          <p:cNvSpPr>
            <a:spLocks noGrp="1"/>
          </p:cNvSpPr>
          <p:nvPr>
            <p:ph idx="1"/>
          </p:nvPr>
        </p:nvSpPr>
        <p:spPr/>
        <p:txBody>
          <a:bodyPr>
            <a:normAutofit fontScale="92500"/>
          </a:bodyPr>
          <a:lstStyle/>
          <a:p>
            <a:pPr marL="0" indent="0">
              <a:buNone/>
            </a:pPr>
            <a:r>
              <a:rPr lang="en-US" dirty="0">
                <a:solidFill>
                  <a:srgbClr val="010105"/>
                </a:solidFill>
              </a:rPr>
              <a:t>Jewish and Christian artistic interpretation shares a striking amount in common. Images such as the portrayal of the childlike Isaac, the hand of God and the centrality of the ram all indicate interaction between the artistic exegetes. </a:t>
            </a:r>
          </a:p>
          <a:p>
            <a:pPr marL="0" indent="0">
              <a:buNone/>
            </a:pPr>
            <a:r>
              <a:rPr lang="en-US" dirty="0">
                <a:solidFill>
                  <a:srgbClr val="010105"/>
                </a:solidFill>
              </a:rPr>
              <a:t>An investigation of the biblical story from the perspective of the artist also shows interpretations, which vary from the biblical text such as the ram being tied to a tree (rather than caught by its horns in a bush). </a:t>
            </a:r>
          </a:p>
          <a:p>
            <a:pPr marL="0" indent="0">
              <a:buNone/>
            </a:pPr>
            <a:r>
              <a:rPr lang="en-US" dirty="0">
                <a:solidFill>
                  <a:srgbClr val="010105"/>
                </a:solidFill>
              </a:rPr>
              <a:t>We should not be surprised to discover that Christian artistic interpretation sometimes follows the same pattern as Jewish (and vice versa ). This indicates a positive interaction between Jew and Christian and, as such, provides a good example of Jews and Christians working together in ancient times.</a:t>
            </a:r>
          </a:p>
        </p:txBody>
      </p:sp>
    </p:spTree>
    <p:extLst>
      <p:ext uri="{BB962C8B-B14F-4D97-AF65-F5344CB8AC3E}">
        <p14:creationId xmlns:p14="http://schemas.microsoft.com/office/powerpoint/2010/main" val="343949859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indoor, furniture, woodcarving, decorated&#10;&#10;Description automatically generated">
            <a:extLst>
              <a:ext uri="{FF2B5EF4-FFF2-40B4-BE49-F238E27FC236}">
                <a16:creationId xmlns:a16="http://schemas.microsoft.com/office/drawing/2014/main" id="{6621EE54-8072-423E-ACF5-557868FF72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7768" y="-12032"/>
            <a:ext cx="18592800" cy="13944600"/>
          </a:xfrm>
          <a:prstGeom prst="rect">
            <a:avLst/>
          </a:prstGeom>
        </p:spPr>
      </p:pic>
      <p:sp>
        <p:nvSpPr>
          <p:cNvPr id="2" name="Title 1">
            <a:extLst>
              <a:ext uri="{FF2B5EF4-FFF2-40B4-BE49-F238E27FC236}">
                <a16:creationId xmlns:a16="http://schemas.microsoft.com/office/drawing/2014/main" id="{DF3DBC9F-9863-4A5D-90C6-0E9B49FD1FC3}"/>
              </a:ext>
            </a:extLst>
          </p:cNvPr>
          <p:cNvSpPr>
            <a:spLocks noGrp="1"/>
          </p:cNvSpPr>
          <p:nvPr>
            <p:ph type="title"/>
          </p:nvPr>
        </p:nvSpPr>
        <p:spPr>
          <a:xfrm>
            <a:off x="473241" y="12922250"/>
            <a:ext cx="21031200" cy="730250"/>
          </a:xfrm>
        </p:spPr>
        <p:txBody>
          <a:bodyPr>
            <a:noAutofit/>
          </a:bodyPr>
          <a:lstStyle/>
          <a:p>
            <a:pPr algn="ctr"/>
            <a:r>
              <a:rPr lang="en-US" sz="4800" dirty="0">
                <a:solidFill>
                  <a:schemeClr val="bg1"/>
                </a:solidFill>
              </a:rPr>
              <a:t>Sacrifice of Isaac, c. 1401 Brunelleschi, Bargello, Florence</a:t>
            </a:r>
          </a:p>
        </p:txBody>
      </p:sp>
      <p:sp>
        <p:nvSpPr>
          <p:cNvPr id="3" name="Slide Number Placeholder 2">
            <a:extLst>
              <a:ext uri="{FF2B5EF4-FFF2-40B4-BE49-F238E27FC236}">
                <a16:creationId xmlns:a16="http://schemas.microsoft.com/office/drawing/2014/main" id="{E882E663-F396-477E-BF1D-BEB4D05BE691}"/>
              </a:ext>
            </a:extLst>
          </p:cNvPr>
          <p:cNvSpPr>
            <a:spLocks noGrp="1"/>
          </p:cNvSpPr>
          <p:nvPr>
            <p:ph type="sldNum" sz="quarter" idx="4294967295"/>
          </p:nvPr>
        </p:nvSpPr>
        <p:spPr>
          <a:xfrm>
            <a:off x="17221200" y="12712701"/>
            <a:ext cx="5486400" cy="730250"/>
          </a:xfrm>
          <a:prstGeom prst="rect">
            <a:avLst/>
          </a:prstGeom>
        </p:spPr>
        <p:txBody>
          <a:bodyPr/>
          <a:lstStyle/>
          <a:p>
            <a:fld id="{48F63A3B-78C7-47BE-AE5E-E10140E04643}" type="slidenum">
              <a:rPr lang="en-US" smtClean="0"/>
              <a:t>43</a:t>
            </a:fld>
            <a:endParaRPr lang="en-US" dirty="0"/>
          </a:p>
        </p:txBody>
      </p:sp>
    </p:spTree>
    <p:extLst>
      <p:ext uri="{BB962C8B-B14F-4D97-AF65-F5344CB8AC3E}">
        <p14:creationId xmlns:p14="http://schemas.microsoft.com/office/powerpoint/2010/main" val="237420976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4BC11E-C9FC-4184-9F85-111DDDF8A9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8821" y="0"/>
            <a:ext cx="19803978" cy="13716000"/>
          </a:xfrm>
          <a:prstGeom prst="rect">
            <a:avLst/>
          </a:prstGeom>
        </p:spPr>
      </p:pic>
      <p:sp>
        <p:nvSpPr>
          <p:cNvPr id="2" name="Title 1">
            <a:extLst>
              <a:ext uri="{FF2B5EF4-FFF2-40B4-BE49-F238E27FC236}">
                <a16:creationId xmlns:a16="http://schemas.microsoft.com/office/drawing/2014/main" id="{70FF64D2-A137-4167-A472-E01D118E5611}"/>
              </a:ext>
            </a:extLst>
          </p:cNvPr>
          <p:cNvSpPr>
            <a:spLocks noGrp="1"/>
          </p:cNvSpPr>
          <p:nvPr>
            <p:ph type="title"/>
          </p:nvPr>
        </p:nvSpPr>
        <p:spPr>
          <a:xfrm>
            <a:off x="1507958" y="12969707"/>
            <a:ext cx="21696947" cy="473244"/>
          </a:xfrm>
        </p:spPr>
        <p:txBody>
          <a:bodyPr>
            <a:noAutofit/>
          </a:bodyPr>
          <a:lstStyle/>
          <a:p>
            <a:pPr algn="ctr"/>
            <a:r>
              <a:rPr lang="en-US" sz="4800" dirty="0">
                <a:solidFill>
                  <a:schemeClr val="bg1"/>
                </a:solidFill>
              </a:rPr>
              <a:t>“Sacrifice of Isaac”, c. 1603, Caravaggio, Uffizi, Florence</a:t>
            </a:r>
          </a:p>
        </p:txBody>
      </p:sp>
    </p:spTree>
    <p:extLst>
      <p:ext uri="{BB962C8B-B14F-4D97-AF65-F5344CB8AC3E}">
        <p14:creationId xmlns:p14="http://schemas.microsoft.com/office/powerpoint/2010/main" val="229164908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5F174-356E-4BC0-B207-77578A397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369" y="357442"/>
            <a:ext cx="7417192" cy="11717013"/>
          </a:xfrm>
          <a:prstGeom prst="rect">
            <a:avLst/>
          </a:prstGeom>
        </p:spPr>
      </p:pic>
      <p:sp>
        <p:nvSpPr>
          <p:cNvPr id="7" name="Title 1">
            <a:extLst>
              <a:ext uri="{FF2B5EF4-FFF2-40B4-BE49-F238E27FC236}">
                <a16:creationId xmlns:a16="http://schemas.microsoft.com/office/drawing/2014/main" id="{A885D297-EA5C-4416-A3BB-6F73847272AF}"/>
              </a:ext>
            </a:extLst>
          </p:cNvPr>
          <p:cNvSpPr txBox="1">
            <a:spLocks/>
          </p:cNvSpPr>
          <p:nvPr/>
        </p:nvSpPr>
        <p:spPr>
          <a:xfrm>
            <a:off x="-850214" y="12239118"/>
            <a:ext cx="10042358" cy="746293"/>
          </a:xfrm>
          <a:prstGeom prst="rect">
            <a:avLst/>
          </a:prstGeom>
        </p:spPr>
        <p:txBody>
          <a:bodyPr vert="horz" lIns="91440" tIns="45720" rIns="91440" bIns="45720" rtlCol="0" anchor="ctr">
            <a:noAutofit/>
          </a:bodyPr>
          <a:lstStyle>
            <a:lvl1pPr algn="l" defTabSz="1828800" rtl="0" eaLnBrk="1" latinLnBrk="0" hangingPunct="1">
              <a:lnSpc>
                <a:spcPct val="90000"/>
              </a:lnSpc>
              <a:spcBef>
                <a:spcPct val="0"/>
              </a:spcBef>
              <a:buNone/>
              <a:defRPr sz="8800" b="0" i="0" u="none" kern="1200">
                <a:solidFill>
                  <a:schemeClr val="tx1"/>
                </a:solidFill>
                <a:latin typeface="+mj-lt"/>
                <a:ea typeface="+mj-ea"/>
                <a:cs typeface="+mj-cs"/>
              </a:defRPr>
            </a:lvl1pPr>
          </a:lstStyle>
          <a:p>
            <a:pPr algn="ctr"/>
            <a:r>
              <a:rPr lang="fr-FR" sz="3600" dirty="0">
                <a:solidFill>
                  <a:schemeClr val="bg1"/>
                </a:solidFill>
              </a:rPr>
              <a:t>Dura </a:t>
            </a:r>
            <a:r>
              <a:rPr lang="fr-FR" sz="3600" dirty="0" err="1">
                <a:solidFill>
                  <a:schemeClr val="bg1"/>
                </a:solidFill>
              </a:rPr>
              <a:t>Europos</a:t>
            </a:r>
            <a:r>
              <a:rPr lang="fr-FR" sz="3600" dirty="0">
                <a:solidFill>
                  <a:schemeClr val="bg1"/>
                </a:solidFill>
              </a:rPr>
              <a:t> synagogue ca. 3rd century.</a:t>
            </a:r>
            <a:endParaRPr lang="en-US" sz="213200" dirty="0">
              <a:solidFill>
                <a:schemeClr val="bg1"/>
              </a:solidFill>
            </a:endParaRPr>
          </a:p>
        </p:txBody>
      </p:sp>
      <p:pic>
        <p:nvPicPr>
          <p:cNvPr id="8" name="Picture 7">
            <a:extLst>
              <a:ext uri="{FF2B5EF4-FFF2-40B4-BE49-F238E27FC236}">
                <a16:creationId xmlns:a16="http://schemas.microsoft.com/office/drawing/2014/main" id="{A4A91019-B732-45C7-ABD5-A26A240CF6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63932" y="19354"/>
            <a:ext cx="11120068" cy="13339204"/>
          </a:xfrm>
          <a:prstGeom prst="rect">
            <a:avLst/>
          </a:prstGeom>
        </p:spPr>
      </p:pic>
      <p:sp>
        <p:nvSpPr>
          <p:cNvPr id="9" name="Content Placeholder 2">
            <a:extLst>
              <a:ext uri="{FF2B5EF4-FFF2-40B4-BE49-F238E27FC236}">
                <a16:creationId xmlns:a16="http://schemas.microsoft.com/office/drawing/2014/main" id="{CECBF791-0E1F-44E1-B21E-BE4A1500037A}"/>
              </a:ext>
            </a:extLst>
          </p:cNvPr>
          <p:cNvSpPr txBox="1">
            <a:spLocks/>
          </p:cNvSpPr>
          <p:nvPr/>
        </p:nvSpPr>
        <p:spPr>
          <a:xfrm>
            <a:off x="8085222" y="1700463"/>
            <a:ext cx="5178710" cy="10653463"/>
          </a:xfrm>
          <a:prstGeom prst="rect">
            <a:avLst/>
          </a:prstGeom>
        </p:spPr>
        <p:txBody>
          <a:bodyPr>
            <a:normAutofit fontScale="70000" lnSpcReduction="2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rgbClr val="010105"/>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b="0" i="0" u="none" kern="1200">
                <a:solidFill>
                  <a:srgbClr val="010105"/>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rgbClr val="010105"/>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rgbClr val="010105"/>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rgbClr val="010105"/>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cs typeface="Sanskrit Text" panose="02020503050405020304" pitchFamily="18" charset="0"/>
              </a:rPr>
              <a:t>The </a:t>
            </a:r>
            <a:r>
              <a:rPr lang="en-US" i="1" dirty="0">
                <a:solidFill>
                  <a:schemeClr val="bg1"/>
                </a:solidFill>
                <a:cs typeface="Sanskrit Text" panose="02020503050405020304" pitchFamily="18" charset="0"/>
              </a:rPr>
              <a:t>Akedah</a:t>
            </a:r>
            <a:r>
              <a:rPr lang="en-US" dirty="0">
                <a:solidFill>
                  <a:schemeClr val="bg1"/>
                </a:solidFill>
                <a:cs typeface="Sanskrit Text" panose="02020503050405020304" pitchFamily="18" charset="0"/>
              </a:rPr>
              <a:t> in Dura-Europos (Syria), a third century city, which contained 16 temples catering to the needs of an eclectic pantheon of Roman, Greek and Persian gods. </a:t>
            </a:r>
          </a:p>
          <a:p>
            <a:pPr marL="0" indent="0">
              <a:buFont typeface="Arial" panose="020B0604020202020204" pitchFamily="34" charset="0"/>
              <a:buNone/>
            </a:pPr>
            <a:endParaRPr lang="en-US" dirty="0">
              <a:solidFill>
                <a:schemeClr val="bg1"/>
              </a:solidFill>
              <a:cs typeface="Sanskrit Text" panose="02020503050405020304" pitchFamily="18" charset="0"/>
            </a:endParaRPr>
          </a:p>
          <a:p>
            <a:pPr marL="0" indent="0">
              <a:buFont typeface="Arial" panose="020B0604020202020204" pitchFamily="34" charset="0"/>
              <a:buNone/>
            </a:pPr>
            <a:r>
              <a:rPr lang="en-US" dirty="0">
                <a:solidFill>
                  <a:schemeClr val="bg1"/>
                </a:solidFill>
                <a:cs typeface="Sanskrit Text" panose="02020503050405020304" pitchFamily="18" charset="0"/>
              </a:rPr>
              <a:t>The city also contained a modest Christian chapel (probably a house-church) and a synagogue in which there were more than 30 biblical scenes covering the four walls of a 40 ft room.</a:t>
            </a:r>
          </a:p>
          <a:p>
            <a:pPr marL="0" indent="0">
              <a:buFont typeface="Arial" panose="020B0604020202020204" pitchFamily="34" charset="0"/>
              <a:buNone/>
            </a:pPr>
            <a:endParaRPr lang="en-US" dirty="0">
              <a:solidFill>
                <a:schemeClr val="bg1"/>
              </a:solidFill>
              <a:cs typeface="Sanskrit Text" panose="02020503050405020304" pitchFamily="18" charset="0"/>
            </a:endParaRPr>
          </a:p>
          <a:p>
            <a:pPr marL="0" indent="0">
              <a:buFont typeface="Arial" panose="020B0604020202020204" pitchFamily="34" charset="0"/>
              <a:buNone/>
            </a:pPr>
            <a:r>
              <a:rPr lang="en-US" dirty="0">
                <a:solidFill>
                  <a:schemeClr val="bg1"/>
                </a:solidFill>
                <a:cs typeface="Sanskrit Text" panose="02020503050405020304" pitchFamily="18" charset="0"/>
              </a:rPr>
              <a:t>At left, close-up of the Akedah from top-right of image.</a:t>
            </a:r>
            <a:r>
              <a:rPr lang="en-US" dirty="0">
                <a:cs typeface="Sanskrit Text" panose="02020503050405020304" pitchFamily="18" charset="0"/>
              </a:rPr>
              <a:t>.</a:t>
            </a:r>
          </a:p>
        </p:txBody>
      </p:sp>
    </p:spTree>
    <p:extLst>
      <p:ext uri="{BB962C8B-B14F-4D97-AF65-F5344CB8AC3E}">
        <p14:creationId xmlns:p14="http://schemas.microsoft.com/office/powerpoint/2010/main" val="327111383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53BA7-F74B-4698-85FE-1A1AF7160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4483" y="0"/>
            <a:ext cx="9292590" cy="13716000"/>
          </a:xfrm>
          <a:prstGeom prst="rect">
            <a:avLst/>
          </a:prstGeom>
        </p:spPr>
      </p:pic>
      <p:pic>
        <p:nvPicPr>
          <p:cNvPr id="5" name="Picture 4">
            <a:extLst>
              <a:ext uri="{FF2B5EF4-FFF2-40B4-BE49-F238E27FC236}">
                <a16:creationId xmlns:a16="http://schemas.microsoft.com/office/drawing/2014/main" id="{B3343443-7914-4D1D-9FFB-77C7F754F3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70427" y="1235241"/>
            <a:ext cx="9947299" cy="11598443"/>
          </a:xfrm>
          <a:prstGeom prst="rect">
            <a:avLst/>
          </a:prstGeom>
        </p:spPr>
      </p:pic>
      <p:sp>
        <p:nvSpPr>
          <p:cNvPr id="6" name="TextBox 5">
            <a:extLst>
              <a:ext uri="{FF2B5EF4-FFF2-40B4-BE49-F238E27FC236}">
                <a16:creationId xmlns:a16="http://schemas.microsoft.com/office/drawing/2014/main" id="{AC50E03E-A0C1-4E2F-AB20-04D763806476}"/>
              </a:ext>
            </a:extLst>
          </p:cNvPr>
          <p:cNvSpPr txBox="1"/>
          <p:nvPr/>
        </p:nvSpPr>
        <p:spPr>
          <a:xfrm>
            <a:off x="1430098" y="547391"/>
            <a:ext cx="7063793" cy="830997"/>
          </a:xfrm>
          <a:prstGeom prst="rect">
            <a:avLst/>
          </a:prstGeom>
          <a:noFill/>
        </p:spPr>
        <p:txBody>
          <a:bodyPr wrap="none" rtlCol="0">
            <a:spAutoFit/>
          </a:bodyPr>
          <a:lstStyle/>
          <a:p>
            <a:r>
              <a:rPr lang="en-US" sz="2400" b="0" i="0" dirty="0">
                <a:solidFill>
                  <a:schemeClr val="bg1"/>
                </a:solidFill>
                <a:effectLst/>
                <a:latin typeface="PT Serif" panose="020A0603040505020204" pitchFamily="18" charset="0"/>
              </a:rPr>
              <a:t>‘The Sacrifice of Isaac’, 1635.  </a:t>
            </a:r>
          </a:p>
          <a:p>
            <a:r>
              <a:rPr lang="en-US" sz="2400" b="0" i="0" dirty="0">
                <a:solidFill>
                  <a:schemeClr val="bg1"/>
                </a:solidFill>
                <a:effectLst/>
                <a:latin typeface="PT Serif" panose="020A0603040505020204" pitchFamily="18" charset="0"/>
              </a:rPr>
              <a:t>(Photo by Art Media/Print Collector/Getty Images)</a:t>
            </a:r>
            <a:endParaRPr lang="en-US" sz="2400" dirty="0">
              <a:solidFill>
                <a:schemeClr val="bg1"/>
              </a:solidFill>
            </a:endParaRPr>
          </a:p>
        </p:txBody>
      </p:sp>
      <p:sp>
        <p:nvSpPr>
          <p:cNvPr id="7" name="TextBox 6">
            <a:extLst>
              <a:ext uri="{FF2B5EF4-FFF2-40B4-BE49-F238E27FC236}">
                <a16:creationId xmlns:a16="http://schemas.microsoft.com/office/drawing/2014/main" id="{79DD09BD-4224-4BF8-9C57-1E5BE1F0EC42}"/>
              </a:ext>
            </a:extLst>
          </p:cNvPr>
          <p:cNvSpPr txBox="1"/>
          <p:nvPr/>
        </p:nvSpPr>
        <p:spPr>
          <a:xfrm>
            <a:off x="13892464" y="181978"/>
            <a:ext cx="5767926" cy="830997"/>
          </a:xfrm>
          <a:prstGeom prst="rect">
            <a:avLst/>
          </a:prstGeom>
          <a:noFill/>
        </p:spPr>
        <p:txBody>
          <a:bodyPr wrap="none" rtlCol="0">
            <a:spAutoFit/>
          </a:bodyPr>
          <a:lstStyle/>
          <a:p>
            <a:r>
              <a:rPr lang="en-US" sz="2400" b="0" i="0" dirty="0">
                <a:solidFill>
                  <a:schemeClr val="bg1"/>
                </a:solidFill>
                <a:effectLst/>
                <a:latin typeface="PT Serif" panose="020A0603040505020204" pitchFamily="18" charset="0"/>
              </a:rPr>
              <a:t>Abraham’s Sacrifice, 1655. </a:t>
            </a:r>
            <a:br>
              <a:rPr lang="en-US" sz="2400" b="0" i="0" dirty="0">
                <a:solidFill>
                  <a:schemeClr val="bg1"/>
                </a:solidFill>
                <a:effectLst/>
                <a:latin typeface="PT Serif" panose="020A0603040505020204" pitchFamily="18" charset="0"/>
              </a:rPr>
            </a:br>
            <a:r>
              <a:rPr lang="en-US" sz="2400" b="0" i="0" dirty="0">
                <a:solidFill>
                  <a:schemeClr val="bg1"/>
                </a:solidFill>
                <a:effectLst/>
                <a:latin typeface="PT Serif" panose="020A0603040505020204" pitchFamily="18" charset="0"/>
              </a:rPr>
              <a:t>Rembrandt van Rijn (Dutch, 1606-1669). </a:t>
            </a:r>
            <a:endParaRPr lang="en-US" sz="2400" dirty="0">
              <a:solidFill>
                <a:schemeClr val="bg1"/>
              </a:solidFill>
            </a:endParaRPr>
          </a:p>
        </p:txBody>
      </p:sp>
      <p:pic>
        <p:nvPicPr>
          <p:cNvPr id="10" name="Picture 9">
            <a:extLst>
              <a:ext uri="{FF2B5EF4-FFF2-40B4-BE49-F238E27FC236}">
                <a16:creationId xmlns:a16="http://schemas.microsoft.com/office/drawing/2014/main" id="{E9DFD3F1-C183-442B-A12E-03EA22DE1E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8093" y="2679580"/>
            <a:ext cx="4867814" cy="6058269"/>
          </a:xfrm>
          <a:prstGeom prst="rect">
            <a:avLst/>
          </a:prstGeom>
        </p:spPr>
      </p:pic>
    </p:spTree>
    <p:extLst>
      <p:ext uri="{BB962C8B-B14F-4D97-AF65-F5344CB8AC3E}">
        <p14:creationId xmlns:p14="http://schemas.microsoft.com/office/powerpoint/2010/main" val="95772438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64D2-A137-4167-A472-E01D118E5611}"/>
              </a:ext>
            </a:extLst>
          </p:cNvPr>
          <p:cNvSpPr>
            <a:spLocks noGrp="1"/>
          </p:cNvSpPr>
          <p:nvPr>
            <p:ph type="title"/>
          </p:nvPr>
        </p:nvSpPr>
        <p:spPr>
          <a:xfrm>
            <a:off x="777845" y="778040"/>
            <a:ext cx="21696947" cy="473244"/>
          </a:xfrm>
        </p:spPr>
        <p:txBody>
          <a:bodyPr>
            <a:noAutofit/>
          </a:bodyPr>
          <a:lstStyle/>
          <a:p>
            <a:pPr algn="ctr"/>
            <a:r>
              <a:rPr lang="en-US" sz="4800" dirty="0">
                <a:solidFill>
                  <a:schemeClr val="bg1"/>
                </a:solidFill>
              </a:rPr>
              <a:t>The Abraham’s Hand Over Isaac’s Eyes</a:t>
            </a:r>
          </a:p>
        </p:txBody>
      </p:sp>
      <p:pic>
        <p:nvPicPr>
          <p:cNvPr id="3" name="Picture 2">
            <a:extLst>
              <a:ext uri="{FF2B5EF4-FFF2-40B4-BE49-F238E27FC236}">
                <a16:creationId xmlns:a16="http://schemas.microsoft.com/office/drawing/2014/main" id="{9CE53BA7-F74B-4698-85FE-1A1AF71600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49217" y="1906137"/>
            <a:ext cx="18159664" cy="10305826"/>
          </a:xfrm>
          <a:prstGeom prst="rect">
            <a:avLst/>
          </a:prstGeom>
        </p:spPr>
      </p:pic>
      <p:sp>
        <p:nvSpPr>
          <p:cNvPr id="6" name="TextBox 5">
            <a:extLst>
              <a:ext uri="{FF2B5EF4-FFF2-40B4-BE49-F238E27FC236}">
                <a16:creationId xmlns:a16="http://schemas.microsoft.com/office/drawing/2014/main" id="{AC50E03E-A0C1-4E2F-AB20-04D763806476}"/>
              </a:ext>
            </a:extLst>
          </p:cNvPr>
          <p:cNvSpPr txBox="1"/>
          <p:nvPr/>
        </p:nvSpPr>
        <p:spPr>
          <a:xfrm>
            <a:off x="7636042" y="12866816"/>
            <a:ext cx="8386014" cy="369332"/>
          </a:xfrm>
          <a:prstGeom prst="rect">
            <a:avLst/>
          </a:prstGeom>
          <a:noFill/>
        </p:spPr>
        <p:txBody>
          <a:bodyPr wrap="none" rtlCol="0">
            <a:spAutoFit/>
          </a:bodyPr>
          <a:lstStyle/>
          <a:p>
            <a:r>
              <a:rPr lang="en-US" b="0" i="0" dirty="0">
                <a:solidFill>
                  <a:schemeClr val="bg1"/>
                </a:solidFill>
                <a:effectLst/>
                <a:latin typeface="PT Serif" panose="020A0603040505020204" pitchFamily="18" charset="0"/>
              </a:rPr>
              <a:t>‘The Sacrifice of Isaac’, 1635.  (Photo by Art Media/Print Collector/Getty Images)</a:t>
            </a:r>
            <a:endParaRPr lang="en-US" dirty="0">
              <a:solidFill>
                <a:schemeClr val="bg1"/>
              </a:solidFill>
            </a:endParaRPr>
          </a:p>
        </p:txBody>
      </p:sp>
    </p:spTree>
    <p:extLst>
      <p:ext uri="{BB962C8B-B14F-4D97-AF65-F5344CB8AC3E}">
        <p14:creationId xmlns:p14="http://schemas.microsoft.com/office/powerpoint/2010/main" val="39028836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431D-BBD4-4436-AF6B-0AD3C7A3A825}"/>
              </a:ext>
            </a:extLst>
          </p:cNvPr>
          <p:cNvSpPr>
            <a:spLocks noGrp="1"/>
          </p:cNvSpPr>
          <p:nvPr>
            <p:ph type="title"/>
          </p:nvPr>
        </p:nvSpPr>
        <p:spPr>
          <a:xfrm>
            <a:off x="265971" y="4206874"/>
            <a:ext cx="4403558" cy="2651126"/>
          </a:xfrm>
        </p:spPr>
        <p:txBody>
          <a:bodyPr/>
          <a:lstStyle/>
          <a:p>
            <a:r>
              <a:rPr lang="en-US" dirty="0"/>
              <a:t>Islamic Imagery</a:t>
            </a:r>
          </a:p>
        </p:txBody>
      </p:sp>
      <p:sp>
        <p:nvSpPr>
          <p:cNvPr id="3" name="Slide Number Placeholder 2">
            <a:extLst>
              <a:ext uri="{FF2B5EF4-FFF2-40B4-BE49-F238E27FC236}">
                <a16:creationId xmlns:a16="http://schemas.microsoft.com/office/drawing/2014/main" id="{8B02F405-30AB-403F-812D-AC133B3D00D2}"/>
              </a:ext>
            </a:extLst>
          </p:cNvPr>
          <p:cNvSpPr>
            <a:spLocks noGrp="1"/>
          </p:cNvSpPr>
          <p:nvPr>
            <p:ph type="sldNum" sz="quarter" idx="4294967295"/>
          </p:nvPr>
        </p:nvSpPr>
        <p:spPr>
          <a:xfrm>
            <a:off x="17221200" y="12712701"/>
            <a:ext cx="5486400" cy="730250"/>
          </a:xfrm>
          <a:prstGeom prst="rect">
            <a:avLst/>
          </a:prstGeom>
        </p:spPr>
        <p:txBody>
          <a:bodyPr/>
          <a:lstStyle/>
          <a:p>
            <a:fld id="{48F63A3B-78C7-47BE-AE5E-E10140E04643}" type="slidenum">
              <a:rPr lang="en-US" smtClean="0"/>
              <a:t>48</a:t>
            </a:fld>
            <a:endParaRPr lang="en-US" dirty="0"/>
          </a:p>
        </p:txBody>
      </p:sp>
      <p:pic>
        <p:nvPicPr>
          <p:cNvPr id="4" name="Picture 3">
            <a:extLst>
              <a:ext uri="{FF2B5EF4-FFF2-40B4-BE49-F238E27FC236}">
                <a16:creationId xmlns:a16="http://schemas.microsoft.com/office/drawing/2014/main" id="{E339B385-FD5D-42E9-96FB-151B6CF19E27}"/>
              </a:ext>
            </a:extLst>
          </p:cNvPr>
          <p:cNvPicPr>
            <a:picLocks noChangeAspect="1"/>
          </p:cNvPicPr>
          <p:nvPr/>
        </p:nvPicPr>
        <p:blipFill>
          <a:blip r:embed="rId3"/>
          <a:stretch>
            <a:fillRect/>
          </a:stretch>
        </p:blipFill>
        <p:spPr>
          <a:xfrm>
            <a:off x="13164845" y="460022"/>
            <a:ext cx="8112710" cy="12795956"/>
          </a:xfrm>
          <a:prstGeom prst="rect">
            <a:avLst/>
          </a:prstGeom>
        </p:spPr>
      </p:pic>
      <p:pic>
        <p:nvPicPr>
          <p:cNvPr id="6" name="Picture 5">
            <a:extLst>
              <a:ext uri="{FF2B5EF4-FFF2-40B4-BE49-F238E27FC236}">
                <a16:creationId xmlns:a16="http://schemas.microsoft.com/office/drawing/2014/main" id="{ED51DD09-0E7A-4594-BF34-0E0DD029380D}"/>
              </a:ext>
            </a:extLst>
          </p:cNvPr>
          <p:cNvPicPr>
            <a:picLocks noChangeAspect="1"/>
          </p:cNvPicPr>
          <p:nvPr/>
        </p:nvPicPr>
        <p:blipFill>
          <a:blip r:embed="rId4"/>
          <a:stretch>
            <a:fillRect/>
          </a:stretch>
        </p:blipFill>
        <p:spPr>
          <a:xfrm>
            <a:off x="5155951" y="730251"/>
            <a:ext cx="7036049" cy="11627995"/>
          </a:xfrm>
          <a:prstGeom prst="rect">
            <a:avLst/>
          </a:prstGeom>
        </p:spPr>
      </p:pic>
    </p:spTree>
    <p:extLst>
      <p:ext uri="{BB962C8B-B14F-4D97-AF65-F5344CB8AC3E}">
        <p14:creationId xmlns:p14="http://schemas.microsoft.com/office/powerpoint/2010/main" val="205940029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B35A-3F05-4A00-A854-87944D66E1BD}"/>
              </a:ext>
            </a:extLst>
          </p:cNvPr>
          <p:cNvSpPr>
            <a:spLocks noGrp="1"/>
          </p:cNvSpPr>
          <p:nvPr>
            <p:ph type="title"/>
          </p:nvPr>
        </p:nvSpPr>
        <p:spPr>
          <a:xfrm>
            <a:off x="1804737" y="273049"/>
            <a:ext cx="21031200" cy="2651126"/>
          </a:xfrm>
        </p:spPr>
        <p:txBody>
          <a:bodyPr/>
          <a:lstStyle/>
          <a:p>
            <a:r>
              <a:rPr lang="en-US" dirty="0"/>
              <a:t>The Akedah of Ishmael</a:t>
            </a:r>
          </a:p>
        </p:txBody>
      </p:sp>
      <p:sp>
        <p:nvSpPr>
          <p:cNvPr id="3" name="Slide Number Placeholder 2">
            <a:extLst>
              <a:ext uri="{FF2B5EF4-FFF2-40B4-BE49-F238E27FC236}">
                <a16:creationId xmlns:a16="http://schemas.microsoft.com/office/drawing/2014/main" id="{3B51C25F-E314-43D8-A7E9-F61DE585F9B9}"/>
              </a:ext>
            </a:extLst>
          </p:cNvPr>
          <p:cNvSpPr>
            <a:spLocks noGrp="1"/>
          </p:cNvSpPr>
          <p:nvPr>
            <p:ph type="sldNum" sz="quarter" idx="4294967295"/>
          </p:nvPr>
        </p:nvSpPr>
        <p:spPr>
          <a:xfrm>
            <a:off x="17221200" y="12712701"/>
            <a:ext cx="5486400" cy="730250"/>
          </a:xfrm>
          <a:prstGeom prst="rect">
            <a:avLst/>
          </a:prstGeom>
        </p:spPr>
        <p:txBody>
          <a:bodyPr/>
          <a:lstStyle/>
          <a:p>
            <a:fld id="{48F63A3B-78C7-47BE-AE5E-E10140E04643}" type="slidenum">
              <a:rPr lang="en-US" smtClean="0"/>
              <a:t>49</a:t>
            </a:fld>
            <a:endParaRPr lang="en-US" dirty="0"/>
          </a:p>
        </p:txBody>
      </p:sp>
      <p:pic>
        <p:nvPicPr>
          <p:cNvPr id="4" name="Picture 3">
            <a:extLst>
              <a:ext uri="{FF2B5EF4-FFF2-40B4-BE49-F238E27FC236}">
                <a16:creationId xmlns:a16="http://schemas.microsoft.com/office/drawing/2014/main" id="{C2C4FA3F-92D0-408B-8724-3497722F33B4}"/>
              </a:ext>
            </a:extLst>
          </p:cNvPr>
          <p:cNvPicPr>
            <a:picLocks noChangeAspect="1"/>
          </p:cNvPicPr>
          <p:nvPr/>
        </p:nvPicPr>
        <p:blipFill>
          <a:blip r:embed="rId3"/>
          <a:stretch>
            <a:fillRect/>
          </a:stretch>
        </p:blipFill>
        <p:spPr>
          <a:xfrm>
            <a:off x="2417846" y="2833437"/>
            <a:ext cx="9505950" cy="9525000"/>
          </a:xfrm>
          <a:prstGeom prst="rect">
            <a:avLst/>
          </a:prstGeom>
        </p:spPr>
      </p:pic>
      <p:sp>
        <p:nvSpPr>
          <p:cNvPr id="5" name="TextBox 4">
            <a:extLst>
              <a:ext uri="{FF2B5EF4-FFF2-40B4-BE49-F238E27FC236}">
                <a16:creationId xmlns:a16="http://schemas.microsoft.com/office/drawing/2014/main" id="{9A050F5D-B972-453B-A9F0-62754546AD89}"/>
              </a:ext>
            </a:extLst>
          </p:cNvPr>
          <p:cNvSpPr txBox="1"/>
          <p:nvPr/>
        </p:nvSpPr>
        <p:spPr>
          <a:xfrm>
            <a:off x="13571622" y="3882189"/>
            <a:ext cx="7860632" cy="4247317"/>
          </a:xfrm>
          <a:prstGeom prst="rect">
            <a:avLst/>
          </a:prstGeom>
          <a:noFill/>
        </p:spPr>
        <p:txBody>
          <a:bodyPr wrap="square" rtlCol="0">
            <a:spAutoFit/>
          </a:bodyPr>
          <a:lstStyle/>
          <a:p>
            <a:r>
              <a:rPr lang="en-US" sz="5400" i="1" dirty="0">
                <a:solidFill>
                  <a:schemeClr val="tx2"/>
                </a:solidFill>
              </a:rPr>
              <a:t>Abraham and the Binding of Ishmael</a:t>
            </a:r>
            <a:r>
              <a:rPr lang="en-US" sz="5400" dirty="0">
                <a:solidFill>
                  <a:schemeClr val="tx2"/>
                </a:solidFill>
              </a:rPr>
              <a:t>, 18</a:t>
            </a:r>
            <a:r>
              <a:rPr lang="en-US" sz="5400" baseline="30000" dirty="0">
                <a:solidFill>
                  <a:schemeClr val="tx2"/>
                </a:solidFill>
              </a:rPr>
              <a:t>th</a:t>
            </a:r>
            <a:r>
              <a:rPr lang="en-US" sz="5400" dirty="0">
                <a:solidFill>
                  <a:schemeClr val="tx2"/>
                </a:solidFill>
              </a:rPr>
              <a:t> century. Fresco, Haft </a:t>
            </a:r>
            <a:r>
              <a:rPr lang="en-US" sz="5400" dirty="0" err="1">
                <a:solidFill>
                  <a:schemeClr val="tx2"/>
                </a:solidFill>
              </a:rPr>
              <a:t>Tanan</a:t>
            </a:r>
            <a:r>
              <a:rPr lang="en-US" sz="5400" dirty="0">
                <a:solidFill>
                  <a:schemeClr val="tx2"/>
                </a:solidFill>
              </a:rPr>
              <a:t>(Seven Tombs) Mausoleum, Shiraz, Iran.</a:t>
            </a:r>
          </a:p>
        </p:txBody>
      </p:sp>
    </p:spTree>
    <p:extLst>
      <p:ext uri="{BB962C8B-B14F-4D97-AF65-F5344CB8AC3E}">
        <p14:creationId xmlns:p14="http://schemas.microsoft.com/office/powerpoint/2010/main" val="384691285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D8728-130E-4C7D-99F7-82D9F126DB58}"/>
              </a:ext>
            </a:extLst>
          </p:cNvPr>
          <p:cNvPicPr>
            <a:picLocks noChangeAspect="1"/>
          </p:cNvPicPr>
          <p:nvPr/>
        </p:nvPicPr>
        <p:blipFill>
          <a:blip r:embed="rId3"/>
          <a:stretch>
            <a:fillRect/>
          </a:stretch>
        </p:blipFill>
        <p:spPr>
          <a:xfrm>
            <a:off x="4038683" y="526607"/>
            <a:ext cx="19659600" cy="12662786"/>
          </a:xfrm>
          <a:prstGeom prst="rect">
            <a:avLst/>
          </a:prstGeom>
        </p:spPr>
      </p:pic>
      <p:sp>
        <p:nvSpPr>
          <p:cNvPr id="4" name="Title 3">
            <a:extLst>
              <a:ext uri="{FF2B5EF4-FFF2-40B4-BE49-F238E27FC236}">
                <a16:creationId xmlns:a16="http://schemas.microsoft.com/office/drawing/2014/main" id="{F0C1C0B8-FDE7-46FA-9356-4790AE9B1A98}"/>
              </a:ext>
            </a:extLst>
          </p:cNvPr>
          <p:cNvSpPr>
            <a:spLocks noGrp="1"/>
          </p:cNvSpPr>
          <p:nvPr>
            <p:ph type="title"/>
          </p:nvPr>
        </p:nvSpPr>
        <p:spPr>
          <a:xfrm>
            <a:off x="859888" y="2434961"/>
            <a:ext cx="4822455" cy="4063810"/>
          </a:xfrm>
        </p:spPr>
        <p:txBody>
          <a:bodyPr>
            <a:noAutofit/>
          </a:bodyPr>
          <a:lstStyle/>
          <a:p>
            <a:r>
              <a:rPr lang="en-US" sz="6600" b="1" dirty="0"/>
              <a:t>The Descendants of Abraham</a:t>
            </a:r>
          </a:p>
        </p:txBody>
      </p:sp>
    </p:spTree>
    <p:extLst>
      <p:ext uri="{BB962C8B-B14F-4D97-AF65-F5344CB8AC3E}">
        <p14:creationId xmlns:p14="http://schemas.microsoft.com/office/powerpoint/2010/main" val="362389668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BA8B7-F39C-49B8-BFF2-013ED8538B6E}"/>
              </a:ext>
            </a:extLst>
          </p:cNvPr>
          <p:cNvSpPr>
            <a:spLocks noGrp="1"/>
          </p:cNvSpPr>
          <p:nvPr>
            <p:ph type="title"/>
          </p:nvPr>
        </p:nvSpPr>
        <p:spPr>
          <a:xfrm>
            <a:off x="533400" y="730251"/>
            <a:ext cx="22707600" cy="2651126"/>
          </a:xfrm>
        </p:spPr>
        <p:txBody>
          <a:bodyPr/>
          <a:lstStyle/>
          <a:p>
            <a:r>
              <a:rPr lang="en-US" dirty="0"/>
              <a:t>Post-Enlightenment Interpretations of the Akedah</a:t>
            </a:r>
          </a:p>
        </p:txBody>
      </p:sp>
      <p:sp>
        <p:nvSpPr>
          <p:cNvPr id="4" name="Content Placeholder 3">
            <a:extLst>
              <a:ext uri="{FF2B5EF4-FFF2-40B4-BE49-F238E27FC236}">
                <a16:creationId xmlns:a16="http://schemas.microsoft.com/office/drawing/2014/main" id="{FCB28C57-2808-4A9B-A42A-44D5B4FF8FD1}"/>
              </a:ext>
            </a:extLst>
          </p:cNvPr>
          <p:cNvSpPr>
            <a:spLocks noGrp="1"/>
          </p:cNvSpPr>
          <p:nvPr>
            <p:ph idx="1"/>
          </p:nvPr>
        </p:nvSpPr>
        <p:spPr/>
        <p:txBody>
          <a:bodyPr>
            <a:normAutofit/>
          </a:bodyPr>
          <a:lstStyle/>
          <a:p>
            <a:r>
              <a:rPr lang="en-US" dirty="0"/>
              <a:t>The entire story of the Akedah is not only absurd but downright dangerous to modern sensibilities.</a:t>
            </a:r>
          </a:p>
          <a:p>
            <a:r>
              <a:rPr lang="en-US" dirty="0"/>
              <a:t>God has always tested His people (Deuteronomy 8:11-20, Judges 2:22; Zechariah 13:9; Jeremiah 9:7)</a:t>
            </a:r>
          </a:p>
          <a:p>
            <a:pPr lvl="1"/>
            <a:r>
              <a:rPr lang="en-US" dirty="0"/>
              <a:t>I will no longer drive out before them any of the nations that Joshua left when he died, in order to test Israel by them, whether they will take care to walk in the way of the LORD as their fathers did, or not.”</a:t>
            </a:r>
          </a:p>
          <a:p>
            <a:pPr lvl="1"/>
            <a:r>
              <a:rPr lang="en-US" dirty="0"/>
              <a:t>And I will put this third into the fire, and refine them as one refines silver, and test them as gold is tested. They will call upon my name,  and I will answer them. I will say, ‘They are my people’; and they will say, ‘The LORD is my GOD.’ ” Zechariah 13:9 (ESV-CE)</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64139099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FDEB1A-56F8-429C-8C96-DA72A71A0F1A}"/>
              </a:ext>
            </a:extLst>
          </p:cNvPr>
          <p:cNvSpPr>
            <a:spLocks noGrp="1"/>
          </p:cNvSpPr>
          <p:nvPr>
            <p:ph type="title"/>
          </p:nvPr>
        </p:nvSpPr>
        <p:spPr/>
        <p:txBody>
          <a:bodyPr/>
          <a:lstStyle/>
          <a:p>
            <a:r>
              <a:rPr lang="en-US" dirty="0"/>
              <a:t>Hineni</a:t>
            </a:r>
          </a:p>
        </p:txBody>
      </p:sp>
      <p:sp>
        <p:nvSpPr>
          <p:cNvPr id="5" name="Content Placeholder 4">
            <a:extLst>
              <a:ext uri="{FF2B5EF4-FFF2-40B4-BE49-F238E27FC236}">
                <a16:creationId xmlns:a16="http://schemas.microsoft.com/office/drawing/2014/main" id="{391EE0A2-BE5D-4AD1-B177-2999EDE2C74A}"/>
              </a:ext>
            </a:extLst>
          </p:cNvPr>
          <p:cNvSpPr>
            <a:spLocks noGrp="1"/>
          </p:cNvSpPr>
          <p:nvPr>
            <p:ph idx="1"/>
          </p:nvPr>
        </p:nvSpPr>
        <p:spPr/>
        <p:txBody>
          <a:bodyPr/>
          <a:lstStyle/>
          <a:p>
            <a:pPr marL="0" indent="0">
              <a:buNone/>
            </a:pPr>
            <a:r>
              <a:rPr lang="en-US" dirty="0"/>
              <a:t>In a world full of distractions, the proper way to translate “Hineni” today is “I am fully present.” I am fully present in my life. I am fully present with my family. I am fully present in my job. I am fully present when I am in conversation with you. I am fully present as a servant of God. This means paying closer attention to the sacred duties I assume and trying to live on higher ground. I am fully present as a Christian, as a Deacon and Servant of Jesus Christ. I am fully present as a citizen of the world, partnering for it’s betterment, mourning for its tragic evil and disasters, providing comfort and aid as I am able. Being fully present today — with the challenges and distractions of technology — cannot be assumed. It is hard work; an aspiration.</a:t>
            </a:r>
          </a:p>
          <a:p>
            <a:endParaRPr lang="en-US" dirty="0"/>
          </a:p>
        </p:txBody>
      </p:sp>
    </p:spTree>
    <p:extLst>
      <p:ext uri="{BB962C8B-B14F-4D97-AF65-F5344CB8AC3E}">
        <p14:creationId xmlns:p14="http://schemas.microsoft.com/office/powerpoint/2010/main" val="175655682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CE6976-1E6F-47E8-AD1E-333054C4EBFA}"/>
              </a:ext>
            </a:extLst>
          </p:cNvPr>
          <p:cNvSpPr>
            <a:spLocks noGrp="1"/>
          </p:cNvSpPr>
          <p:nvPr>
            <p:ph type="title" idx="4294967295"/>
          </p:nvPr>
        </p:nvSpPr>
        <p:spPr/>
        <p:txBody>
          <a:bodyPr/>
          <a:lstStyle/>
          <a:p>
            <a:r>
              <a:rPr lang="en-US" dirty="0"/>
              <a:t>You Want It Darker, Leonard Cohen</a:t>
            </a:r>
          </a:p>
        </p:txBody>
      </p:sp>
      <p:sp>
        <p:nvSpPr>
          <p:cNvPr id="2" name="TextBox 1">
            <a:extLst>
              <a:ext uri="{FF2B5EF4-FFF2-40B4-BE49-F238E27FC236}">
                <a16:creationId xmlns:a16="http://schemas.microsoft.com/office/drawing/2014/main" id="{40E553BD-41F4-4B64-A2A7-DB8CFF9B1B93}"/>
              </a:ext>
            </a:extLst>
          </p:cNvPr>
          <p:cNvSpPr txBox="1"/>
          <p:nvPr/>
        </p:nvSpPr>
        <p:spPr>
          <a:xfrm>
            <a:off x="2310064" y="4090737"/>
            <a:ext cx="18156765" cy="830997"/>
          </a:xfrm>
          <a:prstGeom prst="rect">
            <a:avLst/>
          </a:prstGeom>
          <a:noFill/>
        </p:spPr>
        <p:txBody>
          <a:bodyPr wrap="none" rtlCol="0">
            <a:spAutoFit/>
          </a:bodyPr>
          <a:lstStyle/>
          <a:p>
            <a:r>
              <a:rPr lang="en-US" sz="4800" dirty="0"/>
              <a:t>Play song at YouTube: </a:t>
            </a:r>
            <a:r>
              <a:rPr lang="en-US" sz="4800" dirty="0">
                <a:hlinkClick r:id="rId3"/>
              </a:rPr>
              <a:t>https://www.youtube.com/watch?v=YD6fvzGIBfQ</a:t>
            </a:r>
            <a:endParaRPr lang="en-US" sz="4800" dirty="0"/>
          </a:p>
        </p:txBody>
      </p:sp>
    </p:spTree>
    <p:extLst>
      <p:ext uri="{BB962C8B-B14F-4D97-AF65-F5344CB8AC3E}">
        <p14:creationId xmlns:p14="http://schemas.microsoft.com/office/powerpoint/2010/main" val="198894660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657B-DD29-40CB-B11F-F8FD95B84E44}"/>
              </a:ext>
            </a:extLst>
          </p:cNvPr>
          <p:cNvSpPr>
            <a:spLocks noGrp="1"/>
          </p:cNvSpPr>
          <p:nvPr>
            <p:ph type="title"/>
          </p:nvPr>
        </p:nvSpPr>
        <p:spPr/>
        <p:txBody>
          <a:bodyPr/>
          <a:lstStyle/>
          <a:p>
            <a:r>
              <a:rPr lang="en-US" dirty="0"/>
              <a:t>Concluding Thoughts</a:t>
            </a:r>
          </a:p>
        </p:txBody>
      </p:sp>
      <p:sp>
        <p:nvSpPr>
          <p:cNvPr id="3" name="Content Placeholder 2">
            <a:extLst>
              <a:ext uri="{FF2B5EF4-FFF2-40B4-BE49-F238E27FC236}">
                <a16:creationId xmlns:a16="http://schemas.microsoft.com/office/drawing/2014/main" id="{94F011D5-1764-4BA2-B5E4-3E2181998508}"/>
              </a:ext>
            </a:extLst>
          </p:cNvPr>
          <p:cNvSpPr>
            <a:spLocks noGrp="1"/>
          </p:cNvSpPr>
          <p:nvPr>
            <p:ph idx="1"/>
          </p:nvPr>
        </p:nvSpPr>
        <p:spPr/>
        <p:txBody>
          <a:bodyPr>
            <a:normAutofit lnSpcReduction="10000"/>
          </a:bodyPr>
          <a:lstStyle/>
          <a:p>
            <a:r>
              <a:rPr lang="en-US" dirty="0"/>
              <a:t>The meaning of Isaac as the </a:t>
            </a:r>
            <a:r>
              <a:rPr lang="en-US" i="1" dirty="0"/>
              <a:t>typos</a:t>
            </a:r>
            <a:r>
              <a:rPr lang="en-US" dirty="0"/>
              <a:t> of Christ, especially during Lent and Holy Week.</a:t>
            </a:r>
          </a:p>
          <a:p>
            <a:r>
              <a:rPr lang="en-US" dirty="0"/>
              <a:t>The </a:t>
            </a:r>
            <a:r>
              <a:rPr lang="en-US" i="1" dirty="0"/>
              <a:t>Akedah</a:t>
            </a:r>
            <a:r>
              <a:rPr lang="en-US" dirty="0"/>
              <a:t> is a Sacramental Pre-</a:t>
            </a:r>
            <a:r>
              <a:rPr lang="en-US" dirty="0" err="1"/>
              <a:t>sentation</a:t>
            </a:r>
            <a:r>
              <a:rPr lang="en-US" dirty="0"/>
              <a:t> of The Mt. Moriah/Calvary sacrifice of Jesus on the Cross. </a:t>
            </a:r>
          </a:p>
          <a:p>
            <a:r>
              <a:rPr lang="en-US" dirty="0"/>
              <a:t>God ends the test because He knows something now that would be against the nature of a test to know any other way, something about the faithfulness of Abraham.</a:t>
            </a:r>
          </a:p>
          <a:p>
            <a:r>
              <a:rPr lang="en-US" dirty="0"/>
              <a:t>Modern notions about taking the life of another due to a dream about God demanding such are unfair comparisons. We are told from the very beginning by the narrator that this is a test. This is (only) a test. </a:t>
            </a:r>
          </a:p>
          <a:p>
            <a:r>
              <a:rPr lang="en-US" dirty="0"/>
              <a:t>“Don’t try this at home” is good guidance for anyone.</a:t>
            </a:r>
          </a:p>
          <a:p>
            <a:endParaRPr lang="en-US" dirty="0"/>
          </a:p>
        </p:txBody>
      </p:sp>
    </p:spTree>
    <p:extLst>
      <p:ext uri="{BB962C8B-B14F-4D97-AF65-F5344CB8AC3E}">
        <p14:creationId xmlns:p14="http://schemas.microsoft.com/office/powerpoint/2010/main" val="235710274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38874-7C32-451A-BFD7-3C6F82B346D5}"/>
              </a:ext>
            </a:extLst>
          </p:cNvPr>
          <p:cNvSpPr>
            <a:spLocks noGrp="1"/>
          </p:cNvSpPr>
          <p:nvPr>
            <p:ph type="title"/>
          </p:nvPr>
        </p:nvSpPr>
        <p:spPr/>
        <p:txBody>
          <a:bodyPr/>
          <a:lstStyle/>
          <a:p>
            <a:r>
              <a:rPr lang="en-US" dirty="0"/>
              <a:t>The Akedah and Me: A Reflection</a:t>
            </a:r>
          </a:p>
        </p:txBody>
      </p:sp>
      <p:sp>
        <p:nvSpPr>
          <p:cNvPr id="3" name="Content Placeholder 2">
            <a:extLst>
              <a:ext uri="{FF2B5EF4-FFF2-40B4-BE49-F238E27FC236}">
                <a16:creationId xmlns:a16="http://schemas.microsoft.com/office/drawing/2014/main" id="{8B04483F-CF05-4748-B281-5EA826D890EC}"/>
              </a:ext>
            </a:extLst>
          </p:cNvPr>
          <p:cNvSpPr>
            <a:spLocks noGrp="1"/>
          </p:cNvSpPr>
          <p:nvPr>
            <p:ph idx="1"/>
          </p:nvPr>
        </p:nvSpPr>
        <p:spPr/>
        <p:txBody>
          <a:bodyPr/>
          <a:lstStyle/>
          <a:p>
            <a:r>
              <a:rPr lang="en-US" dirty="0"/>
              <a:t>Why does God test humans? When has God tested me? How did I do?</a:t>
            </a:r>
          </a:p>
          <a:p>
            <a:r>
              <a:rPr lang="en-US" dirty="0"/>
              <a:t>What exactly is the test in Genesis 22? Is it a test of Abraham’s absolute and unquestioning faith and obedience or is it a </a:t>
            </a:r>
            <a:r>
              <a:rPr lang="en-US" dirty="0" err="1"/>
              <a:t>tst</a:t>
            </a:r>
            <a:r>
              <a:rPr lang="en-US" dirty="0"/>
              <a:t> of man’s willingness to test God (as Abraham did with the planned destruction of Sodom and Gomorrah)?</a:t>
            </a:r>
          </a:p>
          <a:p>
            <a:r>
              <a:rPr lang="en-US" dirty="0"/>
              <a:t>Where was Sarah? What might be different about this story if God had commanded Sarah to sacrifice Isaac?</a:t>
            </a:r>
          </a:p>
          <a:p>
            <a:r>
              <a:rPr lang="en-US" dirty="0"/>
              <a:t>Do you think it will ever be possible for Isaac to forgive his father? To forgive God? Or are we projecting our own feelings into the story?</a:t>
            </a:r>
          </a:p>
        </p:txBody>
      </p:sp>
    </p:spTree>
    <p:extLst>
      <p:ext uri="{BB962C8B-B14F-4D97-AF65-F5344CB8AC3E}">
        <p14:creationId xmlns:p14="http://schemas.microsoft.com/office/powerpoint/2010/main" val="82608047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BC924-00A6-4258-A953-AD2F8E0FB9EE}"/>
              </a:ext>
            </a:extLst>
          </p:cNvPr>
          <p:cNvSpPr>
            <a:spLocks noGrp="1"/>
          </p:cNvSpPr>
          <p:nvPr>
            <p:ph type="title"/>
          </p:nvPr>
        </p:nvSpPr>
        <p:spPr>
          <a:xfrm>
            <a:off x="770020" y="313489"/>
            <a:ext cx="20638169" cy="1339181"/>
          </a:xfrm>
        </p:spPr>
        <p:txBody>
          <a:bodyPr/>
          <a:lstStyle/>
          <a:p>
            <a:r>
              <a:rPr lang="en-US" dirty="0"/>
              <a:t>Bibliography</a:t>
            </a:r>
          </a:p>
        </p:txBody>
      </p:sp>
      <p:sp>
        <p:nvSpPr>
          <p:cNvPr id="5" name="Content Placeholder 4">
            <a:extLst>
              <a:ext uri="{FF2B5EF4-FFF2-40B4-BE49-F238E27FC236}">
                <a16:creationId xmlns:a16="http://schemas.microsoft.com/office/drawing/2014/main" id="{4C099048-4D7F-45C6-9D5D-C4AFAF85936E}"/>
              </a:ext>
            </a:extLst>
          </p:cNvPr>
          <p:cNvSpPr>
            <a:spLocks noGrp="1"/>
          </p:cNvSpPr>
          <p:nvPr>
            <p:ph sz="half" idx="1"/>
          </p:nvPr>
        </p:nvSpPr>
        <p:spPr>
          <a:xfrm>
            <a:off x="818147" y="1828800"/>
            <a:ext cx="11221453" cy="11614151"/>
          </a:xfrm>
        </p:spPr>
        <p:txBody>
          <a:bodyPr>
            <a:normAutofit fontScale="92500" lnSpcReduction="10000"/>
          </a:bodyPr>
          <a:lstStyle/>
          <a:p>
            <a:pPr marL="0" marR="0" indent="0">
              <a:lnSpc>
                <a:spcPct val="100000"/>
              </a:lnSpc>
              <a:spcBef>
                <a:spcPts val="0"/>
              </a:spcBef>
              <a:spcAft>
                <a:spcPts val="1000"/>
              </a:spcAft>
              <a:buNone/>
            </a:pPr>
            <a:r>
              <a:rPr lang="en-US" sz="3200" dirty="0">
                <a:solidFill>
                  <a:srgbClr val="2A2A2A"/>
                </a:solidFill>
                <a:effectLst/>
                <a:ea typeface="Tahoma" panose="020B0604030504040204" pitchFamily="34" charset="0"/>
                <a:cs typeface="Times New Roman" panose="02020603050405020304" pitchFamily="18" charset="0"/>
              </a:rPr>
              <a:t>Auerbach, Erich. </a:t>
            </a:r>
            <a:r>
              <a:rPr lang="en-US" sz="3200" i="1" dirty="0">
                <a:solidFill>
                  <a:srgbClr val="2A2A2A"/>
                </a:solidFill>
                <a:effectLst/>
                <a:ea typeface="Tahoma" panose="020B0604030504040204" pitchFamily="34" charset="0"/>
                <a:cs typeface="Times New Roman" panose="02020603050405020304" pitchFamily="18" charset="0"/>
              </a:rPr>
              <a:t>Mimesis: The Representation of Reality in Western Literature</a:t>
            </a:r>
            <a:r>
              <a:rPr lang="en-US" sz="3200" dirty="0">
                <a:solidFill>
                  <a:srgbClr val="2A2A2A"/>
                </a:solidFill>
                <a:effectLst/>
                <a:ea typeface="Tahoma" panose="020B0604030504040204" pitchFamily="34" charset="0"/>
                <a:cs typeface="Times New Roman" panose="02020603050405020304" pitchFamily="18" charset="0"/>
              </a:rPr>
              <a:t>. Princeton University Press, 1953.</a:t>
            </a:r>
          </a:p>
          <a:p>
            <a:pPr marL="0" marR="0" indent="0">
              <a:lnSpc>
                <a:spcPct val="100000"/>
              </a:lnSpc>
              <a:spcBef>
                <a:spcPts val="0"/>
              </a:spcBef>
              <a:spcAft>
                <a:spcPts val="1000"/>
              </a:spcAft>
              <a:buNone/>
            </a:pPr>
            <a:r>
              <a:rPr lang="en-US" sz="3200" dirty="0">
                <a:solidFill>
                  <a:srgbClr val="2A2A2A"/>
                </a:solidFill>
                <a:effectLst/>
                <a:ea typeface="Tahoma" panose="020B0604030504040204" pitchFamily="34" charset="0"/>
                <a:cs typeface="Times New Roman" panose="02020603050405020304" pitchFamily="18" charset="0"/>
              </a:rPr>
              <a:t>Alexander, T.D. </a:t>
            </a:r>
            <a:r>
              <a:rPr lang="en-US" sz="3200" i="1" dirty="0">
                <a:solidFill>
                  <a:srgbClr val="2A2A2A"/>
                </a:solidFill>
                <a:effectLst/>
                <a:ea typeface="Tahoma" panose="020B0604030504040204" pitchFamily="34" charset="0"/>
                <a:cs typeface="Times New Roman" panose="02020603050405020304" pitchFamily="18" charset="0"/>
              </a:rPr>
              <a:t>From Paradise to the Promised Land: An Introduction to the Pentateuch.</a:t>
            </a:r>
            <a:r>
              <a:rPr lang="en-US" sz="3200" dirty="0">
                <a:solidFill>
                  <a:srgbClr val="2A2A2A"/>
                </a:solidFill>
                <a:effectLst/>
                <a:ea typeface="Tahoma" panose="020B0604030504040204" pitchFamily="34" charset="0"/>
                <a:cs typeface="Times New Roman" panose="02020603050405020304" pitchFamily="18" charset="0"/>
              </a:rPr>
              <a:t> Baker Academic Books, 2002.</a:t>
            </a:r>
          </a:p>
          <a:p>
            <a:pPr marL="0" marR="0" indent="0">
              <a:lnSpc>
                <a:spcPct val="100000"/>
              </a:lnSpc>
              <a:spcBef>
                <a:spcPts val="0"/>
              </a:spcBef>
              <a:spcAft>
                <a:spcPts val="1000"/>
              </a:spcAft>
              <a:buNone/>
            </a:pPr>
            <a:r>
              <a:rPr lang="en-US" sz="3200" dirty="0">
                <a:solidFill>
                  <a:srgbClr val="2A2A2A"/>
                </a:solidFill>
                <a:effectLst/>
                <a:ea typeface="Tahoma" panose="020B0604030504040204" pitchFamily="34" charset="0"/>
                <a:cs typeface="Times New Roman" panose="02020603050405020304" pitchFamily="18" charset="0"/>
              </a:rPr>
              <a:t>Bergsma, John and Brant Pitre. </a:t>
            </a:r>
            <a:r>
              <a:rPr lang="en-US" sz="3200" i="1" dirty="0">
                <a:solidFill>
                  <a:srgbClr val="2A2A2A"/>
                </a:solidFill>
                <a:effectLst/>
                <a:ea typeface="Tahoma" panose="020B0604030504040204" pitchFamily="34" charset="0"/>
                <a:cs typeface="Times New Roman" panose="02020603050405020304" pitchFamily="18" charset="0"/>
              </a:rPr>
              <a:t>A Catholic Introduction to the Bible: Old Testament</a:t>
            </a:r>
            <a:r>
              <a:rPr lang="en-US" sz="3200" dirty="0">
                <a:solidFill>
                  <a:srgbClr val="2A2A2A"/>
                </a:solidFill>
                <a:effectLst/>
                <a:ea typeface="Tahoma" panose="020B0604030504040204" pitchFamily="34" charset="0"/>
                <a:cs typeface="Times New Roman" panose="02020603050405020304" pitchFamily="18" charset="0"/>
              </a:rPr>
              <a:t>. San Francisco, Ignatius Press, 2018</a:t>
            </a:r>
          </a:p>
          <a:p>
            <a:pPr marL="0" marR="0" indent="0">
              <a:lnSpc>
                <a:spcPct val="100000"/>
              </a:lnSpc>
              <a:spcBef>
                <a:spcPts val="0"/>
              </a:spcBef>
              <a:spcAft>
                <a:spcPts val="1000"/>
              </a:spcAft>
              <a:buNone/>
            </a:pPr>
            <a:r>
              <a:rPr lang="en-US" sz="3200" dirty="0">
                <a:solidFill>
                  <a:srgbClr val="2A2A2A"/>
                </a:solidFill>
                <a:effectLst/>
                <a:ea typeface="Tahoma" panose="020B0604030504040204" pitchFamily="34" charset="0"/>
                <a:cs typeface="Times New Roman" panose="02020603050405020304" pitchFamily="18" charset="0"/>
              </a:rPr>
              <a:t>Cotter, David W. </a:t>
            </a:r>
            <a:r>
              <a:rPr lang="en-US" sz="3200" i="1" dirty="0">
                <a:solidFill>
                  <a:srgbClr val="2A2A2A"/>
                </a:solidFill>
                <a:effectLst/>
                <a:ea typeface="Tahoma" panose="020B0604030504040204" pitchFamily="34" charset="0"/>
                <a:cs typeface="Times New Roman" panose="02020603050405020304" pitchFamily="18" charset="0"/>
              </a:rPr>
              <a:t>Genesis: The Berit Olam Studies in Hebrew Narrative &amp; Poetry.</a:t>
            </a:r>
            <a:r>
              <a:rPr lang="en-US" sz="3200" dirty="0">
                <a:solidFill>
                  <a:srgbClr val="2A2A2A"/>
                </a:solidFill>
                <a:effectLst/>
                <a:ea typeface="Tahoma" panose="020B0604030504040204" pitchFamily="34" charset="0"/>
                <a:cs typeface="Times New Roman" panose="02020603050405020304" pitchFamily="18" charset="0"/>
              </a:rPr>
              <a:t> Collegeville, Minnesota: The Liturgical Press, 2003.  </a:t>
            </a:r>
          </a:p>
          <a:p>
            <a:pPr marL="0" marR="0" indent="0">
              <a:lnSpc>
                <a:spcPct val="100000"/>
              </a:lnSpc>
              <a:spcBef>
                <a:spcPts val="0"/>
              </a:spcBef>
              <a:spcAft>
                <a:spcPts val="1000"/>
              </a:spcAft>
              <a:buNone/>
            </a:pPr>
            <a:r>
              <a:rPr lang="en-US" sz="3200" dirty="0">
                <a:solidFill>
                  <a:srgbClr val="2A2A2A"/>
                </a:solidFill>
                <a:effectLst/>
                <a:ea typeface="Tahoma" panose="020B0604030504040204" pitchFamily="34" charset="0"/>
                <a:cs typeface="Times New Roman" panose="02020603050405020304" pitchFamily="18" charset="0"/>
              </a:rPr>
              <a:t>Goldingay, John. </a:t>
            </a:r>
            <a:r>
              <a:rPr lang="en-US" sz="3200" i="1" dirty="0">
                <a:solidFill>
                  <a:srgbClr val="2A2A2A"/>
                </a:solidFill>
                <a:effectLst/>
                <a:ea typeface="Tahoma" panose="020B0604030504040204" pitchFamily="34" charset="0"/>
                <a:cs typeface="Times New Roman" panose="02020603050405020304" pitchFamily="18" charset="0"/>
              </a:rPr>
              <a:t>Genesis: Baker Commentary on the Old Testament</a:t>
            </a:r>
            <a:r>
              <a:rPr lang="en-US" sz="3200" dirty="0">
                <a:solidFill>
                  <a:srgbClr val="2A2A2A"/>
                </a:solidFill>
                <a:effectLst/>
                <a:ea typeface="Tahoma" panose="020B0604030504040204" pitchFamily="34" charset="0"/>
                <a:cs typeface="Times New Roman" panose="02020603050405020304" pitchFamily="18" charset="0"/>
              </a:rPr>
              <a:t>. Grand Rapids, Michigan: Baker Academic, 2020. </a:t>
            </a:r>
          </a:p>
          <a:p>
            <a:pPr marL="0" marR="0" indent="0">
              <a:lnSpc>
                <a:spcPct val="100000"/>
              </a:lnSpc>
              <a:spcBef>
                <a:spcPts val="0"/>
              </a:spcBef>
              <a:spcAft>
                <a:spcPts val="1000"/>
              </a:spcAft>
              <a:buNone/>
            </a:pPr>
            <a:r>
              <a:rPr lang="en-US" sz="3200" dirty="0">
                <a:solidFill>
                  <a:srgbClr val="2A2A2A"/>
                </a:solidFill>
                <a:effectLst/>
                <a:ea typeface="Tahoma" panose="020B0604030504040204" pitchFamily="34" charset="0"/>
                <a:cs typeface="Times New Roman" panose="02020603050405020304" pitchFamily="18" charset="0"/>
              </a:rPr>
              <a:t>Hamilton, James M. </a:t>
            </a:r>
            <a:r>
              <a:rPr lang="en-US" sz="3200" i="1" dirty="0">
                <a:solidFill>
                  <a:srgbClr val="2A2A2A"/>
                </a:solidFill>
                <a:effectLst/>
                <a:ea typeface="Tahoma" panose="020B0604030504040204" pitchFamily="34" charset="0"/>
                <a:cs typeface="Times New Roman" panose="02020603050405020304" pitchFamily="18" charset="0"/>
              </a:rPr>
              <a:t>Typology: Understanding the Bible’s Promised-Shaped Patterns. </a:t>
            </a:r>
            <a:r>
              <a:rPr lang="en-US" sz="3200" dirty="0">
                <a:solidFill>
                  <a:srgbClr val="2A2A2A"/>
                </a:solidFill>
                <a:effectLst/>
                <a:ea typeface="Tahoma" panose="020B0604030504040204" pitchFamily="34" charset="0"/>
                <a:cs typeface="Times New Roman" panose="02020603050405020304" pitchFamily="18" charset="0"/>
              </a:rPr>
              <a:t>2023, Zondervan Academic.</a:t>
            </a:r>
          </a:p>
          <a:p>
            <a:pPr marL="0" marR="0" indent="0">
              <a:lnSpc>
                <a:spcPct val="100000"/>
              </a:lnSpc>
              <a:spcBef>
                <a:spcPts val="0"/>
              </a:spcBef>
              <a:spcAft>
                <a:spcPts val="1000"/>
              </a:spcAft>
              <a:buNone/>
            </a:pPr>
            <a:r>
              <a:rPr lang="en-US" sz="3200" dirty="0">
                <a:solidFill>
                  <a:srgbClr val="2A2A2A"/>
                </a:solidFill>
                <a:effectLst/>
                <a:ea typeface="Tahoma" panose="020B0604030504040204" pitchFamily="34" charset="0"/>
                <a:cs typeface="Times New Roman" panose="02020603050405020304" pitchFamily="18" charset="0"/>
              </a:rPr>
              <a:t>Kass, Leon R. </a:t>
            </a:r>
            <a:r>
              <a:rPr lang="en-US" sz="3200" i="1" dirty="0">
                <a:solidFill>
                  <a:srgbClr val="2A2A2A"/>
                </a:solidFill>
                <a:effectLst/>
                <a:ea typeface="Tahoma" panose="020B0604030504040204" pitchFamily="34" charset="0"/>
                <a:cs typeface="Times New Roman" panose="02020603050405020304" pitchFamily="18" charset="0"/>
              </a:rPr>
              <a:t>The Beginning of Wisdom: Reading Genesis</a:t>
            </a:r>
            <a:r>
              <a:rPr lang="en-US" sz="3200" dirty="0">
                <a:solidFill>
                  <a:srgbClr val="2A2A2A"/>
                </a:solidFill>
                <a:effectLst/>
                <a:ea typeface="Tahoma" panose="020B0604030504040204" pitchFamily="34" charset="0"/>
                <a:cs typeface="Times New Roman" panose="02020603050405020304" pitchFamily="18" charset="0"/>
              </a:rPr>
              <a:t>. New York, Free Press/Simon &amp; Schuster, 2003. </a:t>
            </a:r>
          </a:p>
          <a:p>
            <a:pPr marL="0" marR="0" indent="0">
              <a:lnSpc>
                <a:spcPct val="100000"/>
              </a:lnSpc>
              <a:spcBef>
                <a:spcPts val="0"/>
              </a:spcBef>
              <a:spcAft>
                <a:spcPts val="1000"/>
              </a:spcAft>
              <a:buNone/>
            </a:pPr>
            <a:r>
              <a:rPr lang="en-US" sz="3200" dirty="0">
                <a:solidFill>
                  <a:srgbClr val="2A2A2A"/>
                </a:solidFill>
                <a:effectLst/>
                <a:ea typeface="Tahoma" panose="020B0604030504040204" pitchFamily="34" charset="0"/>
                <a:cs typeface="Times New Roman" panose="02020603050405020304" pitchFamily="18" charset="0"/>
              </a:rPr>
              <a:t>Kierkegaard, Soren. </a:t>
            </a:r>
            <a:r>
              <a:rPr lang="en-US" sz="3200" i="1" dirty="0">
                <a:solidFill>
                  <a:srgbClr val="2A2A2A"/>
                </a:solidFill>
                <a:effectLst/>
                <a:ea typeface="Tahoma" panose="020B0604030504040204" pitchFamily="34" charset="0"/>
                <a:cs typeface="Times New Roman" panose="02020603050405020304" pitchFamily="18" charset="0"/>
              </a:rPr>
              <a:t>Either/Or</a:t>
            </a:r>
            <a:r>
              <a:rPr lang="en-US" sz="3200" dirty="0">
                <a:solidFill>
                  <a:srgbClr val="2A2A2A"/>
                </a:solidFill>
                <a:effectLst/>
                <a:ea typeface="Tahoma" panose="020B0604030504040204" pitchFamily="34" charset="0"/>
                <a:cs typeface="Times New Roman" panose="02020603050405020304" pitchFamily="18" charset="0"/>
              </a:rPr>
              <a:t>. 1848.</a:t>
            </a:r>
          </a:p>
          <a:p>
            <a:pPr marL="0" marR="0" indent="0">
              <a:lnSpc>
                <a:spcPct val="100000"/>
              </a:lnSpc>
              <a:spcBef>
                <a:spcPts val="0"/>
              </a:spcBef>
              <a:spcAft>
                <a:spcPts val="1000"/>
              </a:spcAft>
              <a:buNone/>
            </a:pPr>
            <a:r>
              <a:rPr lang="en-US" sz="3200" dirty="0">
                <a:solidFill>
                  <a:srgbClr val="2A2A2A"/>
                </a:solidFill>
                <a:effectLst/>
                <a:ea typeface="Tahoma" panose="020B0604030504040204" pitchFamily="34" charset="0"/>
                <a:cs typeface="Times New Roman" panose="02020603050405020304" pitchFamily="18" charset="0"/>
              </a:rPr>
              <a:t>Koller, Aaron. </a:t>
            </a:r>
            <a:r>
              <a:rPr lang="en-US" sz="3200" i="1" dirty="0">
                <a:solidFill>
                  <a:srgbClr val="2A2A2A"/>
                </a:solidFill>
                <a:effectLst/>
                <a:ea typeface="Tahoma" panose="020B0604030504040204" pitchFamily="34" charset="0"/>
                <a:cs typeface="Times New Roman" panose="02020603050405020304" pitchFamily="18" charset="0"/>
              </a:rPr>
              <a:t>Unbinding Isaac: The Significance of the Akedah for Modern Jewish Thought</a:t>
            </a:r>
            <a:r>
              <a:rPr lang="en-US" sz="3200" dirty="0">
                <a:solidFill>
                  <a:srgbClr val="2A2A2A"/>
                </a:solidFill>
                <a:effectLst/>
                <a:ea typeface="Tahoma" panose="020B0604030504040204" pitchFamily="34" charset="0"/>
                <a:cs typeface="Times New Roman" panose="02020603050405020304" pitchFamily="18" charset="0"/>
              </a:rPr>
              <a:t>. Lincoln, Nebraska: University of Nebraska Press, 2020.</a:t>
            </a:r>
          </a:p>
          <a:p>
            <a:pPr marL="0" marR="0" indent="0">
              <a:lnSpc>
                <a:spcPct val="100000"/>
              </a:lnSpc>
              <a:spcBef>
                <a:spcPts val="0"/>
              </a:spcBef>
              <a:spcAft>
                <a:spcPts val="1000"/>
              </a:spcAft>
              <a:buNone/>
            </a:pPr>
            <a:r>
              <a:rPr lang="en-US" sz="3200" dirty="0">
                <a:solidFill>
                  <a:srgbClr val="2A2A2A"/>
                </a:solidFill>
                <a:effectLst/>
                <a:ea typeface="Tahoma" panose="020B0604030504040204" pitchFamily="34" charset="0"/>
                <a:cs typeface="Times New Roman" panose="02020603050405020304" pitchFamily="18" charset="0"/>
              </a:rPr>
              <a:t>Levenson, Jon D. </a:t>
            </a:r>
            <a:r>
              <a:rPr lang="en-US" sz="3200" i="1" dirty="0">
                <a:solidFill>
                  <a:srgbClr val="2A2A2A"/>
                </a:solidFill>
                <a:effectLst/>
                <a:ea typeface="Tahoma" panose="020B0604030504040204" pitchFamily="34" charset="0"/>
                <a:cs typeface="Times New Roman" panose="02020603050405020304" pitchFamily="18" charset="0"/>
              </a:rPr>
              <a:t>Inheriting Abraham: The Legacy of the Patriarch in Judaism, Christianity, and Islam.</a:t>
            </a:r>
            <a:r>
              <a:rPr lang="en-US" sz="3200" dirty="0">
                <a:solidFill>
                  <a:srgbClr val="2A2A2A"/>
                </a:solidFill>
                <a:effectLst/>
                <a:ea typeface="Tahoma" panose="020B0604030504040204" pitchFamily="34" charset="0"/>
                <a:cs typeface="Times New Roman" panose="02020603050405020304" pitchFamily="18" charset="0"/>
              </a:rPr>
              <a:t> Princeton University Press, 2012.</a:t>
            </a:r>
          </a:p>
          <a:p>
            <a:pPr marL="0" marR="0" indent="0">
              <a:lnSpc>
                <a:spcPct val="100000"/>
              </a:lnSpc>
              <a:spcBef>
                <a:spcPts val="0"/>
              </a:spcBef>
              <a:spcAft>
                <a:spcPts val="1000"/>
              </a:spcAft>
              <a:buNone/>
            </a:pPr>
            <a:r>
              <a:rPr lang="en-US" sz="3200" dirty="0">
                <a:solidFill>
                  <a:srgbClr val="2A2A2A"/>
                </a:solidFill>
                <a:effectLst/>
                <a:ea typeface="Tahoma" panose="020B0604030504040204" pitchFamily="34" charset="0"/>
                <a:cs typeface="Times New Roman" panose="02020603050405020304" pitchFamily="18" charset="0"/>
              </a:rPr>
              <a:t>… </a:t>
            </a:r>
            <a:r>
              <a:rPr lang="en-US" sz="3200" i="1" dirty="0">
                <a:solidFill>
                  <a:srgbClr val="2A2A2A"/>
                </a:solidFill>
                <a:effectLst/>
                <a:ea typeface="Tahoma" panose="020B0604030504040204" pitchFamily="34" charset="0"/>
                <a:cs typeface="Times New Roman" panose="02020603050405020304" pitchFamily="18" charset="0"/>
              </a:rPr>
              <a:t>The Death and Resurrection of the Beloved Son: The Transformation of Child Sacrifice in Judaism and Christianity</a:t>
            </a:r>
            <a:r>
              <a:rPr lang="en-US" sz="3200" dirty="0">
                <a:solidFill>
                  <a:srgbClr val="2A2A2A"/>
                </a:solidFill>
                <a:effectLst/>
                <a:ea typeface="Tahoma" panose="020B0604030504040204" pitchFamily="34" charset="0"/>
                <a:cs typeface="Times New Roman" panose="02020603050405020304" pitchFamily="18" charset="0"/>
              </a:rPr>
              <a:t>. Yale University Press, 1993.</a:t>
            </a:r>
          </a:p>
          <a:p>
            <a:pPr marL="0" indent="0">
              <a:buNone/>
            </a:pPr>
            <a:endParaRPr lang="en-US" dirty="0"/>
          </a:p>
        </p:txBody>
      </p:sp>
      <p:sp>
        <p:nvSpPr>
          <p:cNvPr id="6" name="Content Placeholder 5">
            <a:extLst>
              <a:ext uri="{FF2B5EF4-FFF2-40B4-BE49-F238E27FC236}">
                <a16:creationId xmlns:a16="http://schemas.microsoft.com/office/drawing/2014/main" id="{38A8820F-21C0-4582-A843-DD727D2D87A7}"/>
              </a:ext>
            </a:extLst>
          </p:cNvPr>
          <p:cNvSpPr>
            <a:spLocks noGrp="1"/>
          </p:cNvSpPr>
          <p:nvPr>
            <p:ph sz="half" idx="2"/>
          </p:nvPr>
        </p:nvSpPr>
        <p:spPr>
          <a:xfrm>
            <a:off x="12344399" y="1828800"/>
            <a:ext cx="11542295" cy="10525126"/>
          </a:xfrm>
        </p:spPr>
        <p:txBody>
          <a:bodyPr>
            <a:noAutofit/>
          </a:bodyPr>
          <a:lstStyle/>
          <a:p>
            <a:pPr marL="0" marR="0" indent="0">
              <a:lnSpc>
                <a:spcPct val="100000"/>
              </a:lnSpc>
              <a:spcBef>
                <a:spcPts val="0"/>
              </a:spcBef>
              <a:spcAft>
                <a:spcPts val="1000"/>
              </a:spcAft>
              <a:buNone/>
            </a:pPr>
            <a:r>
              <a:rPr lang="en-US" sz="3000" dirty="0">
                <a:solidFill>
                  <a:srgbClr val="2A2A2A"/>
                </a:solidFill>
                <a:effectLst/>
                <a:ea typeface="Tahoma" panose="020B0604030504040204" pitchFamily="34" charset="0"/>
                <a:cs typeface="Times New Roman" panose="02020603050405020304" pitchFamily="18" charset="0"/>
              </a:rPr>
              <a:t>Lohr, Joel n. </a:t>
            </a:r>
            <a:r>
              <a:rPr lang="en-US" sz="3000" i="1" dirty="0">
                <a:solidFill>
                  <a:srgbClr val="2A2A2A"/>
                </a:solidFill>
                <a:effectLst/>
                <a:ea typeface="Tahoma" panose="020B0604030504040204" pitchFamily="34" charset="0"/>
                <a:cs typeface="Times New Roman" panose="02020603050405020304" pitchFamily="18" charset="0"/>
              </a:rPr>
              <a:t>Chosen and Unchosen: Conceptions of Election in the Pentateuch and Jewish-Christian Interpretation</a:t>
            </a:r>
            <a:r>
              <a:rPr lang="en-US" sz="3000" dirty="0">
                <a:solidFill>
                  <a:srgbClr val="2A2A2A"/>
                </a:solidFill>
                <a:effectLst/>
                <a:ea typeface="Tahoma" panose="020B0604030504040204" pitchFamily="34" charset="0"/>
                <a:cs typeface="Times New Roman" panose="02020603050405020304" pitchFamily="18" charset="0"/>
              </a:rPr>
              <a:t>. Winona Lake, IN: Eisenbrauns, 2009.</a:t>
            </a:r>
          </a:p>
          <a:p>
            <a:pPr marL="0" marR="0" indent="0">
              <a:lnSpc>
                <a:spcPct val="100000"/>
              </a:lnSpc>
              <a:spcBef>
                <a:spcPts val="0"/>
              </a:spcBef>
              <a:spcAft>
                <a:spcPts val="1000"/>
              </a:spcAft>
              <a:buNone/>
            </a:pPr>
            <a:r>
              <a:rPr lang="en-US" sz="3000" dirty="0">
                <a:solidFill>
                  <a:srgbClr val="2A2A2A"/>
                </a:solidFill>
                <a:effectLst/>
                <a:ea typeface="Tahoma" panose="020B0604030504040204" pitchFamily="34" charset="0"/>
                <a:cs typeface="Times New Roman" panose="02020603050405020304" pitchFamily="18" charset="0"/>
              </a:rPr>
              <a:t>McKean, James. </a:t>
            </a:r>
            <a:r>
              <a:rPr lang="en-US" sz="3000" i="1" dirty="0">
                <a:solidFill>
                  <a:srgbClr val="2A2A2A"/>
                </a:solidFill>
                <a:effectLst/>
                <a:ea typeface="Tahoma" panose="020B0604030504040204" pitchFamily="34" charset="0"/>
                <a:cs typeface="Times New Roman" panose="02020603050405020304" pitchFamily="18" charset="0"/>
              </a:rPr>
              <a:t>Genesis: The Two Horizons Old Testament Commentary</a:t>
            </a:r>
            <a:r>
              <a:rPr lang="en-US" sz="3000" dirty="0">
                <a:solidFill>
                  <a:srgbClr val="2A2A2A"/>
                </a:solidFill>
                <a:effectLst/>
                <a:ea typeface="Tahoma" panose="020B0604030504040204" pitchFamily="34" charset="0"/>
                <a:cs typeface="Times New Roman" panose="02020603050405020304" pitchFamily="18" charset="0"/>
              </a:rPr>
              <a:t>. Grand Rapids, William B. Eerdmans Publishing, 2008.</a:t>
            </a:r>
          </a:p>
          <a:p>
            <a:pPr marL="0" marR="0" indent="0">
              <a:lnSpc>
                <a:spcPct val="100000"/>
              </a:lnSpc>
              <a:spcBef>
                <a:spcPts val="0"/>
              </a:spcBef>
              <a:spcAft>
                <a:spcPts val="1000"/>
              </a:spcAft>
              <a:buNone/>
            </a:pPr>
            <a:r>
              <a:rPr lang="en-US" sz="3000" dirty="0">
                <a:solidFill>
                  <a:srgbClr val="2A2A2A"/>
                </a:solidFill>
                <a:effectLst/>
                <a:ea typeface="Tahoma" panose="020B0604030504040204" pitchFamily="34" charset="0"/>
                <a:cs typeface="Times New Roman" panose="02020603050405020304" pitchFamily="18" charset="0"/>
              </a:rPr>
              <a:t>Middleton, J. Richard. </a:t>
            </a:r>
            <a:r>
              <a:rPr lang="en-US" sz="3000" i="1" dirty="0">
                <a:solidFill>
                  <a:srgbClr val="2A2A2A"/>
                </a:solidFill>
                <a:effectLst/>
                <a:ea typeface="Tahoma" panose="020B0604030504040204" pitchFamily="34" charset="0"/>
                <a:cs typeface="Times New Roman" panose="02020603050405020304" pitchFamily="18" charset="0"/>
              </a:rPr>
              <a:t>Abraham’s Silence: The Binding of Isaac, the Suffering of Job, and How to Talk Back to God</a:t>
            </a:r>
            <a:r>
              <a:rPr lang="en-US" sz="3000" dirty="0">
                <a:solidFill>
                  <a:srgbClr val="2A2A2A"/>
                </a:solidFill>
                <a:effectLst/>
                <a:ea typeface="Tahoma" panose="020B0604030504040204" pitchFamily="34" charset="0"/>
                <a:cs typeface="Times New Roman" panose="02020603050405020304" pitchFamily="18" charset="0"/>
              </a:rPr>
              <a:t>. Grand Rapids, MI: Baker Academic Press, 2022. </a:t>
            </a:r>
          </a:p>
          <a:p>
            <a:pPr marL="0" marR="0" indent="0">
              <a:lnSpc>
                <a:spcPct val="100000"/>
              </a:lnSpc>
              <a:spcBef>
                <a:spcPts val="0"/>
              </a:spcBef>
              <a:spcAft>
                <a:spcPts val="1000"/>
              </a:spcAft>
              <a:buNone/>
            </a:pPr>
            <a:r>
              <a:rPr lang="en-US" sz="3000" dirty="0">
                <a:solidFill>
                  <a:srgbClr val="2A2A2A"/>
                </a:solidFill>
                <a:effectLst/>
                <a:ea typeface="Tahoma" panose="020B0604030504040204" pitchFamily="34" charset="0"/>
                <a:cs typeface="Times New Roman" panose="02020603050405020304" pitchFamily="18" charset="0"/>
              </a:rPr>
              <a:t>Moyers, Bill. </a:t>
            </a:r>
            <a:r>
              <a:rPr lang="en-US" sz="3000" i="1" dirty="0">
                <a:solidFill>
                  <a:srgbClr val="2A2A2A"/>
                </a:solidFill>
                <a:effectLst/>
                <a:ea typeface="Tahoma" panose="020B0604030504040204" pitchFamily="34" charset="0"/>
                <a:cs typeface="Times New Roman" panose="02020603050405020304" pitchFamily="18" charset="0"/>
              </a:rPr>
              <a:t>Talking About Genesis: A Resource Guide</a:t>
            </a:r>
            <a:r>
              <a:rPr lang="en-US" sz="3000" dirty="0">
                <a:solidFill>
                  <a:srgbClr val="2A2A2A"/>
                </a:solidFill>
                <a:effectLst/>
                <a:ea typeface="Tahoma" panose="020B0604030504040204" pitchFamily="34" charset="0"/>
                <a:cs typeface="Times New Roman" panose="02020603050405020304" pitchFamily="18" charset="0"/>
              </a:rPr>
              <a:t>. New York, Doubleday, 1996.</a:t>
            </a:r>
          </a:p>
          <a:p>
            <a:pPr marL="0" marR="0" indent="0">
              <a:lnSpc>
                <a:spcPct val="100000"/>
              </a:lnSpc>
              <a:spcBef>
                <a:spcPts val="0"/>
              </a:spcBef>
              <a:spcAft>
                <a:spcPts val="1000"/>
              </a:spcAft>
              <a:buNone/>
            </a:pPr>
            <a:r>
              <a:rPr lang="en-US" sz="3000" dirty="0">
                <a:solidFill>
                  <a:srgbClr val="2A2A2A"/>
                </a:solidFill>
                <a:effectLst/>
                <a:ea typeface="Tahoma" panose="020B0604030504040204" pitchFamily="34" charset="0"/>
                <a:cs typeface="Times New Roman" panose="02020603050405020304" pitchFamily="18" charset="0"/>
              </a:rPr>
              <a:t>Reno, R.R. </a:t>
            </a:r>
            <a:r>
              <a:rPr lang="en-US" sz="3000" i="1" dirty="0">
                <a:solidFill>
                  <a:srgbClr val="2A2A2A"/>
                </a:solidFill>
                <a:effectLst/>
                <a:ea typeface="Tahoma" panose="020B0604030504040204" pitchFamily="34" charset="0"/>
                <a:cs typeface="Times New Roman" panose="02020603050405020304" pitchFamily="18" charset="0"/>
              </a:rPr>
              <a:t>Genesis: Brazos Theological Commentary on the Bible. </a:t>
            </a:r>
            <a:r>
              <a:rPr lang="en-US" sz="3000" dirty="0">
                <a:solidFill>
                  <a:srgbClr val="2A2A2A"/>
                </a:solidFill>
                <a:effectLst/>
                <a:ea typeface="Tahoma" panose="020B0604030504040204" pitchFamily="34" charset="0"/>
                <a:cs typeface="Times New Roman" panose="02020603050405020304" pitchFamily="18" charset="0"/>
              </a:rPr>
              <a:t>Grand Rapids, MI: Brazos Press/Baker Publishing Group, 2010. </a:t>
            </a:r>
          </a:p>
          <a:p>
            <a:pPr marL="0" marR="0" indent="0">
              <a:lnSpc>
                <a:spcPct val="100000"/>
              </a:lnSpc>
              <a:spcBef>
                <a:spcPts val="0"/>
              </a:spcBef>
              <a:spcAft>
                <a:spcPts val="1000"/>
              </a:spcAft>
              <a:buNone/>
            </a:pPr>
            <a:r>
              <a:rPr lang="en-US" sz="3000" dirty="0">
                <a:solidFill>
                  <a:srgbClr val="2A2A2A"/>
                </a:solidFill>
                <a:effectLst/>
                <a:ea typeface="Tahoma" panose="020B0604030504040204" pitchFamily="34" charset="0"/>
                <a:cs typeface="Times New Roman" panose="02020603050405020304" pitchFamily="18" charset="0"/>
              </a:rPr>
              <a:t>Sarna, Nahum. </a:t>
            </a:r>
            <a:r>
              <a:rPr lang="en-US" sz="3000" i="1" dirty="0">
                <a:solidFill>
                  <a:srgbClr val="2A2A2A"/>
                </a:solidFill>
                <a:effectLst/>
                <a:ea typeface="Tahoma" panose="020B0604030504040204" pitchFamily="34" charset="0"/>
                <a:cs typeface="Times New Roman" panose="02020603050405020304" pitchFamily="18" charset="0"/>
              </a:rPr>
              <a:t>Understanding Genesis: The World of the Bible in the Light of History</a:t>
            </a:r>
            <a:r>
              <a:rPr lang="en-US" sz="3000" dirty="0">
                <a:solidFill>
                  <a:srgbClr val="2A2A2A"/>
                </a:solidFill>
                <a:effectLst/>
                <a:ea typeface="Tahoma" panose="020B0604030504040204" pitchFamily="34" charset="0"/>
                <a:cs typeface="Times New Roman" panose="02020603050405020304" pitchFamily="18" charset="0"/>
              </a:rPr>
              <a:t>. New York, Schocken Books, 1966.</a:t>
            </a:r>
          </a:p>
          <a:p>
            <a:pPr marL="0" marR="0" indent="0">
              <a:lnSpc>
                <a:spcPct val="100000"/>
              </a:lnSpc>
              <a:spcBef>
                <a:spcPts val="0"/>
              </a:spcBef>
              <a:spcAft>
                <a:spcPts val="1000"/>
              </a:spcAft>
              <a:buNone/>
            </a:pPr>
            <a:r>
              <a:rPr lang="en-US" sz="3000" dirty="0">
                <a:solidFill>
                  <a:srgbClr val="2A2A2A"/>
                </a:solidFill>
                <a:effectLst/>
                <a:ea typeface="Tahoma" panose="020B0604030504040204" pitchFamily="34" charset="0"/>
                <a:cs typeface="Times New Roman" panose="02020603050405020304" pitchFamily="18" charset="0"/>
              </a:rPr>
              <a:t>… </a:t>
            </a:r>
            <a:r>
              <a:rPr lang="en-US" sz="3000" i="1" dirty="0">
                <a:solidFill>
                  <a:srgbClr val="2A2A2A"/>
                </a:solidFill>
                <a:effectLst/>
                <a:ea typeface="Tahoma" panose="020B0604030504040204" pitchFamily="34" charset="0"/>
                <a:cs typeface="Times New Roman" panose="02020603050405020304" pitchFamily="18" charset="0"/>
              </a:rPr>
              <a:t>Genesis: The Jewish Publication Society Torah Commentary.</a:t>
            </a:r>
            <a:r>
              <a:rPr lang="en-US" sz="3000" dirty="0">
                <a:solidFill>
                  <a:srgbClr val="2A2A2A"/>
                </a:solidFill>
                <a:effectLst/>
                <a:ea typeface="Tahoma" panose="020B0604030504040204" pitchFamily="34" charset="0"/>
                <a:cs typeface="Times New Roman" panose="02020603050405020304" pitchFamily="18" charset="0"/>
              </a:rPr>
              <a:t> Philadelphia, JPS Press, 1989.</a:t>
            </a:r>
          </a:p>
          <a:p>
            <a:pPr marL="0" marR="0" indent="0">
              <a:lnSpc>
                <a:spcPct val="100000"/>
              </a:lnSpc>
              <a:spcBef>
                <a:spcPts val="0"/>
              </a:spcBef>
              <a:spcAft>
                <a:spcPts val="1000"/>
              </a:spcAft>
              <a:buNone/>
            </a:pPr>
            <a:r>
              <a:rPr lang="en-US" sz="3000" dirty="0">
                <a:solidFill>
                  <a:srgbClr val="2A2A2A"/>
                </a:solidFill>
                <a:effectLst/>
                <a:ea typeface="Tahoma" panose="020B0604030504040204" pitchFamily="34" charset="0"/>
                <a:cs typeface="Times New Roman" panose="02020603050405020304" pitchFamily="18" charset="0"/>
              </a:rPr>
              <a:t>Von Rad, Gerhard. </a:t>
            </a:r>
            <a:r>
              <a:rPr lang="en-US" sz="3000" i="1" dirty="0">
                <a:solidFill>
                  <a:srgbClr val="2A2A2A"/>
                </a:solidFill>
                <a:effectLst/>
                <a:ea typeface="Tahoma" panose="020B0604030504040204" pitchFamily="34" charset="0"/>
                <a:cs typeface="Times New Roman" panose="02020603050405020304" pitchFamily="18" charset="0"/>
              </a:rPr>
              <a:t>Genesis: Old Testament Library</a:t>
            </a:r>
            <a:r>
              <a:rPr lang="en-US" sz="3000" dirty="0">
                <a:solidFill>
                  <a:srgbClr val="2A2A2A"/>
                </a:solidFill>
                <a:effectLst/>
                <a:ea typeface="Tahoma" panose="020B0604030504040204" pitchFamily="34" charset="0"/>
                <a:cs typeface="Times New Roman" panose="02020603050405020304" pitchFamily="18" charset="0"/>
              </a:rPr>
              <a:t>. Philadelphia: Westminster Press, 1973.</a:t>
            </a:r>
          </a:p>
          <a:p>
            <a:pPr marL="0" marR="0" indent="0">
              <a:lnSpc>
                <a:spcPct val="100000"/>
              </a:lnSpc>
              <a:spcBef>
                <a:spcPts val="0"/>
              </a:spcBef>
              <a:spcAft>
                <a:spcPts val="1000"/>
              </a:spcAft>
              <a:buNone/>
            </a:pPr>
            <a:r>
              <a:rPr lang="en-US" sz="3000" dirty="0">
                <a:solidFill>
                  <a:srgbClr val="2A2A2A"/>
                </a:solidFill>
                <a:effectLst/>
                <a:ea typeface="Tahoma" panose="020B0604030504040204" pitchFamily="34" charset="0"/>
                <a:cs typeface="Times New Roman" panose="02020603050405020304" pitchFamily="18" charset="0"/>
              </a:rPr>
              <a:t>Waltke, Bruce. </a:t>
            </a:r>
            <a:r>
              <a:rPr lang="en-US" sz="3000" i="1" dirty="0">
                <a:solidFill>
                  <a:srgbClr val="2A2A2A"/>
                </a:solidFill>
                <a:effectLst/>
                <a:ea typeface="Tahoma" panose="020B0604030504040204" pitchFamily="34" charset="0"/>
                <a:cs typeface="Times New Roman" panose="02020603050405020304" pitchFamily="18" charset="0"/>
              </a:rPr>
              <a:t>Genesis: A Commentary</a:t>
            </a:r>
            <a:r>
              <a:rPr lang="en-US" sz="3000" dirty="0">
                <a:solidFill>
                  <a:srgbClr val="2A2A2A"/>
                </a:solidFill>
                <a:effectLst/>
                <a:ea typeface="Tahoma" panose="020B0604030504040204" pitchFamily="34" charset="0"/>
                <a:cs typeface="Times New Roman" panose="02020603050405020304" pitchFamily="18" charset="0"/>
              </a:rPr>
              <a:t>. Grand Rapids: Zondervan, 2001.</a:t>
            </a:r>
          </a:p>
          <a:p>
            <a:pPr marL="0" marR="0" indent="0">
              <a:lnSpc>
                <a:spcPct val="100000"/>
              </a:lnSpc>
              <a:spcBef>
                <a:spcPts val="0"/>
              </a:spcBef>
              <a:spcAft>
                <a:spcPts val="1000"/>
              </a:spcAft>
              <a:buNone/>
            </a:pPr>
            <a:r>
              <a:rPr lang="en-US" sz="3000" dirty="0">
                <a:solidFill>
                  <a:srgbClr val="2A2A2A"/>
                </a:solidFill>
                <a:effectLst/>
                <a:ea typeface="Tahoma" panose="020B0604030504040204" pitchFamily="34" charset="0"/>
                <a:cs typeface="Times New Roman" panose="02020603050405020304" pitchFamily="18" charset="0"/>
              </a:rPr>
              <a:t>Westermann, Claus. </a:t>
            </a:r>
            <a:r>
              <a:rPr lang="en-US" sz="3000" i="1" dirty="0">
                <a:solidFill>
                  <a:srgbClr val="2A2A2A"/>
                </a:solidFill>
                <a:effectLst/>
                <a:ea typeface="Tahoma" panose="020B0604030504040204" pitchFamily="34" charset="0"/>
                <a:cs typeface="Times New Roman" panose="02020603050405020304" pitchFamily="18" charset="0"/>
              </a:rPr>
              <a:t>Genesis 12-36: A Commentary</a:t>
            </a:r>
            <a:r>
              <a:rPr lang="en-US" sz="3000" dirty="0">
                <a:solidFill>
                  <a:srgbClr val="2A2A2A"/>
                </a:solidFill>
                <a:effectLst/>
                <a:ea typeface="Tahoma" panose="020B0604030504040204" pitchFamily="34" charset="0"/>
                <a:cs typeface="Times New Roman" panose="02020603050405020304" pitchFamily="18" charset="0"/>
              </a:rPr>
              <a:t>. Minneapolis, MN: Augsburg-Fortress Publishing, 1981</a:t>
            </a:r>
          </a:p>
          <a:p>
            <a:endParaRPr lang="en-US" sz="3000" dirty="0"/>
          </a:p>
        </p:txBody>
      </p:sp>
    </p:spTree>
    <p:extLst>
      <p:ext uri="{BB962C8B-B14F-4D97-AF65-F5344CB8AC3E}">
        <p14:creationId xmlns:p14="http://schemas.microsoft.com/office/powerpoint/2010/main" val="124211460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p:spPr>
        <p:txBody>
          <a:bodyPr>
            <a:normAutofit/>
          </a:bodyPr>
          <a:lstStyle/>
          <a:p>
            <a:r>
              <a:rPr lang="en-US" dirty="0"/>
              <a:t>The Abrahamic History</a:t>
            </a:r>
          </a:p>
        </p:txBody>
      </p:sp>
      <p:sp>
        <p:nvSpPr>
          <p:cNvPr id="3" name="Content Placeholder 2"/>
          <p:cNvSpPr>
            <a:spLocks noGrp="1"/>
          </p:cNvSpPr>
          <p:nvPr>
            <p:ph sz="half" idx="1"/>
          </p:nvPr>
        </p:nvSpPr>
        <p:spPr>
          <a:xfrm>
            <a:off x="1828800" y="3381374"/>
            <a:ext cx="10972800" cy="8702675"/>
          </a:xfrm>
        </p:spPr>
        <p:txBody>
          <a:bodyPr>
            <a:noAutofit/>
          </a:bodyPr>
          <a:lstStyle/>
          <a:p>
            <a:r>
              <a:rPr lang="en-US" sz="4400" dirty="0"/>
              <a:t>11:27–32  	Genealogical introduction</a:t>
            </a:r>
          </a:p>
          <a:p>
            <a:r>
              <a:rPr lang="en-US" sz="4400" dirty="0"/>
              <a:t>12:1–9	Call of Abram and first journey</a:t>
            </a:r>
          </a:p>
          <a:p>
            <a:r>
              <a:rPr lang="en-US" sz="4400" dirty="0"/>
              <a:t>12:10–20	In Egypt</a:t>
            </a:r>
          </a:p>
          <a:p>
            <a:r>
              <a:rPr lang="en-US" sz="4400" dirty="0"/>
              <a:t>13:1–18 	Abram and Lot separate</a:t>
            </a:r>
          </a:p>
          <a:p>
            <a:r>
              <a:rPr lang="en-US" sz="4400" dirty="0"/>
              <a:t>14:1–24 	Abram rescues Lot</a:t>
            </a:r>
          </a:p>
          <a:p>
            <a:r>
              <a:rPr lang="en-US" sz="4400" dirty="0"/>
              <a:t>15:1–21 	Covenant with Abram</a:t>
            </a:r>
          </a:p>
          <a:p>
            <a:r>
              <a:rPr lang="en-US" sz="4400" dirty="0"/>
              <a:t>16:1–16 	Covenant of circumcision</a:t>
            </a:r>
          </a:p>
          <a:p>
            <a:r>
              <a:rPr lang="en-US" sz="4400" dirty="0"/>
              <a:t>17:1–27 	Divine visitation</a:t>
            </a:r>
          </a:p>
          <a:p>
            <a:r>
              <a:rPr lang="en-US" sz="4400" dirty="0"/>
              <a:t>18:1–15 	Abraham’s intercession for 		Sodom</a:t>
            </a:r>
          </a:p>
          <a:p>
            <a:r>
              <a:rPr lang="en-US" sz="4400" dirty="0"/>
              <a:t>18:16–33 	Destruction of Sodom and 		Gomorrah</a:t>
            </a:r>
          </a:p>
          <a:p>
            <a:endParaRPr lang="en-US" dirty="0"/>
          </a:p>
        </p:txBody>
      </p:sp>
      <p:sp>
        <p:nvSpPr>
          <p:cNvPr id="4" name="Content Placeholder 3"/>
          <p:cNvSpPr>
            <a:spLocks noGrp="1"/>
          </p:cNvSpPr>
          <p:nvPr>
            <p:ph sz="half" idx="2"/>
          </p:nvPr>
        </p:nvSpPr>
        <p:spPr>
          <a:xfrm>
            <a:off x="13258800" y="3381375"/>
            <a:ext cx="10363200" cy="8702675"/>
          </a:xfrm>
        </p:spPr>
        <p:txBody>
          <a:bodyPr>
            <a:normAutofit/>
          </a:bodyPr>
          <a:lstStyle/>
          <a:p>
            <a:r>
              <a:rPr lang="en-US" sz="4400" dirty="0"/>
              <a:t>19:1–29 	Lot’s daughters’ incest</a:t>
            </a:r>
          </a:p>
          <a:p>
            <a:r>
              <a:rPr lang="en-US" sz="4400" dirty="0"/>
              <a:t>19:30–38  	Abraham and Abimelech</a:t>
            </a:r>
          </a:p>
          <a:p>
            <a:r>
              <a:rPr lang="en-US" sz="4400" dirty="0"/>
              <a:t>20:1–18 	Isaac born; Ishmael leaves</a:t>
            </a:r>
          </a:p>
          <a:p>
            <a:r>
              <a:rPr lang="en-US" sz="4400" dirty="0"/>
              <a:t>21:1–21 	Birth of Ishmael</a:t>
            </a:r>
          </a:p>
          <a:p>
            <a:r>
              <a:rPr lang="en-US" sz="4400" dirty="0"/>
              <a:t>21:22–34 	Covenant with Abimelech</a:t>
            </a:r>
          </a:p>
          <a:p>
            <a:r>
              <a:rPr lang="en-US" sz="4400" dirty="0"/>
              <a:t>22:1–19 	Testing of Abraham</a:t>
            </a:r>
          </a:p>
          <a:p>
            <a:r>
              <a:rPr lang="en-US" sz="4400" dirty="0"/>
              <a:t>22:20–24 	Genealogy of Nahor</a:t>
            </a:r>
          </a:p>
          <a:p>
            <a:r>
              <a:rPr lang="en-US" sz="4400" dirty="0"/>
              <a:t>23:1–20 	Purchase of burial ground</a:t>
            </a:r>
          </a:p>
          <a:p>
            <a:r>
              <a:rPr lang="en-US" sz="4400" dirty="0"/>
              <a:t>24:1–67	Betrothal of Rebekah</a:t>
            </a:r>
          </a:p>
          <a:p>
            <a:r>
              <a:rPr lang="en-US" sz="4400" dirty="0"/>
              <a:t>25:1–11	Conclusion</a:t>
            </a:r>
          </a:p>
        </p:txBody>
      </p:sp>
      <p:sp>
        <p:nvSpPr>
          <p:cNvPr id="6" name="Slide Number Placeholder 5"/>
          <p:cNvSpPr>
            <a:spLocks noGrp="1"/>
          </p:cNvSpPr>
          <p:nvPr>
            <p:ph type="sldNum" sz="quarter" idx="4294967295"/>
          </p:nvPr>
        </p:nvSpPr>
        <p:spPr>
          <a:xfrm>
            <a:off x="0" y="6356350"/>
            <a:ext cx="2844800" cy="365125"/>
          </a:xfrm>
          <a:prstGeom prst="rect">
            <a:avLst/>
          </a:prstGeom>
        </p:spPr>
        <p:txBody>
          <a:bodyPr/>
          <a:lstStyle>
            <a:defPPr>
              <a:defRPr lang="en-US"/>
            </a:defPPr>
            <a:lvl1pPr algn="r" rtl="0" fontAlgn="base">
              <a:spcBef>
                <a:spcPct val="0"/>
              </a:spcBef>
              <a:spcAft>
                <a:spcPct val="0"/>
              </a:spcAft>
              <a:defRPr sz="1200"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9C984306-9DE7-46E9-8D85-725A8DB8DD17}" type="slidenum">
              <a:rPr lang="en-US" smtClean="0"/>
              <a:pPr>
                <a:defRPr/>
              </a:pPr>
              <a:t>6</a:t>
            </a:fld>
            <a:endParaRPr lang="en-US" dirty="0"/>
          </a:p>
        </p:txBody>
      </p:sp>
    </p:spTree>
    <p:extLst>
      <p:ext uri="{BB962C8B-B14F-4D97-AF65-F5344CB8AC3E}">
        <p14:creationId xmlns:p14="http://schemas.microsoft.com/office/powerpoint/2010/main" val="406778560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5AE1F-B2EC-4EB3-A3D6-D8B00B27C810}"/>
              </a:ext>
            </a:extLst>
          </p:cNvPr>
          <p:cNvSpPr>
            <a:spLocks noGrp="1"/>
          </p:cNvSpPr>
          <p:nvPr>
            <p:ph type="title"/>
          </p:nvPr>
        </p:nvSpPr>
        <p:spPr/>
        <p:txBody>
          <a:bodyPr/>
          <a:lstStyle/>
          <a:p>
            <a:r>
              <a:rPr lang="en-US" dirty="0"/>
              <a:t>Who Has a Claim to Be Abraham’s Descendants?</a:t>
            </a:r>
          </a:p>
        </p:txBody>
      </p:sp>
      <p:sp>
        <p:nvSpPr>
          <p:cNvPr id="3" name="Content Placeholder 2">
            <a:extLst>
              <a:ext uri="{FF2B5EF4-FFF2-40B4-BE49-F238E27FC236}">
                <a16:creationId xmlns:a16="http://schemas.microsoft.com/office/drawing/2014/main" id="{AD3BA4E7-A559-4D5A-8A28-50381CFC2A69}"/>
              </a:ext>
            </a:extLst>
          </p:cNvPr>
          <p:cNvSpPr>
            <a:spLocks noGrp="1"/>
          </p:cNvSpPr>
          <p:nvPr>
            <p:ph idx="1"/>
          </p:nvPr>
        </p:nvSpPr>
        <p:spPr/>
        <p:txBody>
          <a:bodyPr>
            <a:normAutofit/>
          </a:bodyPr>
          <a:lstStyle/>
          <a:p>
            <a:r>
              <a:rPr lang="en-US" sz="7200" dirty="0"/>
              <a:t>Jewish</a:t>
            </a:r>
          </a:p>
          <a:p>
            <a:r>
              <a:rPr lang="en-US" sz="7200" dirty="0"/>
              <a:t>Christian</a:t>
            </a:r>
          </a:p>
          <a:p>
            <a:r>
              <a:rPr lang="en-US" sz="7200" dirty="0"/>
              <a:t>Muslim</a:t>
            </a:r>
          </a:p>
          <a:p>
            <a:r>
              <a:rPr lang="en-US" sz="7200" dirty="0"/>
              <a:t>Each group has a case within its own faith community</a:t>
            </a:r>
          </a:p>
        </p:txBody>
      </p:sp>
    </p:spTree>
    <p:extLst>
      <p:ext uri="{BB962C8B-B14F-4D97-AF65-F5344CB8AC3E}">
        <p14:creationId xmlns:p14="http://schemas.microsoft.com/office/powerpoint/2010/main" val="63070564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7B14-CBDF-4C09-A034-A8A75D1F04AC}"/>
              </a:ext>
            </a:extLst>
          </p:cNvPr>
          <p:cNvSpPr>
            <a:spLocks noGrp="1"/>
          </p:cNvSpPr>
          <p:nvPr>
            <p:ph type="title"/>
          </p:nvPr>
        </p:nvSpPr>
        <p:spPr/>
        <p:txBody>
          <a:bodyPr/>
          <a:lstStyle/>
          <a:p>
            <a:r>
              <a:rPr lang="en-US" dirty="0"/>
              <a:t>Abraham in the New Testament: A Study</a:t>
            </a:r>
          </a:p>
        </p:txBody>
      </p:sp>
      <p:sp>
        <p:nvSpPr>
          <p:cNvPr id="3" name="Content Placeholder 2">
            <a:extLst>
              <a:ext uri="{FF2B5EF4-FFF2-40B4-BE49-F238E27FC236}">
                <a16:creationId xmlns:a16="http://schemas.microsoft.com/office/drawing/2014/main" id="{7144F770-1193-4A27-83B5-9636208504F8}"/>
              </a:ext>
            </a:extLst>
          </p:cNvPr>
          <p:cNvSpPr>
            <a:spLocks noGrp="1"/>
          </p:cNvSpPr>
          <p:nvPr>
            <p:ph idx="1"/>
          </p:nvPr>
        </p:nvSpPr>
        <p:spPr/>
        <p:txBody>
          <a:bodyPr/>
          <a:lstStyle/>
          <a:p>
            <a:r>
              <a:rPr lang="en-US" dirty="0"/>
              <a:t>The Gospels:</a:t>
            </a:r>
          </a:p>
          <a:p>
            <a:pPr lvl="1"/>
            <a:r>
              <a:rPr lang="en-US" dirty="0"/>
              <a:t>Genealogies (authenticity, legal standing)</a:t>
            </a:r>
          </a:p>
          <a:p>
            <a:r>
              <a:rPr lang="en-US" dirty="0"/>
              <a:t>The Epistles:</a:t>
            </a:r>
          </a:p>
          <a:p>
            <a:pPr lvl="1"/>
            <a:r>
              <a:rPr lang="en-US" dirty="0"/>
              <a:t>The role of Faith and Law</a:t>
            </a:r>
          </a:p>
          <a:p>
            <a:pPr lvl="1"/>
            <a:r>
              <a:rPr lang="en-US" dirty="0"/>
              <a:t>Galatians 3:5-9</a:t>
            </a:r>
          </a:p>
          <a:p>
            <a:pPr lvl="1"/>
            <a:r>
              <a:rPr lang="en-US" dirty="0"/>
              <a:t>Romans 4:3; 9-25</a:t>
            </a:r>
          </a:p>
          <a:p>
            <a:pPr lvl="1"/>
            <a:r>
              <a:rPr lang="en-US" dirty="0"/>
              <a:t>James 2:23</a:t>
            </a:r>
          </a:p>
          <a:p>
            <a:r>
              <a:rPr lang="en-US" dirty="0"/>
              <a:t>The Example of Abraham</a:t>
            </a:r>
          </a:p>
          <a:p>
            <a:pPr lvl="1"/>
            <a:r>
              <a:rPr lang="en-US" dirty="0"/>
              <a:t>Hebrews 11:8-19</a:t>
            </a:r>
          </a:p>
        </p:txBody>
      </p:sp>
    </p:spTree>
    <p:extLst>
      <p:ext uri="{BB962C8B-B14F-4D97-AF65-F5344CB8AC3E}">
        <p14:creationId xmlns:p14="http://schemas.microsoft.com/office/powerpoint/2010/main" val="1755549696"/>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3FB30-63D9-4893-87C6-43A9030FAB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3D63A3A1-E306-4E99-86CE-A41BAC6F08BC}"/>
              </a:ext>
            </a:extLst>
          </p:cNvPr>
          <p:cNvSpPr>
            <a:spLocks noGrp="1"/>
          </p:cNvSpPr>
          <p:nvPr>
            <p:ph type="title"/>
          </p:nvPr>
        </p:nvSpPr>
        <p:spPr/>
        <p:txBody>
          <a:bodyPr/>
          <a:lstStyle/>
          <a:p>
            <a:r>
              <a:rPr lang="en-US" dirty="0">
                <a:solidFill>
                  <a:schemeClr val="bg1"/>
                </a:solidFill>
              </a:rPr>
              <a:t>Abraham in the Writings of St. Paul</a:t>
            </a:r>
          </a:p>
        </p:txBody>
      </p:sp>
      <p:sp>
        <p:nvSpPr>
          <p:cNvPr id="3" name="Content Placeholder 2">
            <a:extLst>
              <a:ext uri="{FF2B5EF4-FFF2-40B4-BE49-F238E27FC236}">
                <a16:creationId xmlns:a16="http://schemas.microsoft.com/office/drawing/2014/main" id="{22A6A51F-BF96-4A90-9A70-03AE0ABAAE79}"/>
              </a:ext>
            </a:extLst>
          </p:cNvPr>
          <p:cNvSpPr>
            <a:spLocks noGrp="1"/>
          </p:cNvSpPr>
          <p:nvPr>
            <p:ph idx="1"/>
          </p:nvPr>
        </p:nvSpPr>
        <p:spPr/>
        <p:txBody>
          <a:bodyPr>
            <a:normAutofit/>
          </a:bodyPr>
          <a:lstStyle/>
          <a:p>
            <a:pPr marL="0" indent="0">
              <a:buNone/>
            </a:pPr>
            <a:r>
              <a:rPr lang="en-US" dirty="0">
                <a:solidFill>
                  <a:schemeClr val="bg1"/>
                </a:solidFill>
              </a:rPr>
              <a:t>He [Abraham] received the sign of circumcision as a seal of the righteousness that he had by faith while he was still uncircumcised. The purpose was to make him the father of all who believe without being circumcised, so that righteousness would be counted to them as well, and to make him the father of the circumcised who are not merely circumcised but who also walk in the footsteps of the faith that our father Abraham had before he was circumcised.                                 </a:t>
            </a:r>
            <a:br>
              <a:rPr lang="en-US" dirty="0">
                <a:solidFill>
                  <a:schemeClr val="bg1"/>
                </a:solidFill>
              </a:rPr>
            </a:br>
            <a:r>
              <a:rPr lang="en-US" dirty="0">
                <a:solidFill>
                  <a:schemeClr val="bg1"/>
                </a:solidFill>
              </a:rPr>
              <a:t>						</a:t>
            </a:r>
            <a:br>
              <a:rPr lang="en-US" dirty="0">
                <a:solidFill>
                  <a:schemeClr val="bg1"/>
                </a:solidFill>
              </a:rPr>
            </a:br>
            <a:r>
              <a:rPr lang="en-US" dirty="0">
                <a:solidFill>
                  <a:schemeClr val="bg1"/>
                </a:solidFill>
              </a:rPr>
              <a:t>						—Romans 4:11–12 (ESV-CE)</a:t>
            </a:r>
          </a:p>
          <a:p>
            <a:pPr marL="0" indent="0">
              <a:buNone/>
            </a:pP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310906458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41&quot;/&gt;&lt;/object&gt;&lt;object type=&quot;3&quot; unique_id=&quot;10004&quot;&gt;&lt;property id=&quot;20148&quot; value=&quot;5&quot;/&gt;&lt;property id=&quot;20300&quot; value=&quot;Slide 3&quot;/&gt;&lt;property id=&quot;20307&quot; value=&quot;2542&quot;/&gt;&lt;/object&gt;&lt;object type=&quot;3&quot; unique_id=&quot;10005&quot;&gt;&lt;property id=&quot;20148&quot; value=&quot;5&quot;/&gt;&lt;property id=&quot;20300&quot; value=&quot;Slide 4&quot;/&gt;&lt;property id=&quot;20307&quot; value=&quot;2543&quot;/&gt;&lt;/object&gt;&lt;object type=&quot;3&quot; unique_id=&quot;10006&quot;&gt;&lt;property id=&quot;20148&quot; value=&quot;5&quot;/&gt;&lt;property id=&quot;20300&quot; value=&quot;Slide 5&quot;/&gt;&lt;property id=&quot;20307&quot; value=&quot;2544&quot;/&gt;&lt;/object&gt;&lt;object type=&quot;3&quot; unique_id=&quot;10007&quot;&gt;&lt;property id=&quot;20148&quot; value=&quot;5&quot;/&gt;&lt;property id=&quot;20300&quot; value=&quot;Slide 6&quot;/&gt;&lt;property id=&quot;20307&quot; value=&quot;2545&quot;/&gt;&lt;/object&gt;&lt;object type=&quot;3&quot; unique_id=&quot;10008&quot;&gt;&lt;property id=&quot;20148&quot; value=&quot;5&quot;/&gt;&lt;property id=&quot;20300&quot; value=&quot;Slide 12&quot;/&gt;&lt;property id=&quot;20307&quot; value=&quot;2546&quot;/&gt;&lt;/object&gt;&lt;object type=&quot;3&quot; unique_id=&quot;10034&quot;&gt;&lt;property id=&quot;20148&quot; value=&quot;5&quot;/&gt;&lt;property id=&quot;20300&quot; value=&quot;Slide 2&quot;/&gt;&lt;property id=&quot;20307&quot; value=&quot;2572&quot;/&gt;&lt;/object&gt;&lt;object type=&quot;3&quot; unique_id=&quot;10062&quot;&gt;&lt;property id=&quot;20148&quot; value=&quot;5&quot;/&gt;&lt;property id=&quot;20300&quot; value=&quot;Slide 18&quot;/&gt;&lt;property id=&quot;20307&quot; value=&quot;2601&quot;/&gt;&lt;/object&gt;&lt;object type=&quot;3&quot; unique_id=&quot;11927&quot;&gt;&lt;property id=&quot;20148&quot; value=&quot;5&quot;/&gt;&lt;property id=&quot;20300&quot; value=&quot;Slide 11 - &amp;quot;LUKE’S GOSPEL: THE STRUCTURE OF THE MEALS&amp;quot;&quot;/&gt;&lt;property id=&quot;20307&quot; value=&quot;2643&quot;/&gt;&lt;/object&gt;&lt;object type=&quot;3&quot; unique_id=&quot;11928&quot;&gt;&lt;property id=&quot;20148&quot; value=&quot;5&quot;/&gt;&lt;property id=&quot;20300&quot; value=&quot;Slide 9 - &amp;quot;THE MEALS IN ST. LUKE’S GOSPEL&amp;quot;&quot;/&gt;&lt;property id=&quot;20307&quot; value=&quot;2644&quot;/&gt;&lt;/object&gt;&lt;object type=&quot;3&quot; unique_id=&quot;11989&quot;&gt;&lt;property id=&quot;20148&quot; value=&quot;5&quot;/&gt;&lt;property id=&quot;20300&quot; value=&quot;Slide 10&quot;/&gt;&lt;property id=&quot;20307&quot; value=&quot;2645&quot;/&gt;&lt;/object&gt;&lt;object type=&quot;3&quot; unique_id=&quot;12171&quot;&gt;&lt;property id=&quot;20148&quot; value=&quot;5&quot;/&gt;&lt;property id=&quot;20300&quot; value=&quot;Slide 13&quot;/&gt;&lt;property id=&quot;20307&quot; value=&quot;2647&quot;/&gt;&lt;/object&gt;&lt;object type=&quot;3&quot; unique_id=&quot;12172&quot;&gt;&lt;property id=&quot;20148&quot; value=&quot;5&quot;/&gt;&lt;property id=&quot;20300&quot; value=&quot;Slide 16&quot;/&gt;&lt;property id=&quot;20307&quot; value=&quot;2648&quot;/&gt;&lt;/object&gt;&lt;object type=&quot;3&quot; unique_id=&quot;12243&quot;&gt;&lt;property id=&quot;20148&quot; value=&quot;5&quot;/&gt;&lt;property id=&quot;20300&quot; value=&quot;Slide 15&quot;/&gt;&lt;property id=&quot;20307&quot; value=&quot;2649&quot;/&gt;&lt;/object&gt;&lt;object type=&quot;3&quot; unique_id=&quot;12340&quot;&gt;&lt;property id=&quot;20148&quot; value=&quot;5&quot;/&gt;&lt;property id=&quot;20300&quot; value=&quot;Slide 7&quot;/&gt;&lt;property id=&quot;20307&quot; value=&quot;2651&quot;/&gt;&lt;/object&gt;&lt;object type=&quot;3&quot; unique_id=&quot;12472&quot;&gt;&lt;property id=&quot;20148&quot; value=&quot;5&quot;/&gt;&lt;property id=&quot;20300&quot; value=&quot;Slide 8&quot;/&gt;&lt;property id=&quot;20307&quot; value=&quot;2652&quot;/&gt;&lt;/object&gt;&lt;object type=&quot;3&quot; unique_id=&quot;12473&quot;&gt;&lt;property id=&quot;20148&quot; value=&quot;5&quot;/&gt;&lt;property id=&quot;20300&quot; value=&quot;Slide 14 - &amp;quot;Martha, Mary and Jesus&amp;quot;&quot;/&gt;&lt;property id=&quot;20307&quot; value=&quot;2653&quot;/&gt;&lt;/object&gt;&lt;object type=&quot;3&quot; unique_id=&quot;12474&quot;&gt;&lt;property id=&quot;20148&quot; value=&quot;5&quot;/&gt;&lt;property id=&quot;20300&quot; value=&quot;Slide 17 - &amp;quot;Zacchaeus and Jesus&amp;quot;&quot;/&gt;&lt;property id=&quot;20307&quot; value=&quot;2654&quot;/&gt;&lt;/object&gt;&lt;object type=&quot;3&quot; unique_id=&quot;12823&quot;&gt;&lt;property id=&quot;20148&quot; value=&quot;5&quot;/&gt;&lt;property id=&quot;20300&quot; value=&quot;Slide 19 - &amp;quot;“Mashed Potato Love”: The Gospel in a Meal&amp;quot;&quot;/&gt;&lt;property id=&quot;20307&quot; value=&quot;2655&quot;/&gt;&lt;/object&gt;&lt;object type=&quot;3&quot; unique_id=&quot;12824&quot;&gt;&lt;property id=&quot;20148&quot; value=&quot;5&quot;/&gt;&lt;property id=&quot;20300&quot; value=&quot;Slide 20&quot;/&gt;&lt;property id=&quot;20307&quot; value=&quot;2656&quot;/&gt;&lt;/object&gt;&lt;/object&gt;&lt;object type=&quot;8&quot; unique_id=&quot;1033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Custom 28">
      <a:dk1>
        <a:srgbClr val="7F7F7F"/>
      </a:dk1>
      <a:lt1>
        <a:sysClr val="window" lastClr="FFFFFF"/>
      </a:lt1>
      <a:dk2>
        <a:srgbClr val="000000"/>
      </a:dk2>
      <a:lt2>
        <a:srgbClr val="FFFFFF"/>
      </a:lt2>
      <a:accent1>
        <a:srgbClr val="000000"/>
      </a:accent1>
      <a:accent2>
        <a:srgbClr val="D6AE7E"/>
      </a:accent2>
      <a:accent3>
        <a:srgbClr val="484F6F"/>
      </a:accent3>
      <a:accent4>
        <a:srgbClr val="91969B"/>
      </a:accent4>
      <a:accent5>
        <a:srgbClr val="4B5050"/>
      </a:accent5>
      <a:accent6>
        <a:srgbClr val="91969B"/>
      </a:accent6>
      <a:hlink>
        <a:srgbClr val="FF6600"/>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
</file>

<file path=customXml/itemProps1.xml><?xml version="1.0" encoding="utf-8"?>
<ds:datastoreItem xmlns:ds="http://schemas.openxmlformats.org/officeDocument/2006/customXml" ds:itemID="{7B11C08D-58B9-4D14-B6EB-A26D4240C0D8}">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Office Theme</Template>
  <TotalTime>38384</TotalTime>
  <Words>16583</Words>
  <Application>Microsoft Office PowerPoint</Application>
  <PresentationFormat>Custom</PresentationFormat>
  <Paragraphs>474</Paragraphs>
  <Slides>55</Slides>
  <Notes>55</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70" baseType="lpstr">
      <vt:lpstr>.</vt:lpstr>
      <vt:lpstr>Arial</vt:lpstr>
      <vt:lpstr>Bitter</vt:lpstr>
      <vt:lpstr>Calibri</vt:lpstr>
      <vt:lpstr>Calibri Light</vt:lpstr>
      <vt:lpstr>georgia</vt:lpstr>
      <vt:lpstr>inherit</vt:lpstr>
      <vt:lpstr>IPABembo</vt:lpstr>
      <vt:lpstr>Logos.Fonts</vt:lpstr>
      <vt:lpstr>Montserrat Extra</vt:lpstr>
      <vt:lpstr>Montserrat Light</vt:lpstr>
      <vt:lpstr>Montserrat Semi</vt:lpstr>
      <vt:lpstr>PT Serif</vt:lpstr>
      <vt:lpstr>Default Theme</vt:lpstr>
      <vt:lpstr>think-cell Slide</vt:lpstr>
      <vt:lpstr>PowerPoint Presentation</vt:lpstr>
      <vt:lpstr>Introduction: Who Was (and Is) Abraham?</vt:lpstr>
      <vt:lpstr>Abram Emigrates to Canaan; Abram and Sarai Emigrate to Egypt</vt:lpstr>
      <vt:lpstr>Abraham and Isaac Travel to Mt. Moriah?</vt:lpstr>
      <vt:lpstr>The Descendants of Abraham</vt:lpstr>
      <vt:lpstr>The Abrahamic History</vt:lpstr>
      <vt:lpstr>Who Has a Claim to Be Abraham’s Descendants?</vt:lpstr>
      <vt:lpstr>Abraham in the New Testament: A Study</vt:lpstr>
      <vt:lpstr>Abraham in the Writings of St. Paul</vt:lpstr>
      <vt:lpstr>Abraham in the Writings of St. Paul</vt:lpstr>
      <vt:lpstr>The Akedah in our Faith Traditions: Christian</vt:lpstr>
      <vt:lpstr>The Akedah of Isaac: A Reflection</vt:lpstr>
      <vt:lpstr>Abraham in the Early Church</vt:lpstr>
      <vt:lpstr>Christian Literary Interpretations of the Akedah</vt:lpstr>
      <vt:lpstr>Isaac: Son of Abraham, a Type of Christ</vt:lpstr>
      <vt:lpstr>The Types: Isaac and Christ</vt:lpstr>
      <vt:lpstr>Typology (an imprint, tuptos)</vt:lpstr>
      <vt:lpstr>The Akedah in our Faith Traditions: Jewish</vt:lpstr>
      <vt:lpstr>The Test: Jewish Perspectives on the Akedah</vt:lpstr>
      <vt:lpstr>As so often in the relationship of Judaism with Christianity (and later with Islam as well), we are not dealing with a straightforward instance of parent-religion and a child-religion, but rather with complex patterns of dependence and mutual influence in traditions that are all evolving over time. Neither of these two religious faiths has a sense of sola scriptura. The Jewish rabbinical traditions function in a similar developmental model as the evolving traditions and magisterial writings of the Catholic Church, which can both touch on common beliefs or take divergent directions from them. </vt:lpstr>
      <vt:lpstr>Midrash on the Akedah</vt:lpstr>
      <vt:lpstr>The Akedah in our Faith Traditions: Islamic</vt:lpstr>
      <vt:lpstr>The claim that Abraham is a source of reconciliation or unity among these three major religious traditions increasingly called “Abrahamic” is as simplistic as it is widespread. Abraham has functioned historically more as a point of differentiation among these three religious communities than a node of commonality. </vt:lpstr>
      <vt:lpstr>“It is surely the case that Jews, Christians, and Muslims have more in common than most of their adherents recognize, and one important item they have in common is a tendency to reflect on the figure of Abraham as he appears in their respective collections of authoritative literature. But those collections differ, the Abraham who appears in each of them is distinctive in important ways, and although interreligious concord is devoutly to be desired, the patriarch is less useful to that end than many think.”       —Jon Levenson, Inheriting Abraham; The Legacy of the     Patriarch in Judaism, Christianity, and Islam</vt:lpstr>
      <vt:lpstr>The Text:  Genesis 22:1-3</vt:lpstr>
      <vt:lpstr>The Text:  Genesis 22:4-7</vt:lpstr>
      <vt:lpstr>The Text:  Genesis 22:8-11</vt:lpstr>
      <vt:lpstr>The Text:  Genesis 22:12-15</vt:lpstr>
      <vt:lpstr>The Text:  Genesis 22:16-19</vt:lpstr>
      <vt:lpstr>The Sacred Text: Genesis 22</vt:lpstr>
      <vt:lpstr>Genesis 22:1 הִנֵּֽנִי  Hineni: Here I Am, Ready”</vt:lpstr>
      <vt:lpstr>Questions and Interpretations</vt:lpstr>
      <vt:lpstr>10 Minute Break</vt:lpstr>
      <vt:lpstr>Religious and Artistic Insights on the Akedah</vt:lpstr>
      <vt:lpstr>The Sacrifice of Isaac in Early Christian Art</vt:lpstr>
      <vt:lpstr>The Sacrifice of Isaac in Early Christian Art</vt:lpstr>
      <vt:lpstr>The Akedah in Christian Sarcophagi</vt:lpstr>
      <vt:lpstr>Images of the Akedah in Later Christian Art</vt:lpstr>
      <vt:lpstr>The Sacrifice of Isaac in Early Jewish Art</vt:lpstr>
      <vt:lpstr>PowerPoint Presentation</vt:lpstr>
      <vt:lpstr>Islamic Artistic Rendering</vt:lpstr>
      <vt:lpstr>Summary of Early Jewish and Christian Art</vt:lpstr>
      <vt:lpstr>Sacrifice of Isaac, c. 1401 Brunelleschi, Bargello, Florence</vt:lpstr>
      <vt:lpstr>“Sacrifice of Isaac”, c. 1603, Caravaggio, Uffizi, Florence</vt:lpstr>
      <vt:lpstr>PowerPoint Presentation</vt:lpstr>
      <vt:lpstr>PowerPoint Presentation</vt:lpstr>
      <vt:lpstr>The Abraham’s Hand Over Isaac’s Eyes</vt:lpstr>
      <vt:lpstr>Islamic Imagery</vt:lpstr>
      <vt:lpstr>The Akedah of Ishmael</vt:lpstr>
      <vt:lpstr>Post-Enlightenment Interpretations of the Akedah</vt:lpstr>
      <vt:lpstr>Hineni</vt:lpstr>
      <vt:lpstr>You Want It Darker, Leonard Cohen</vt:lpstr>
      <vt:lpstr>Concluding Thoughts</vt:lpstr>
      <vt:lpstr>The Akedah and Me: A Reflection</vt:lpstr>
      <vt:lpstr>Bibliography</vt:lpstr>
    </vt:vector>
  </TitlesOfParts>
  <Manager>You Exec - http://youexec.com</Manager>
  <Company>You Exec - http://youexec.com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Exec - http://youexec.com</dc:title>
  <dc:subject>You Exec - http://youexec.com</dc:subject>
  <dc:creator>You Exec - http://youexec.com</dc:creator>
  <cp:keywords>You Exec - http:/youexec.com</cp:keywords>
  <dc:description>You Exec - http://youexec.com</dc:description>
  <cp:lastModifiedBy>Rick Bauer</cp:lastModifiedBy>
  <cp:revision>6473</cp:revision>
  <cp:lastPrinted>2022-03-09T00:27:40Z</cp:lastPrinted>
  <dcterms:created xsi:type="dcterms:W3CDTF">2014-11-12T21:47:38Z</dcterms:created>
  <dcterms:modified xsi:type="dcterms:W3CDTF">2022-03-09T15:54:50Z</dcterms:modified>
  <cp:category>You Exec - http://youexec.com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1ffc06ef-fa46-46f9-b161-7b4f517f4dfc</vt:lpwstr>
  </property>
  <property fmtid="{D5CDD505-2E9C-101B-9397-08002B2CF9AE}" pid="3" name="bjSaver">
    <vt:lpwstr>N/vCFqaxthKczHDUbxsLhgofQFwGgG10</vt:lpwstr>
  </property>
  <property fmtid="{D5CDD505-2E9C-101B-9397-08002B2CF9AE}" pid="4" name="bjDocumentLabelXML">
    <vt:lpwstr>&lt;?xml version="1.0" encoding="us-ascii"?&gt;&lt;sisl xmlns:xsi="http://www.w3.org/2001/XMLSchema-instance" xmlns:xsd="http://www.w3.org/2001/XMLSchema" sislVersion="0" policy="a10f9ac0-5937-4b4f-b459-96aedd9ed2c5" xmlns="http://www.boldonjames.com/2008/01/sie/i</vt:lpwstr>
  </property>
  <property fmtid="{D5CDD505-2E9C-101B-9397-08002B2CF9AE}" pid="5" name="bjDocumentLabelXML-0">
    <vt:lpwstr>nternal/label"&gt;&lt;element uid="9920fcc9-9f43-4d43-9e3e-b98a219cfd55" value="" /&gt;&lt;/sisl&gt;</vt:lpwstr>
  </property>
  <property fmtid="{D5CDD505-2E9C-101B-9397-08002B2CF9AE}" pid="6" name="bjDocumentSecurityLabel">
    <vt:lpwstr>Not Classified</vt:lpwstr>
  </property>
</Properties>
</file>