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65" r:id="rId4"/>
    <p:sldId id="263" r:id="rId5"/>
    <p:sldId id="258" r:id="rId6"/>
    <p:sldId id="260" r:id="rId7"/>
    <p:sldId id="259" r:id="rId8"/>
    <p:sldId id="266" r:id="rId9"/>
    <p:sldId id="261" r:id="rId10"/>
    <p:sldId id="268" r:id="rId11"/>
    <p:sldId id="262" r:id="rId12"/>
    <p:sldId id="272" r:id="rId13"/>
    <p:sldId id="274" r:id="rId14"/>
    <p:sldId id="275" r:id="rId15"/>
    <p:sldId id="276" r:id="rId16"/>
    <p:sldId id="277" r:id="rId17"/>
    <p:sldId id="264" r:id="rId18"/>
    <p:sldId id="270"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68" autoAdjust="0"/>
  </p:normalViewPr>
  <p:slideViewPr>
    <p:cSldViewPr>
      <p:cViewPr varScale="1">
        <p:scale>
          <a:sx n="65" d="100"/>
          <a:sy n="65" d="100"/>
        </p:scale>
        <p:origin x="285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CD0EA-EA3A-4661-9BFB-65BB6FCFC339}" type="datetimeFigureOut">
              <a:rPr lang="en-US" smtClean="0"/>
              <a:pPr/>
              <a:t>10/8/2021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21439-78BF-4B9E-86DD-710726CD0E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10</a:t>
            </a:fld>
            <a:endParaRPr lang="en-US" dirty="0"/>
          </a:p>
        </p:txBody>
      </p:sp>
    </p:spTree>
    <p:extLst>
      <p:ext uri="{BB962C8B-B14F-4D97-AF65-F5344CB8AC3E}">
        <p14:creationId xmlns:p14="http://schemas.microsoft.com/office/powerpoint/2010/main" val="383394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16</a:t>
            </a:fld>
            <a:endParaRPr lang="en-US"/>
          </a:p>
        </p:txBody>
      </p:sp>
    </p:spTree>
    <p:extLst>
      <p:ext uri="{BB962C8B-B14F-4D97-AF65-F5344CB8AC3E}">
        <p14:creationId xmlns:p14="http://schemas.microsoft.com/office/powerpoint/2010/main" val="2476139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17</a:t>
            </a:fld>
            <a:endParaRPr lang="en-US"/>
          </a:p>
        </p:txBody>
      </p:sp>
    </p:spTree>
    <p:extLst>
      <p:ext uri="{BB962C8B-B14F-4D97-AF65-F5344CB8AC3E}">
        <p14:creationId xmlns:p14="http://schemas.microsoft.com/office/powerpoint/2010/main" val="255801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18</a:t>
            </a:fld>
            <a:endParaRPr lang="en-US" dirty="0"/>
          </a:p>
        </p:txBody>
      </p:sp>
    </p:spTree>
    <p:extLst>
      <p:ext uri="{BB962C8B-B14F-4D97-AF65-F5344CB8AC3E}">
        <p14:creationId xmlns:p14="http://schemas.microsoft.com/office/powerpoint/2010/main" val="145136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2</a:t>
            </a:fld>
            <a:endParaRPr lang="en-US" dirty="0"/>
          </a:p>
        </p:txBody>
      </p:sp>
    </p:spTree>
    <p:extLst>
      <p:ext uri="{BB962C8B-B14F-4D97-AF65-F5344CB8AC3E}">
        <p14:creationId xmlns:p14="http://schemas.microsoft.com/office/powerpoint/2010/main" val="374998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D21439-78BF-4B9E-86DD-710726CD0EC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Title 1">
            <a:extLst>
              <a:ext uri="{FF2B5EF4-FFF2-40B4-BE49-F238E27FC236}">
                <a16:creationId xmlns:a16="http://schemas.microsoft.com/office/drawing/2014/main" id="{C5BE6187-DEC5-41EF-9DD4-2AB4A5EE3E41}"/>
              </a:ext>
            </a:extLst>
          </p:cNvPr>
          <p:cNvSpPr txBox="1">
            <a:spLocks/>
          </p:cNvSpPr>
          <p:nvPr userDrawn="1"/>
        </p:nvSpPr>
        <p:spPr>
          <a:xfrm>
            <a:off x="228600" y="203401"/>
            <a:ext cx="3048000" cy="36512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St Peter RCIA </a:t>
            </a:r>
          </a:p>
        </p:txBody>
      </p:sp>
      <p:sp>
        <p:nvSpPr>
          <p:cNvPr id="14" name="Content Placeholder 13">
            <a:extLst>
              <a:ext uri="{FF2B5EF4-FFF2-40B4-BE49-F238E27FC236}">
                <a16:creationId xmlns:a16="http://schemas.microsoft.com/office/drawing/2014/main" id="{83D1D4CA-FF7D-4889-9CF4-3B3FDF27BF05}"/>
              </a:ext>
            </a:extLst>
          </p:cNvPr>
          <p:cNvSpPr>
            <a:spLocks noGrp="1"/>
          </p:cNvSpPr>
          <p:nvPr>
            <p:ph sz="quarter" idx="13" hasCustomPrompt="1"/>
          </p:nvPr>
        </p:nvSpPr>
        <p:spPr>
          <a:xfrm>
            <a:off x="228600" y="685800"/>
            <a:ext cx="3962400" cy="457200"/>
          </a:xfrm>
        </p:spPr>
        <p:txBody>
          <a:bodyPr>
            <a:noAutofit/>
          </a:bodyPr>
          <a:lstStyle>
            <a:lvl1pPr marL="0" indent="0">
              <a:buNone/>
              <a:defRPr sz="2000"/>
            </a:lvl1pPr>
          </a:lstStyle>
          <a:p>
            <a:pPr lvl="0"/>
            <a:r>
              <a:rPr lang="en-US" dirty="0"/>
              <a:t>Click to add lesson number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84B67-E086-4F10-8A76-A21D1552F58A}"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B84B67-E086-4F10-8A76-A21D1552F58A}"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B84B67-E086-4F10-8A76-A21D1552F58A}" type="datetimeFigureOut">
              <a:rPr lang="en-US" smtClean="0"/>
              <a:pPr/>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B84B67-E086-4F10-8A76-A21D1552F58A}" type="datetimeFigureOut">
              <a:rPr lang="en-US" smtClean="0"/>
              <a:pPr/>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84B67-E086-4F10-8A76-A21D1552F58A}" type="datetimeFigureOut">
              <a:rPr lang="en-US" smtClean="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84B67-E086-4F10-8A76-A21D1552F58A}"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84B67-E086-4F10-8A76-A21D1552F58A}"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3306C-7543-4A5A-961D-52C69E653E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19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3306C-7543-4A5A-961D-52C69E653ECC}" type="slidenum">
              <a:rPr lang="en-US" smtClean="0"/>
              <a:pPr/>
              <a:t>‹#›</a:t>
            </a:fld>
            <a:endParaRPr lang="en-US" dirty="0"/>
          </a:p>
        </p:txBody>
      </p:sp>
      <p:pic>
        <p:nvPicPr>
          <p:cNvPr id="8" name="Picture 2" descr="http://www.petertherock.org/main/wp-content/uploads/2012/06/SPfront.jpg"/>
          <p:cNvPicPr>
            <a:picLocks noChangeAspect="1" noChangeArrowheads="1"/>
          </p:cNvPicPr>
          <p:nvPr/>
        </p:nvPicPr>
        <p:blipFill>
          <a:blip r:embed="rId10" cstate="print">
            <a:lum bright="30000" contrast="-30000"/>
            <a:extLst>
              <a:ext uri="{28A0092B-C50C-407E-A947-70E740481C1C}">
                <a14:useLocalDpi xmlns:a14="http://schemas.microsoft.com/office/drawing/2010/main" val="0"/>
              </a:ext>
            </a:extLst>
          </a:blip>
          <a:srcRect/>
          <a:stretch>
            <a:fillRect/>
          </a:stretch>
        </p:blipFill>
        <p:spPr bwMode="auto">
          <a:xfrm>
            <a:off x="6629400" y="152400"/>
            <a:ext cx="2362200" cy="1572551"/>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2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8/8a/San_Marco_(evening_view).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upload.wikimedia.org/wikipedia/commons/7/77/StPetersBasilicaEarlyMorning.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upload.wikimedia.org/wikipedia/commons/4/4d/PiusXII12.jpg" TargetMode="External"/><Relationship Id="rId3" Type="http://schemas.openxmlformats.org/officeDocument/2006/relationships/image" Target="../media/image9.wmf"/><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5.jpeg"/><Relationship Id="rId4" Type="http://schemas.openxmlformats.org/officeDocument/2006/relationships/image" Target="../media/image10.wmf"/><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normAutofit/>
          </a:bodyPr>
          <a:lstStyle/>
          <a:p>
            <a:r>
              <a:rPr lang="en-US" sz="6000" dirty="0">
                <a:latin typeface="Lucida Calligraphy" pitchFamily="66" charset="0"/>
              </a:rPr>
              <a:t>Lesson 4</a:t>
            </a:r>
          </a:p>
        </p:txBody>
      </p:sp>
      <p:sp>
        <p:nvSpPr>
          <p:cNvPr id="3" name="Subtitle 2"/>
          <p:cNvSpPr>
            <a:spLocks noGrp="1"/>
          </p:cNvSpPr>
          <p:nvPr>
            <p:ph type="subTitle" idx="1"/>
          </p:nvPr>
        </p:nvSpPr>
        <p:spPr>
          <a:xfrm>
            <a:off x="419100" y="3832225"/>
            <a:ext cx="8305800" cy="2187575"/>
          </a:xfrm>
        </p:spPr>
        <p:txBody>
          <a:bodyPr>
            <a:normAutofit fontScale="77500" lnSpcReduction="20000"/>
          </a:bodyPr>
          <a:lstStyle/>
          <a:p>
            <a:pPr>
              <a:lnSpc>
                <a:spcPct val="120000"/>
              </a:lnSpc>
            </a:pPr>
            <a:r>
              <a:rPr lang="en-US" sz="4000" dirty="0">
                <a:solidFill>
                  <a:schemeClr val="tx1"/>
                </a:solidFill>
                <a:latin typeface="Lucida Calligraphy" pitchFamily="66" charset="0"/>
              </a:rPr>
              <a:t>…one, holy, catholic, apostolic church…</a:t>
            </a:r>
          </a:p>
          <a:p>
            <a:pPr>
              <a:lnSpc>
                <a:spcPct val="120000"/>
              </a:lnSpc>
              <a:spcBef>
                <a:spcPts val="1200"/>
              </a:spcBef>
            </a:pPr>
            <a:r>
              <a:rPr lang="en-US" sz="4000" dirty="0">
                <a:solidFill>
                  <a:schemeClr val="tx1"/>
                </a:solidFill>
                <a:latin typeface="Lucida Calligraphy" pitchFamily="66" charset="0"/>
              </a:rPr>
              <a:t>The Deposit of Faith:  </a:t>
            </a:r>
            <a:br>
              <a:rPr lang="en-US" sz="4000" dirty="0">
                <a:solidFill>
                  <a:schemeClr val="tx1"/>
                </a:solidFill>
                <a:latin typeface="Lucida Calligraphy" pitchFamily="66" charset="0"/>
              </a:rPr>
            </a:br>
            <a:r>
              <a:rPr lang="en-US" sz="4000" dirty="0">
                <a:solidFill>
                  <a:schemeClr val="tx1"/>
                </a:solidFill>
                <a:latin typeface="Lucida Calligraphy" pitchFamily="66" charset="0"/>
              </a:rPr>
              <a:t>Sacred Tradition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191B-D50E-44AA-B5DB-0ABDAB3D9D14}"/>
              </a:ext>
            </a:extLst>
          </p:cNvPr>
          <p:cNvSpPr>
            <a:spLocks noGrp="1"/>
          </p:cNvSpPr>
          <p:nvPr>
            <p:ph type="title"/>
          </p:nvPr>
        </p:nvSpPr>
        <p:spPr/>
        <p:txBody>
          <a:bodyPr/>
          <a:lstStyle/>
          <a:p>
            <a:r>
              <a:rPr lang="en-US" dirty="0"/>
              <a:t>Movie Time</a:t>
            </a:r>
          </a:p>
        </p:txBody>
      </p:sp>
      <p:pic>
        <p:nvPicPr>
          <p:cNvPr id="5" name="Content Placeholder 4">
            <a:extLst>
              <a:ext uri="{FF2B5EF4-FFF2-40B4-BE49-F238E27FC236}">
                <a16:creationId xmlns:a16="http://schemas.microsoft.com/office/drawing/2014/main" id="{80D80EA4-4B90-4490-9EF7-57F0D567DBA0}"/>
              </a:ext>
            </a:extLst>
          </p:cNvPr>
          <p:cNvPicPr>
            <a:picLocks noGrp="1" noChangeAspect="1"/>
          </p:cNvPicPr>
          <p:nvPr>
            <p:ph idx="1"/>
          </p:nvPr>
        </p:nvPicPr>
        <p:blipFill>
          <a:blip r:embed="rId3"/>
          <a:stretch>
            <a:fillRect/>
          </a:stretch>
        </p:blipFill>
        <p:spPr>
          <a:xfrm>
            <a:off x="3066157" y="1601369"/>
            <a:ext cx="3011685" cy="4523624"/>
          </a:xfrm>
        </p:spPr>
      </p:pic>
    </p:spTree>
    <p:extLst>
      <p:ext uri="{BB962C8B-B14F-4D97-AF65-F5344CB8AC3E}">
        <p14:creationId xmlns:p14="http://schemas.microsoft.com/office/powerpoint/2010/main" val="129881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from here?</a:t>
            </a:r>
          </a:p>
        </p:txBody>
      </p:sp>
      <p:sp>
        <p:nvSpPr>
          <p:cNvPr id="3" name="Content Placeholder 2"/>
          <p:cNvSpPr>
            <a:spLocks noGrp="1"/>
          </p:cNvSpPr>
          <p:nvPr>
            <p:ph idx="1"/>
          </p:nvPr>
        </p:nvSpPr>
        <p:spPr/>
        <p:txBody>
          <a:bodyPr/>
          <a:lstStyle/>
          <a:p>
            <a:r>
              <a:rPr lang="en-US" dirty="0"/>
              <a:t>“There is an organic connection between our spiritual life and the dogmas. Dogmas are lights along the path of faith; they illuminate it and make it secure.” (CCC 89)</a:t>
            </a:r>
          </a:p>
          <a:p>
            <a:r>
              <a:rPr lang="en-US" dirty="0"/>
              <a:t>“Therefore, brothers, stand firm. Hold fast to the traditions you received from us, either by our word or by letter.” (2 Thes 2:15)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B26F-6905-4261-B2FE-F845CCE971D7}"/>
              </a:ext>
            </a:extLst>
          </p:cNvPr>
          <p:cNvSpPr>
            <a:spLocks noGrp="1"/>
          </p:cNvSpPr>
          <p:nvPr>
            <p:ph type="title"/>
          </p:nvPr>
        </p:nvSpPr>
        <p:spPr/>
        <p:txBody>
          <a:bodyPr/>
          <a:lstStyle/>
          <a:p>
            <a:r>
              <a:rPr lang="en-US" dirty="0"/>
              <a:t>The Liturgical Year</a:t>
            </a:r>
          </a:p>
        </p:txBody>
      </p:sp>
      <p:pic>
        <p:nvPicPr>
          <p:cNvPr id="4" name="Content Placeholder 3">
            <a:extLst>
              <a:ext uri="{FF2B5EF4-FFF2-40B4-BE49-F238E27FC236}">
                <a16:creationId xmlns:a16="http://schemas.microsoft.com/office/drawing/2014/main" id="{8699DE1A-2898-4C7E-A141-9B2277960A9E}"/>
              </a:ext>
            </a:extLst>
          </p:cNvPr>
          <p:cNvPicPr>
            <a:picLocks noGrp="1" noChangeAspect="1"/>
          </p:cNvPicPr>
          <p:nvPr>
            <p:ph idx="1"/>
          </p:nvPr>
        </p:nvPicPr>
        <p:blipFill>
          <a:blip r:embed="rId2"/>
          <a:stretch>
            <a:fillRect/>
          </a:stretch>
        </p:blipFill>
        <p:spPr>
          <a:xfrm>
            <a:off x="2136378" y="1758156"/>
            <a:ext cx="4871244" cy="4871244"/>
          </a:xfrm>
          <a:prstGeom prst="rect">
            <a:avLst/>
          </a:prstGeom>
        </p:spPr>
      </p:pic>
    </p:spTree>
    <p:extLst>
      <p:ext uri="{BB962C8B-B14F-4D97-AF65-F5344CB8AC3E}">
        <p14:creationId xmlns:p14="http://schemas.microsoft.com/office/powerpoint/2010/main" val="90023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0595-0B5C-4A52-9C1C-9127B4FE23CD}"/>
              </a:ext>
            </a:extLst>
          </p:cNvPr>
          <p:cNvSpPr>
            <a:spLocks noGrp="1"/>
          </p:cNvSpPr>
          <p:nvPr>
            <p:ph type="title"/>
          </p:nvPr>
        </p:nvSpPr>
        <p:spPr/>
        <p:txBody>
          <a:bodyPr/>
          <a:lstStyle/>
          <a:p>
            <a:r>
              <a:rPr lang="en-US" dirty="0"/>
              <a:t>Liturgical Seasons</a:t>
            </a:r>
          </a:p>
        </p:txBody>
      </p:sp>
      <p:graphicFrame>
        <p:nvGraphicFramePr>
          <p:cNvPr id="4" name="Table 4">
            <a:extLst>
              <a:ext uri="{FF2B5EF4-FFF2-40B4-BE49-F238E27FC236}">
                <a16:creationId xmlns:a16="http://schemas.microsoft.com/office/drawing/2014/main" id="{D94C264D-9625-4A9B-99E8-0E6B291364E9}"/>
              </a:ext>
            </a:extLst>
          </p:cNvPr>
          <p:cNvGraphicFramePr>
            <a:graphicFrameLocks noGrp="1"/>
          </p:cNvGraphicFramePr>
          <p:nvPr>
            <p:ph idx="1"/>
          </p:nvPr>
        </p:nvGraphicFramePr>
        <p:xfrm>
          <a:off x="152401" y="1844040"/>
          <a:ext cx="8839199" cy="4465320"/>
        </p:xfrm>
        <a:graphic>
          <a:graphicData uri="http://schemas.openxmlformats.org/drawingml/2006/table">
            <a:tbl>
              <a:tblPr firstRow="1" bandRow="1">
                <a:tableStyleId>{5C22544A-7EE6-4342-B048-85BDC9FD1C3A}</a:tableStyleId>
              </a:tblPr>
              <a:tblGrid>
                <a:gridCol w="821343">
                  <a:extLst>
                    <a:ext uri="{9D8B030D-6E8A-4147-A177-3AD203B41FA5}">
                      <a16:colId xmlns:a16="http://schemas.microsoft.com/office/drawing/2014/main" val="3813009865"/>
                    </a:ext>
                  </a:extLst>
                </a:gridCol>
                <a:gridCol w="1145408">
                  <a:extLst>
                    <a:ext uri="{9D8B030D-6E8A-4147-A177-3AD203B41FA5}">
                      <a16:colId xmlns:a16="http://schemas.microsoft.com/office/drawing/2014/main" val="1884786935"/>
                    </a:ext>
                  </a:extLst>
                </a:gridCol>
                <a:gridCol w="1145408">
                  <a:extLst>
                    <a:ext uri="{9D8B030D-6E8A-4147-A177-3AD203B41FA5}">
                      <a16:colId xmlns:a16="http://schemas.microsoft.com/office/drawing/2014/main" val="3556187319"/>
                    </a:ext>
                  </a:extLst>
                </a:gridCol>
                <a:gridCol w="1145408">
                  <a:extLst>
                    <a:ext uri="{9D8B030D-6E8A-4147-A177-3AD203B41FA5}">
                      <a16:colId xmlns:a16="http://schemas.microsoft.com/office/drawing/2014/main" val="3596099007"/>
                    </a:ext>
                  </a:extLst>
                </a:gridCol>
                <a:gridCol w="1145408">
                  <a:extLst>
                    <a:ext uri="{9D8B030D-6E8A-4147-A177-3AD203B41FA5}">
                      <a16:colId xmlns:a16="http://schemas.microsoft.com/office/drawing/2014/main" val="398279540"/>
                    </a:ext>
                  </a:extLst>
                </a:gridCol>
                <a:gridCol w="1145408">
                  <a:extLst>
                    <a:ext uri="{9D8B030D-6E8A-4147-A177-3AD203B41FA5}">
                      <a16:colId xmlns:a16="http://schemas.microsoft.com/office/drawing/2014/main" val="3624024632"/>
                    </a:ext>
                  </a:extLst>
                </a:gridCol>
                <a:gridCol w="1145408">
                  <a:extLst>
                    <a:ext uri="{9D8B030D-6E8A-4147-A177-3AD203B41FA5}">
                      <a16:colId xmlns:a16="http://schemas.microsoft.com/office/drawing/2014/main" val="3549533165"/>
                    </a:ext>
                  </a:extLst>
                </a:gridCol>
                <a:gridCol w="1145408">
                  <a:extLst>
                    <a:ext uri="{9D8B030D-6E8A-4147-A177-3AD203B41FA5}">
                      <a16:colId xmlns:a16="http://schemas.microsoft.com/office/drawing/2014/main" val="3685623581"/>
                    </a:ext>
                  </a:extLst>
                </a:gridCol>
              </a:tblGrid>
              <a:tr h="899160">
                <a:tc>
                  <a:txBody>
                    <a:bodyPr/>
                    <a:lstStyle/>
                    <a:p>
                      <a:pPr algn="ctr"/>
                      <a:r>
                        <a:rPr lang="en-US" sz="1600" dirty="0">
                          <a:solidFill>
                            <a:schemeClr val="tx1"/>
                          </a:solidFill>
                        </a:rPr>
                        <a:t>Season</a:t>
                      </a:r>
                    </a:p>
                  </a:txBody>
                  <a:tcPr anchor="ctr">
                    <a:solidFill>
                      <a:srgbClr val="E9EDF4"/>
                    </a:solidFill>
                  </a:tcPr>
                </a:tc>
                <a:tc>
                  <a:txBody>
                    <a:bodyPr/>
                    <a:lstStyle/>
                    <a:p>
                      <a:pPr algn="ctr"/>
                      <a:r>
                        <a:rPr lang="en-US" sz="1600" dirty="0"/>
                        <a:t>Advent</a:t>
                      </a:r>
                    </a:p>
                  </a:txBody>
                  <a:tcPr anchor="ctr">
                    <a:solidFill>
                      <a:srgbClr val="9900CC"/>
                    </a:solidFill>
                  </a:tcPr>
                </a:tc>
                <a:tc>
                  <a:txBody>
                    <a:bodyPr/>
                    <a:lstStyle/>
                    <a:p>
                      <a:pPr algn="ctr"/>
                      <a:r>
                        <a:rPr lang="en-US" sz="1600" dirty="0">
                          <a:solidFill>
                            <a:srgbClr val="FF9900"/>
                          </a:solidFill>
                        </a:rPr>
                        <a:t>Christmas</a:t>
                      </a:r>
                    </a:p>
                  </a:txBody>
                  <a:tcPr anchor="ctr">
                    <a:solidFill>
                      <a:schemeClr val="bg1"/>
                    </a:solidFill>
                  </a:tcPr>
                </a:tc>
                <a:tc>
                  <a:txBody>
                    <a:bodyPr/>
                    <a:lstStyle/>
                    <a:p>
                      <a:pPr algn="ctr"/>
                      <a:r>
                        <a:rPr lang="en-US" sz="1600" dirty="0"/>
                        <a:t>Ordinary Time</a:t>
                      </a:r>
                    </a:p>
                  </a:txBody>
                  <a:tcPr anchor="ctr">
                    <a:solidFill>
                      <a:srgbClr val="009900"/>
                    </a:solidFill>
                  </a:tcPr>
                </a:tc>
                <a:tc>
                  <a:txBody>
                    <a:bodyPr/>
                    <a:lstStyle/>
                    <a:p>
                      <a:pPr algn="ctr"/>
                      <a:r>
                        <a:rPr lang="en-US" sz="1600" dirty="0"/>
                        <a:t>Lent</a:t>
                      </a:r>
                    </a:p>
                  </a:txBody>
                  <a:tcPr anchor="ctr">
                    <a:solidFill>
                      <a:srgbClr val="9900CC"/>
                    </a:solidFill>
                  </a:tcPr>
                </a:tc>
                <a:tc>
                  <a:txBody>
                    <a:bodyPr/>
                    <a:lstStyle/>
                    <a:p>
                      <a:pPr algn="ctr"/>
                      <a:r>
                        <a:rPr lang="en-US" sz="1600" dirty="0">
                          <a:solidFill>
                            <a:schemeClr val="bg1"/>
                          </a:solidFill>
                        </a:rPr>
                        <a:t>Triduum</a:t>
                      </a:r>
                    </a:p>
                  </a:txBody>
                  <a:tcPr anchor="ctr">
                    <a:solidFill>
                      <a:srgbClr val="FF0000"/>
                    </a:solidFill>
                  </a:tcPr>
                </a:tc>
                <a:tc>
                  <a:txBody>
                    <a:bodyPr/>
                    <a:lstStyle/>
                    <a:p>
                      <a:pPr algn="ctr"/>
                      <a:r>
                        <a:rPr lang="en-US" sz="1600" dirty="0">
                          <a:solidFill>
                            <a:srgbClr val="FF9900"/>
                          </a:solidFill>
                        </a:rPr>
                        <a:t>Easter</a:t>
                      </a:r>
                    </a:p>
                  </a:txBody>
                  <a:tcPr anchor="ctr">
                    <a:solidFill>
                      <a:schemeClr val="bg1"/>
                    </a:solidFill>
                  </a:tcPr>
                </a:tc>
                <a:tc>
                  <a:txBody>
                    <a:bodyPr/>
                    <a:lstStyle/>
                    <a:p>
                      <a:pPr algn="ctr"/>
                      <a:r>
                        <a:rPr lang="en-US" sz="1600" dirty="0"/>
                        <a:t>Ordinary Time</a:t>
                      </a:r>
                    </a:p>
                  </a:txBody>
                  <a:tcPr anchor="ctr">
                    <a:solidFill>
                      <a:srgbClr val="009900"/>
                    </a:solidFill>
                  </a:tcPr>
                </a:tc>
                <a:extLst>
                  <a:ext uri="{0D108BD9-81ED-4DB2-BD59-A6C34878D82A}">
                    <a16:rowId xmlns:a16="http://schemas.microsoft.com/office/drawing/2014/main" val="692596748"/>
                  </a:ext>
                </a:extLst>
              </a:tr>
              <a:tr h="609600">
                <a:tc>
                  <a:txBody>
                    <a:bodyPr/>
                    <a:lstStyle/>
                    <a:p>
                      <a:r>
                        <a:rPr lang="en-US" sz="1400" dirty="0"/>
                        <a:t>Length</a:t>
                      </a:r>
                    </a:p>
                  </a:txBody>
                  <a:tcPr/>
                </a:tc>
                <a:tc>
                  <a:txBody>
                    <a:bodyPr/>
                    <a:lstStyle/>
                    <a:p>
                      <a:r>
                        <a:rPr lang="en-US" sz="1400" dirty="0"/>
                        <a:t>4 weeks</a:t>
                      </a:r>
                    </a:p>
                  </a:txBody>
                  <a:tcPr/>
                </a:tc>
                <a:tc>
                  <a:txBody>
                    <a:bodyPr/>
                    <a:lstStyle/>
                    <a:p>
                      <a:r>
                        <a:rPr lang="en-US" sz="1400" dirty="0"/>
                        <a:t>~12 days</a:t>
                      </a:r>
                    </a:p>
                  </a:txBody>
                  <a:tcPr/>
                </a:tc>
                <a:tc>
                  <a:txBody>
                    <a:bodyPr/>
                    <a:lstStyle/>
                    <a:p>
                      <a:r>
                        <a:rPr lang="en-US" sz="1400" dirty="0"/>
                        <a:t>Varies depending on year</a:t>
                      </a:r>
                    </a:p>
                  </a:txBody>
                  <a:tcPr/>
                </a:tc>
                <a:tc>
                  <a:txBody>
                    <a:bodyPr/>
                    <a:lstStyle/>
                    <a:p>
                      <a:r>
                        <a:rPr lang="en-US" sz="1400" dirty="0"/>
                        <a:t>40 days</a:t>
                      </a:r>
                    </a:p>
                  </a:txBody>
                  <a:tcPr/>
                </a:tc>
                <a:tc>
                  <a:txBody>
                    <a:bodyPr/>
                    <a:lstStyle/>
                    <a:p>
                      <a:r>
                        <a:rPr lang="en-US" sz="1400" dirty="0"/>
                        <a:t>3 days</a:t>
                      </a:r>
                    </a:p>
                  </a:txBody>
                  <a:tcPr/>
                </a:tc>
                <a:tc>
                  <a:txBody>
                    <a:bodyPr/>
                    <a:lstStyle/>
                    <a:p>
                      <a:r>
                        <a:rPr lang="en-US" sz="1400" dirty="0"/>
                        <a:t>50 days</a:t>
                      </a:r>
                    </a:p>
                  </a:txBody>
                  <a:tcPr/>
                </a:tc>
                <a:tc>
                  <a:txBody>
                    <a:bodyPr/>
                    <a:lstStyle/>
                    <a:p>
                      <a:r>
                        <a:rPr lang="en-US" sz="1400" dirty="0"/>
                        <a:t>34 weeks when both periods combine</a:t>
                      </a:r>
                    </a:p>
                  </a:txBody>
                  <a:tcPr/>
                </a:tc>
                <a:extLst>
                  <a:ext uri="{0D108BD9-81ED-4DB2-BD59-A6C34878D82A}">
                    <a16:rowId xmlns:a16="http://schemas.microsoft.com/office/drawing/2014/main" val="4040191318"/>
                  </a:ext>
                </a:extLst>
              </a:tr>
              <a:tr h="1005840">
                <a:tc>
                  <a:txBody>
                    <a:bodyPr/>
                    <a:lstStyle/>
                    <a:p>
                      <a:r>
                        <a:rPr lang="en-US" sz="1400" dirty="0"/>
                        <a:t>Purpose</a:t>
                      </a:r>
                    </a:p>
                  </a:txBody>
                  <a:tcPr/>
                </a:tc>
                <a:tc>
                  <a:txBody>
                    <a:bodyPr/>
                    <a:lstStyle/>
                    <a:p>
                      <a:r>
                        <a:rPr lang="en-US" sz="1400" dirty="0"/>
                        <a:t>Preparation</a:t>
                      </a:r>
                    </a:p>
                  </a:txBody>
                  <a:tcPr/>
                </a:tc>
                <a:tc>
                  <a:txBody>
                    <a:bodyPr/>
                    <a:lstStyle/>
                    <a:p>
                      <a:r>
                        <a:rPr lang="en-US" sz="1400" kern="1200" dirty="0">
                          <a:solidFill>
                            <a:schemeClr val="dk1"/>
                          </a:solidFill>
                          <a:effectLst/>
                          <a:latin typeface="+mn-lt"/>
                          <a:ea typeface="+mn-ea"/>
                          <a:cs typeface="+mn-cs"/>
                        </a:rPr>
                        <a:t>Celebration of Jesus among us</a:t>
                      </a:r>
                      <a:endParaRPr lang="en-US" sz="1400" dirty="0"/>
                    </a:p>
                  </a:txBody>
                  <a:tcPr/>
                </a:tc>
                <a:tc>
                  <a:txBody>
                    <a:bodyPr/>
                    <a:lstStyle/>
                    <a:p>
                      <a:r>
                        <a:rPr lang="en-US" sz="1400" dirty="0"/>
                        <a:t>Proclamation of the Kingdom of God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Preparation; repentance; spiritual renewal</a:t>
                      </a:r>
                      <a:endParaRPr lang="en-US" sz="1400" dirty="0"/>
                    </a:p>
                  </a:txBody>
                  <a:tcPr/>
                </a:tc>
                <a:tc>
                  <a:txBody>
                    <a:bodyPr/>
                    <a:lstStyle/>
                    <a:p>
                      <a:r>
                        <a:rPr lang="en-US" sz="1400" dirty="0"/>
                        <a:t>Holiest 3 days of the year</a:t>
                      </a:r>
                    </a:p>
                  </a:txBody>
                  <a:tcPr/>
                </a:tc>
                <a:tc>
                  <a:txBody>
                    <a:bodyPr/>
                    <a:lstStyle/>
                    <a:p>
                      <a:r>
                        <a:rPr lang="en-US" sz="1400" kern="1200" dirty="0">
                          <a:solidFill>
                            <a:schemeClr val="dk1"/>
                          </a:solidFill>
                          <a:effectLst/>
                          <a:latin typeface="+mn-lt"/>
                          <a:ea typeface="+mn-ea"/>
                          <a:cs typeface="+mn-cs"/>
                        </a:rPr>
                        <a:t>Celebration of the Resurrection </a:t>
                      </a:r>
                      <a:endParaRPr lang="en-US" sz="1100" dirty="0"/>
                    </a:p>
                  </a:txBody>
                  <a:tcPr/>
                </a:tc>
                <a:tc>
                  <a:txBody>
                    <a:bodyPr/>
                    <a:lstStyle/>
                    <a:p>
                      <a:r>
                        <a:rPr lang="en-US" sz="1400" kern="1200" dirty="0">
                          <a:solidFill>
                            <a:schemeClr val="dk1"/>
                          </a:solidFill>
                          <a:effectLst/>
                          <a:latin typeface="+mn-lt"/>
                          <a:ea typeface="+mn-ea"/>
                          <a:cs typeface="+mn-cs"/>
                        </a:rPr>
                        <a:t>Nothing ordinary about Ordinary Time</a:t>
                      </a:r>
                      <a:endParaRPr lang="en-US" sz="1100" dirty="0"/>
                    </a:p>
                  </a:txBody>
                  <a:tcPr/>
                </a:tc>
                <a:extLst>
                  <a:ext uri="{0D108BD9-81ED-4DB2-BD59-A6C34878D82A}">
                    <a16:rowId xmlns:a16="http://schemas.microsoft.com/office/drawing/2014/main" val="1168396140"/>
                  </a:ext>
                </a:extLst>
              </a:tr>
              <a:tr h="1463040">
                <a:tc>
                  <a:txBody>
                    <a:bodyPr/>
                    <a:lstStyle/>
                    <a:p>
                      <a:r>
                        <a:rPr lang="en-US" sz="1200" dirty="0"/>
                        <a:t>Things to notice / do</a:t>
                      </a:r>
                    </a:p>
                  </a:txBody>
                  <a:tcPr/>
                </a:tc>
                <a:tc>
                  <a:txBody>
                    <a:bodyPr/>
                    <a:lstStyle/>
                    <a:p>
                      <a:r>
                        <a:rPr lang="en-US" sz="1200" kern="1200" dirty="0">
                          <a:solidFill>
                            <a:schemeClr val="dk1"/>
                          </a:solidFill>
                          <a:effectLst/>
                          <a:latin typeface="+mn-lt"/>
                          <a:ea typeface="+mn-ea"/>
                          <a:cs typeface="+mn-cs"/>
                        </a:rPr>
                        <a:t>Omission of Gloria</a:t>
                      </a:r>
                      <a:endParaRPr lang="en-US" sz="1200" dirty="0"/>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Begins with Baptism of the Lord and ends with the Feast of Christ the King</a:t>
                      </a:r>
                    </a:p>
                  </a:txBody>
                  <a:tcPr/>
                </a:tc>
                <a:tc>
                  <a:txBody>
                    <a:bodyPr/>
                    <a:lstStyle/>
                    <a:p>
                      <a:pPr lvl="0"/>
                      <a:r>
                        <a:rPr lang="en-US" sz="1200" kern="1200" dirty="0">
                          <a:solidFill>
                            <a:schemeClr val="dk1"/>
                          </a:solidFill>
                          <a:effectLst/>
                          <a:latin typeface="+mn-lt"/>
                          <a:ea typeface="+mn-ea"/>
                          <a:cs typeface="+mn-cs"/>
                        </a:rPr>
                        <a:t>Begins with Ash Wednesday</a:t>
                      </a:r>
                    </a:p>
                    <a:p>
                      <a:pPr lvl="0"/>
                      <a:r>
                        <a:rPr lang="en-US" sz="1200" kern="1200" dirty="0">
                          <a:solidFill>
                            <a:schemeClr val="dk1"/>
                          </a:solidFill>
                          <a:effectLst/>
                          <a:latin typeface="+mn-lt"/>
                          <a:ea typeface="+mn-ea"/>
                          <a:cs typeface="+mn-cs"/>
                        </a:rPr>
                        <a:t>Fasting and abstinence</a:t>
                      </a:r>
                    </a:p>
                    <a:p>
                      <a:pPr lvl="0"/>
                      <a:r>
                        <a:rPr lang="en-US" sz="1200" kern="1200" dirty="0">
                          <a:solidFill>
                            <a:schemeClr val="dk1"/>
                          </a:solidFill>
                          <a:effectLst/>
                          <a:latin typeface="+mn-lt"/>
                          <a:ea typeface="+mn-ea"/>
                          <a:cs typeface="+mn-cs"/>
                        </a:rPr>
                        <a:t>Omission of Gloria</a:t>
                      </a:r>
                    </a:p>
                  </a:txBody>
                  <a:tcPr/>
                </a:tc>
                <a:tc>
                  <a:txBody>
                    <a:bodyPr/>
                    <a:lstStyle/>
                    <a:p>
                      <a:pPr lvl="0"/>
                      <a:r>
                        <a:rPr lang="en-US" sz="1200" kern="1200" dirty="0">
                          <a:solidFill>
                            <a:schemeClr val="dk1"/>
                          </a:solidFill>
                          <a:effectLst/>
                          <a:latin typeface="+mn-lt"/>
                          <a:ea typeface="+mn-ea"/>
                          <a:cs typeface="+mn-cs"/>
                        </a:rPr>
                        <a:t>Holy Thursday:  White </a:t>
                      </a:r>
                    </a:p>
                    <a:p>
                      <a:pPr lvl="0"/>
                      <a:r>
                        <a:rPr lang="en-US" sz="1200" kern="1200" dirty="0">
                          <a:solidFill>
                            <a:schemeClr val="dk1"/>
                          </a:solidFill>
                          <a:effectLst/>
                          <a:latin typeface="+mn-lt"/>
                          <a:ea typeface="+mn-ea"/>
                          <a:cs typeface="+mn-cs"/>
                        </a:rPr>
                        <a:t>Good Friday:  Red</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559612690"/>
                  </a:ext>
                </a:extLst>
              </a:tr>
            </a:tbl>
          </a:graphicData>
        </a:graphic>
      </p:graphicFrame>
    </p:spTree>
    <p:extLst>
      <p:ext uri="{BB962C8B-B14F-4D97-AF65-F5344CB8AC3E}">
        <p14:creationId xmlns:p14="http://schemas.microsoft.com/office/powerpoint/2010/main" val="351418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EFCB-F489-4355-B144-4F10FA86525E}"/>
              </a:ext>
            </a:extLst>
          </p:cNvPr>
          <p:cNvSpPr>
            <a:spLocks noGrp="1"/>
          </p:cNvSpPr>
          <p:nvPr>
            <p:ph type="title"/>
          </p:nvPr>
        </p:nvSpPr>
        <p:spPr/>
        <p:txBody>
          <a:bodyPr/>
          <a:lstStyle/>
          <a:p>
            <a:r>
              <a:rPr lang="en-US" dirty="0"/>
              <a:t>Other Occasions</a:t>
            </a:r>
          </a:p>
        </p:txBody>
      </p:sp>
      <p:sp>
        <p:nvSpPr>
          <p:cNvPr id="3" name="Content Placeholder 2">
            <a:extLst>
              <a:ext uri="{FF2B5EF4-FFF2-40B4-BE49-F238E27FC236}">
                <a16:creationId xmlns:a16="http://schemas.microsoft.com/office/drawing/2014/main" id="{8A78BAAE-597F-4CCC-AA12-FE25BEA82558}"/>
              </a:ext>
            </a:extLst>
          </p:cNvPr>
          <p:cNvSpPr>
            <a:spLocks noGrp="1"/>
          </p:cNvSpPr>
          <p:nvPr>
            <p:ph idx="1"/>
          </p:nvPr>
        </p:nvSpPr>
        <p:spPr>
          <a:xfrm>
            <a:off x="457200" y="1600200"/>
            <a:ext cx="8229600" cy="4876800"/>
          </a:xfrm>
        </p:spPr>
        <p:txBody>
          <a:bodyPr>
            <a:normAutofit fontScale="77500" lnSpcReduction="20000"/>
          </a:bodyPr>
          <a:lstStyle/>
          <a:p>
            <a:pPr marL="0" indent="0">
              <a:buNone/>
            </a:pPr>
            <a:r>
              <a:rPr lang="en-US" sz="2800" b="1" dirty="0"/>
              <a:t>Holy Days of Obligation</a:t>
            </a:r>
          </a:p>
          <a:p>
            <a:r>
              <a:rPr lang="en-US" sz="2400" dirty="0"/>
              <a:t>Determined by region</a:t>
            </a:r>
          </a:p>
          <a:p>
            <a:r>
              <a:rPr lang="en-US" sz="2400" dirty="0"/>
              <a:t>US has:  </a:t>
            </a:r>
          </a:p>
          <a:p>
            <a:pPr lvl="1"/>
            <a:r>
              <a:rPr lang="en-US" sz="2000" dirty="0"/>
              <a:t>January 1:  Mary, Mother of God</a:t>
            </a:r>
          </a:p>
          <a:p>
            <a:pPr lvl="1"/>
            <a:r>
              <a:rPr lang="en-US" sz="2000" dirty="0"/>
              <a:t>Fortieth day after Easter:  Ascension (Diocese of Colorado Springs celebrates on a Sunday)</a:t>
            </a:r>
          </a:p>
          <a:p>
            <a:pPr lvl="1"/>
            <a:r>
              <a:rPr lang="en-US" sz="2000" dirty="0"/>
              <a:t>August 15:  Assumption of the Blessed Virgin Mary</a:t>
            </a:r>
          </a:p>
          <a:p>
            <a:pPr lvl="1"/>
            <a:r>
              <a:rPr lang="en-US" sz="2000" dirty="0"/>
              <a:t>November 1:  All Saints</a:t>
            </a:r>
          </a:p>
          <a:p>
            <a:pPr lvl="1"/>
            <a:r>
              <a:rPr lang="en-US" sz="2000" dirty="0"/>
              <a:t>December 8:  Immaculate Conception</a:t>
            </a:r>
          </a:p>
          <a:p>
            <a:pPr lvl="1"/>
            <a:r>
              <a:rPr lang="en-US" sz="2000" dirty="0"/>
              <a:t>December 25:  Nativity of Our Lord Jesus Christ</a:t>
            </a:r>
          </a:p>
          <a:p>
            <a:pPr marL="0" indent="0">
              <a:buNone/>
            </a:pPr>
            <a:r>
              <a:rPr lang="en-US" sz="2900" b="1" dirty="0"/>
              <a:t>Feast days </a:t>
            </a:r>
          </a:p>
          <a:p>
            <a:r>
              <a:rPr lang="en-US" sz="2400" dirty="0"/>
              <a:t>Many feast days commemorate saints who glorified Christ in their lives on earth and now share His glory in the Kingdom of Heaven.  Their feast days usually correspond to the date of death, the birth of the saint into eternal life. </a:t>
            </a:r>
          </a:p>
          <a:p>
            <a:r>
              <a:rPr lang="en-US" sz="2400" dirty="0"/>
              <a:t>Purpose</a:t>
            </a:r>
          </a:p>
          <a:p>
            <a:r>
              <a:rPr lang="en-US" sz="2400" dirty="0"/>
              <a:t>Color</a:t>
            </a:r>
          </a:p>
          <a:p>
            <a:pPr lvl="1"/>
            <a:r>
              <a:rPr lang="en-US" sz="2000" dirty="0"/>
              <a:t>Red for Martyrs</a:t>
            </a:r>
          </a:p>
          <a:p>
            <a:pPr lvl="1"/>
            <a:r>
              <a:rPr lang="en-US" sz="2000" dirty="0"/>
              <a:t>White/Gold</a:t>
            </a:r>
          </a:p>
          <a:p>
            <a:endParaRPr lang="en-US" sz="2400" dirty="0"/>
          </a:p>
        </p:txBody>
      </p:sp>
    </p:spTree>
    <p:extLst>
      <p:ext uri="{BB962C8B-B14F-4D97-AF65-F5344CB8AC3E}">
        <p14:creationId xmlns:p14="http://schemas.microsoft.com/office/powerpoint/2010/main" val="356427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48DF-A8ED-4A87-A35C-1486C6854710}"/>
              </a:ext>
            </a:extLst>
          </p:cNvPr>
          <p:cNvSpPr>
            <a:spLocks noGrp="1"/>
          </p:cNvSpPr>
          <p:nvPr>
            <p:ph type="title"/>
          </p:nvPr>
        </p:nvSpPr>
        <p:spPr/>
        <p:txBody>
          <a:bodyPr/>
          <a:lstStyle/>
          <a:p>
            <a:r>
              <a:rPr lang="en-US" dirty="0"/>
              <a:t>Liturgical Cycles</a:t>
            </a:r>
          </a:p>
        </p:txBody>
      </p:sp>
      <p:sp>
        <p:nvSpPr>
          <p:cNvPr id="3" name="Content Placeholder 2">
            <a:extLst>
              <a:ext uri="{FF2B5EF4-FFF2-40B4-BE49-F238E27FC236}">
                <a16:creationId xmlns:a16="http://schemas.microsoft.com/office/drawing/2014/main" id="{05BC551B-D1E3-4511-8AC1-706951D5B208}"/>
              </a:ext>
            </a:extLst>
          </p:cNvPr>
          <p:cNvSpPr>
            <a:spLocks noGrp="1"/>
          </p:cNvSpPr>
          <p:nvPr>
            <p:ph idx="1"/>
          </p:nvPr>
        </p:nvSpPr>
        <p:spPr>
          <a:xfrm>
            <a:off x="457200" y="1600200"/>
            <a:ext cx="8229600" cy="4983162"/>
          </a:xfrm>
        </p:spPr>
        <p:txBody>
          <a:bodyPr>
            <a:normAutofit fontScale="92500" lnSpcReduction="10000"/>
          </a:bodyPr>
          <a:lstStyle/>
          <a:p>
            <a:pPr marL="341313" indent="-341313">
              <a:buNone/>
            </a:pPr>
            <a:r>
              <a:rPr lang="en-US" dirty="0"/>
              <a:t>Mass has 3 (daily) or 4 (Sunday) readings (including Responsorial Psalm)</a:t>
            </a:r>
          </a:p>
          <a:p>
            <a:r>
              <a:rPr lang="en-US" sz="2800" dirty="0"/>
              <a:t>Cycle of Sunday readings</a:t>
            </a:r>
          </a:p>
          <a:p>
            <a:pPr lvl="1"/>
            <a:r>
              <a:rPr lang="en-US" sz="2400" dirty="0"/>
              <a:t>A:  Mark, B:  Matthew, C:  Luke</a:t>
            </a:r>
          </a:p>
          <a:p>
            <a:r>
              <a:rPr lang="en-US" sz="2800" dirty="0"/>
              <a:t>Cycle of weekday readings</a:t>
            </a:r>
          </a:p>
          <a:p>
            <a:pPr lvl="1"/>
            <a:r>
              <a:rPr lang="en-US" sz="2400" dirty="0"/>
              <a:t>1, 2</a:t>
            </a:r>
          </a:p>
          <a:p>
            <a:r>
              <a:rPr lang="en-US" sz="2800" dirty="0"/>
              <a:t>2021:  Year B, Weekdays Cycle 1</a:t>
            </a:r>
          </a:p>
          <a:p>
            <a:r>
              <a:rPr lang="en-US" sz="2800" dirty="0"/>
              <a:t>2022:  Year C, Weekdays Cycle 2</a:t>
            </a:r>
          </a:p>
          <a:p>
            <a:r>
              <a:rPr lang="en-US" sz="2800" dirty="0"/>
              <a:t>Note that we share the liturgical cycle of readings with the Episcopal/Anglican and Lutheran churches</a:t>
            </a:r>
          </a:p>
          <a:p>
            <a:r>
              <a:rPr lang="en-US" sz="2800" dirty="0"/>
              <a:t>Almost all of the bible is covered over 3 years</a:t>
            </a:r>
          </a:p>
          <a:p>
            <a:endParaRPr lang="en-US" dirty="0"/>
          </a:p>
        </p:txBody>
      </p:sp>
      <p:pic>
        <p:nvPicPr>
          <p:cNvPr id="1026" name="Picture 2" descr="See the source image">
            <a:extLst>
              <a:ext uri="{FF2B5EF4-FFF2-40B4-BE49-F238E27FC236}">
                <a16:creationId xmlns:a16="http://schemas.microsoft.com/office/drawing/2014/main" id="{2E945833-B4E3-48EA-A4C6-77B5E316742B}"/>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00" b="96500" l="4039" r="96313"/>
                    </a14:imgEffect>
                  </a14:imgLayer>
                </a14:imgProps>
              </a:ext>
              <a:ext uri="{28A0092B-C50C-407E-A947-70E740481C1C}">
                <a14:useLocalDpi xmlns:a14="http://schemas.microsoft.com/office/drawing/2010/main" val="0"/>
              </a:ext>
            </a:extLst>
          </a:blip>
          <a:srcRect b="12497"/>
          <a:stretch/>
        </p:blipFill>
        <p:spPr bwMode="auto">
          <a:xfrm>
            <a:off x="6172200" y="2285999"/>
            <a:ext cx="2479431"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0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5890-A30C-421F-8EFD-81B144094669}"/>
              </a:ext>
            </a:extLst>
          </p:cNvPr>
          <p:cNvSpPr>
            <a:spLocks noGrp="1"/>
          </p:cNvSpPr>
          <p:nvPr>
            <p:ph type="title"/>
          </p:nvPr>
        </p:nvSpPr>
        <p:spPr/>
        <p:txBody>
          <a:bodyPr/>
          <a:lstStyle/>
          <a:p>
            <a:r>
              <a:rPr lang="en-US" dirty="0"/>
              <a:t>Prayer</a:t>
            </a:r>
          </a:p>
        </p:txBody>
      </p:sp>
      <p:sp>
        <p:nvSpPr>
          <p:cNvPr id="3" name="Content Placeholder 2">
            <a:extLst>
              <a:ext uri="{FF2B5EF4-FFF2-40B4-BE49-F238E27FC236}">
                <a16:creationId xmlns:a16="http://schemas.microsoft.com/office/drawing/2014/main" id="{CAC72512-6566-4AE1-8B69-36A27B424D9C}"/>
              </a:ext>
            </a:extLst>
          </p:cNvPr>
          <p:cNvSpPr>
            <a:spLocks noGrp="1"/>
          </p:cNvSpPr>
          <p:nvPr>
            <p:ph idx="1"/>
          </p:nvPr>
        </p:nvSpPr>
        <p:spPr/>
        <p:txBody>
          <a:bodyPr/>
          <a:lstStyle/>
          <a:p>
            <a:r>
              <a:rPr lang="en-US" dirty="0"/>
              <a:t>Lifting of the mind and heart to God</a:t>
            </a:r>
          </a:p>
          <a:p>
            <a:r>
              <a:rPr lang="en-US" dirty="0"/>
              <a:t>Prayer is our relationship of love with God</a:t>
            </a:r>
          </a:p>
          <a:p>
            <a:r>
              <a:rPr lang="en-US" dirty="0"/>
              <a:t>Through prayer, we seek to know him and open ourselves completely to His Holy Will</a:t>
            </a:r>
          </a:p>
          <a:p>
            <a:r>
              <a:rPr lang="en-US" dirty="0"/>
              <a:t>Characteristics:</a:t>
            </a:r>
          </a:p>
          <a:p>
            <a:pPr lvl="1"/>
            <a:r>
              <a:rPr lang="en-US" dirty="0"/>
              <a:t>Natural to want to converse</a:t>
            </a:r>
          </a:p>
          <a:p>
            <a:pPr lvl="1"/>
            <a:r>
              <a:rPr lang="en-US" dirty="0"/>
              <a:t>Essential to create a relationship</a:t>
            </a:r>
          </a:p>
          <a:p>
            <a:pPr lvl="1"/>
            <a:r>
              <a:rPr lang="en-US" dirty="0"/>
              <a:t>We pray as children of a loving Father</a:t>
            </a:r>
          </a:p>
          <a:p>
            <a:endParaRPr lang="en-US" dirty="0"/>
          </a:p>
        </p:txBody>
      </p:sp>
    </p:spTree>
    <p:extLst>
      <p:ext uri="{BB962C8B-B14F-4D97-AF65-F5344CB8AC3E}">
        <p14:creationId xmlns:p14="http://schemas.microsoft.com/office/powerpoint/2010/main" val="19139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D947F9-3FE4-4559-88F7-CACCFB21629B}"/>
              </a:ext>
            </a:extLst>
          </p:cNvPr>
          <p:cNvSpPr>
            <a:spLocks noGrp="1"/>
          </p:cNvSpPr>
          <p:nvPr>
            <p:ph type="title"/>
          </p:nvPr>
        </p:nvSpPr>
        <p:spPr/>
        <p:txBody>
          <a:bodyPr/>
          <a:lstStyle/>
          <a:p>
            <a:r>
              <a:rPr lang="en-US" dirty="0"/>
              <a:t>Prayer</a:t>
            </a:r>
          </a:p>
        </p:txBody>
      </p:sp>
      <p:sp>
        <p:nvSpPr>
          <p:cNvPr id="5" name="Text Placeholder 4">
            <a:extLst>
              <a:ext uri="{FF2B5EF4-FFF2-40B4-BE49-F238E27FC236}">
                <a16:creationId xmlns:a16="http://schemas.microsoft.com/office/drawing/2014/main" id="{007089A2-102B-4E28-A456-1788C1CA300B}"/>
              </a:ext>
            </a:extLst>
          </p:cNvPr>
          <p:cNvSpPr>
            <a:spLocks noGrp="1"/>
          </p:cNvSpPr>
          <p:nvPr>
            <p:ph type="body" idx="1"/>
          </p:nvPr>
        </p:nvSpPr>
        <p:spPr/>
        <p:txBody>
          <a:bodyPr>
            <a:normAutofit/>
          </a:bodyPr>
          <a:lstStyle/>
          <a:p>
            <a:r>
              <a:rPr lang="en-US" sz="2800" dirty="0"/>
              <a:t>Kinds</a:t>
            </a:r>
          </a:p>
        </p:txBody>
      </p:sp>
      <p:sp>
        <p:nvSpPr>
          <p:cNvPr id="6" name="Content Placeholder 5">
            <a:extLst>
              <a:ext uri="{FF2B5EF4-FFF2-40B4-BE49-F238E27FC236}">
                <a16:creationId xmlns:a16="http://schemas.microsoft.com/office/drawing/2014/main" id="{4E50F46A-387D-436A-8852-1E16A1BBD4F7}"/>
              </a:ext>
            </a:extLst>
          </p:cNvPr>
          <p:cNvSpPr>
            <a:spLocks noGrp="1"/>
          </p:cNvSpPr>
          <p:nvPr>
            <p:ph sz="half" idx="2"/>
          </p:nvPr>
        </p:nvSpPr>
        <p:spPr/>
        <p:txBody>
          <a:bodyPr/>
          <a:lstStyle/>
          <a:p>
            <a:r>
              <a:rPr lang="en-US" dirty="0"/>
              <a:t>Vocal</a:t>
            </a:r>
          </a:p>
          <a:p>
            <a:r>
              <a:rPr lang="en-US" dirty="0"/>
              <a:t>Meditation</a:t>
            </a:r>
          </a:p>
          <a:p>
            <a:r>
              <a:rPr lang="en-US" dirty="0"/>
              <a:t>Contemplation</a:t>
            </a:r>
          </a:p>
        </p:txBody>
      </p:sp>
      <p:sp>
        <p:nvSpPr>
          <p:cNvPr id="7" name="Text Placeholder 6">
            <a:extLst>
              <a:ext uri="{FF2B5EF4-FFF2-40B4-BE49-F238E27FC236}">
                <a16:creationId xmlns:a16="http://schemas.microsoft.com/office/drawing/2014/main" id="{927BA5B4-7A99-4C9E-9D56-3893AD0255EA}"/>
              </a:ext>
            </a:extLst>
          </p:cNvPr>
          <p:cNvSpPr>
            <a:spLocks noGrp="1"/>
          </p:cNvSpPr>
          <p:nvPr>
            <p:ph type="body" sz="quarter" idx="3"/>
          </p:nvPr>
        </p:nvSpPr>
        <p:spPr/>
        <p:txBody>
          <a:bodyPr>
            <a:normAutofit/>
          </a:bodyPr>
          <a:lstStyle/>
          <a:p>
            <a:r>
              <a:rPr lang="en-US" sz="2800" dirty="0"/>
              <a:t>Matter</a:t>
            </a:r>
          </a:p>
        </p:txBody>
      </p:sp>
      <p:sp>
        <p:nvSpPr>
          <p:cNvPr id="8" name="Content Placeholder 7">
            <a:extLst>
              <a:ext uri="{FF2B5EF4-FFF2-40B4-BE49-F238E27FC236}">
                <a16:creationId xmlns:a16="http://schemas.microsoft.com/office/drawing/2014/main" id="{54671DB4-FE88-4B55-87D8-F07D21430E39}"/>
              </a:ext>
            </a:extLst>
          </p:cNvPr>
          <p:cNvSpPr>
            <a:spLocks noGrp="1"/>
          </p:cNvSpPr>
          <p:nvPr>
            <p:ph sz="quarter" idx="4"/>
          </p:nvPr>
        </p:nvSpPr>
        <p:spPr/>
        <p:txBody>
          <a:bodyPr/>
          <a:lstStyle/>
          <a:p>
            <a:pPr marL="0" indent="0">
              <a:buNone/>
            </a:pPr>
            <a:r>
              <a:rPr lang="en-US" b="1" dirty="0"/>
              <a:t>ACTS</a:t>
            </a:r>
          </a:p>
          <a:p>
            <a:r>
              <a:rPr lang="en-US" dirty="0"/>
              <a:t>Adoration</a:t>
            </a:r>
          </a:p>
          <a:p>
            <a:r>
              <a:rPr lang="en-US" dirty="0"/>
              <a:t>Contrition</a:t>
            </a:r>
          </a:p>
          <a:p>
            <a:r>
              <a:rPr lang="en-US" dirty="0"/>
              <a:t>Thanksgiving</a:t>
            </a:r>
          </a:p>
          <a:p>
            <a:r>
              <a:rPr lang="en-US" dirty="0"/>
              <a:t>Supplication</a:t>
            </a:r>
          </a:p>
          <a:p>
            <a:pPr lvl="1"/>
            <a:r>
              <a:rPr lang="en-US" dirty="0"/>
              <a:t>Petition</a:t>
            </a:r>
          </a:p>
          <a:p>
            <a:pPr lvl="1"/>
            <a:r>
              <a:rPr lang="en-US" dirty="0"/>
              <a:t>Intercession</a:t>
            </a:r>
          </a:p>
        </p:txBody>
      </p:sp>
      <p:sp>
        <p:nvSpPr>
          <p:cNvPr id="9" name="TextBox 8">
            <a:extLst>
              <a:ext uri="{FF2B5EF4-FFF2-40B4-BE49-F238E27FC236}">
                <a16:creationId xmlns:a16="http://schemas.microsoft.com/office/drawing/2014/main" id="{00C0F1EB-E770-4482-BFE8-2692FD3A36A6}"/>
              </a:ext>
            </a:extLst>
          </p:cNvPr>
          <p:cNvSpPr txBox="1"/>
          <p:nvPr/>
        </p:nvSpPr>
        <p:spPr>
          <a:xfrm>
            <a:off x="1934932" y="5486400"/>
            <a:ext cx="5274137" cy="523220"/>
          </a:xfrm>
          <a:prstGeom prst="rect">
            <a:avLst/>
          </a:prstGeom>
          <a:noFill/>
        </p:spPr>
        <p:txBody>
          <a:bodyPr wrap="none" rtlCol="0">
            <a:spAutoFit/>
          </a:bodyPr>
          <a:lstStyle/>
          <a:p>
            <a:pPr algn="ctr"/>
            <a:r>
              <a:rPr lang="en-US" sz="2800" b="1" i="1" dirty="0"/>
              <a:t>More on Prayer later in the course</a:t>
            </a:r>
          </a:p>
        </p:txBody>
      </p:sp>
      <p:sp>
        <p:nvSpPr>
          <p:cNvPr id="10" name="TextBox 9">
            <a:extLst>
              <a:ext uri="{FF2B5EF4-FFF2-40B4-BE49-F238E27FC236}">
                <a16:creationId xmlns:a16="http://schemas.microsoft.com/office/drawing/2014/main" id="{92948667-FF4B-448A-8E50-E632039DD587}"/>
              </a:ext>
            </a:extLst>
          </p:cNvPr>
          <p:cNvSpPr txBox="1"/>
          <p:nvPr/>
        </p:nvSpPr>
        <p:spPr>
          <a:xfrm>
            <a:off x="791830" y="4150519"/>
            <a:ext cx="2540239"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i="1" dirty="0"/>
              <a:t>Prayer is integral to Catholic liturgical worship</a:t>
            </a:r>
          </a:p>
        </p:txBody>
      </p:sp>
    </p:spTree>
    <p:extLst>
      <p:ext uri="{BB962C8B-B14F-4D97-AF65-F5344CB8AC3E}">
        <p14:creationId xmlns:p14="http://schemas.microsoft.com/office/powerpoint/2010/main" val="26944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4BA1-D240-4B09-893B-0FF2E5ACC3B6}"/>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B947CFC6-4433-46B1-B284-AE7C9A24D8AB}"/>
              </a:ext>
            </a:extLst>
          </p:cNvPr>
          <p:cNvSpPr>
            <a:spLocks noGrp="1"/>
          </p:cNvSpPr>
          <p:nvPr>
            <p:ph idx="1"/>
          </p:nvPr>
        </p:nvSpPr>
        <p:spPr/>
        <p:txBody>
          <a:bodyPr/>
          <a:lstStyle/>
          <a:p>
            <a:r>
              <a:rPr lang="en-US" dirty="0"/>
              <a:t>Sacred Tradition preserves the fullness of revelation, oral &amp; written</a:t>
            </a:r>
          </a:p>
          <a:p>
            <a:r>
              <a:rPr lang="en-US" dirty="0"/>
              <a:t>Scripture, Tradition &amp; Magisterium are connected</a:t>
            </a:r>
          </a:p>
          <a:p>
            <a:r>
              <a:rPr lang="en-US" dirty="0"/>
              <a:t>Sacred Tradition is Scriptural</a:t>
            </a:r>
          </a:p>
          <a:p>
            <a:r>
              <a:rPr lang="en-US" dirty="0"/>
              <a:t>The Church is liturgical</a:t>
            </a:r>
          </a:p>
          <a:p>
            <a:r>
              <a:rPr lang="en-US" dirty="0"/>
              <a:t>Prayer is a central part of liturgy and daily life</a:t>
            </a:r>
          </a:p>
        </p:txBody>
      </p:sp>
    </p:spTree>
    <p:extLst>
      <p:ext uri="{BB962C8B-B14F-4D97-AF65-F5344CB8AC3E}">
        <p14:creationId xmlns:p14="http://schemas.microsoft.com/office/powerpoint/2010/main" val="174009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221FF-AD23-4D2F-82A3-0B1DD12E742B}"/>
              </a:ext>
            </a:extLst>
          </p:cNvPr>
          <p:cNvSpPr>
            <a:spLocks noGrp="1"/>
          </p:cNvSpPr>
          <p:nvPr>
            <p:ph type="title"/>
          </p:nvPr>
        </p:nvSpPr>
        <p:spPr>
          <a:xfrm>
            <a:off x="4876800" y="3200400"/>
            <a:ext cx="4038600" cy="1143000"/>
          </a:xfrm>
        </p:spPr>
        <p:txBody>
          <a:bodyPr/>
          <a:lstStyle/>
          <a:p>
            <a:r>
              <a:rPr lang="en-US" dirty="0"/>
              <a:t>Questions?</a:t>
            </a:r>
          </a:p>
        </p:txBody>
      </p:sp>
      <p:pic>
        <p:nvPicPr>
          <p:cNvPr id="13" name="Content Placeholder 12">
            <a:extLst>
              <a:ext uri="{FF2B5EF4-FFF2-40B4-BE49-F238E27FC236}">
                <a16:creationId xmlns:a16="http://schemas.microsoft.com/office/drawing/2014/main" id="{0E90BEB4-D996-4BD9-9F77-0986CC0C4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79773"/>
            <a:ext cx="4050837" cy="6098453"/>
          </a:xfrm>
        </p:spPr>
      </p:pic>
    </p:spTree>
    <p:extLst>
      <p:ext uri="{BB962C8B-B14F-4D97-AF65-F5344CB8AC3E}">
        <p14:creationId xmlns:p14="http://schemas.microsoft.com/office/powerpoint/2010/main" val="384831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5BCE-73F4-4E48-8593-FB4D195A3A3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0A78F54-15EE-4511-B551-C4F1959E1C4D}"/>
              </a:ext>
            </a:extLst>
          </p:cNvPr>
          <p:cNvSpPr>
            <a:spLocks noGrp="1"/>
          </p:cNvSpPr>
          <p:nvPr>
            <p:ph idx="1"/>
          </p:nvPr>
        </p:nvSpPr>
        <p:spPr>
          <a:xfrm>
            <a:off x="457200" y="1600200"/>
            <a:ext cx="8229600" cy="4724400"/>
          </a:xfrm>
        </p:spPr>
        <p:txBody>
          <a:bodyPr>
            <a:normAutofit/>
          </a:bodyPr>
          <a:lstStyle/>
          <a:p>
            <a:r>
              <a:rPr lang="en-US" i="1" dirty="0"/>
              <a:t>Objective:  to understand the role of Sacred Tradition within the Catholic Church</a:t>
            </a:r>
          </a:p>
          <a:p>
            <a:r>
              <a:rPr lang="en-US" dirty="0"/>
              <a:t>Sacred Tradition</a:t>
            </a:r>
          </a:p>
          <a:p>
            <a:pPr lvl="1"/>
            <a:r>
              <a:rPr lang="en-US" dirty="0"/>
              <a:t>Scripture basis</a:t>
            </a:r>
          </a:p>
          <a:p>
            <a:pPr lvl="1"/>
            <a:r>
              <a:rPr lang="en-US" dirty="0"/>
              <a:t>Interrelationships &amp; definitions</a:t>
            </a:r>
          </a:p>
          <a:p>
            <a:pPr lvl="1"/>
            <a:r>
              <a:rPr lang="en-US" dirty="0"/>
              <a:t>Examples</a:t>
            </a:r>
          </a:p>
          <a:p>
            <a:r>
              <a:rPr lang="en-US" dirty="0"/>
              <a:t>Liturgical Year</a:t>
            </a:r>
          </a:p>
          <a:p>
            <a:r>
              <a:rPr lang="en-US" dirty="0"/>
              <a:t>Introduction to Prayer</a:t>
            </a:r>
          </a:p>
        </p:txBody>
      </p:sp>
    </p:spTree>
    <p:extLst>
      <p:ext uri="{BB962C8B-B14F-4D97-AF65-F5344CB8AC3E}">
        <p14:creationId xmlns:p14="http://schemas.microsoft.com/office/powerpoint/2010/main" val="258908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 or little t?</a:t>
            </a:r>
          </a:p>
        </p:txBody>
      </p:sp>
      <p:pic>
        <p:nvPicPr>
          <p:cNvPr id="28676" name="Picture 4" descr="C:\Users\Phil\AppData\Local\Microsoft\Windows\Temporary Internet Files\Content.IE5\C8Q4HZC4\MP9004228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3429000" cy="2743200"/>
          </a:xfrm>
          <a:prstGeom prst="rect">
            <a:avLst/>
          </a:prstGeom>
          <a:ln>
            <a:noFill/>
          </a:ln>
          <a:effectLst>
            <a:softEdge rad="112500"/>
          </a:effectLst>
        </p:spPr>
      </p:pic>
      <p:grpSp>
        <p:nvGrpSpPr>
          <p:cNvPr id="13" name="Group 12"/>
          <p:cNvGrpSpPr/>
          <p:nvPr/>
        </p:nvGrpSpPr>
        <p:grpSpPr>
          <a:xfrm>
            <a:off x="5257800" y="2362200"/>
            <a:ext cx="2733751" cy="3740818"/>
            <a:chOff x="5715000" y="1828800"/>
            <a:chExt cx="2733751" cy="3740818"/>
          </a:xfrm>
        </p:grpSpPr>
        <p:grpSp>
          <p:nvGrpSpPr>
            <p:cNvPr id="11" name="Group 10"/>
            <p:cNvGrpSpPr/>
            <p:nvPr/>
          </p:nvGrpSpPr>
          <p:grpSpPr>
            <a:xfrm>
              <a:off x="5715000" y="2286000"/>
              <a:ext cx="2733751" cy="3283618"/>
              <a:chOff x="5715000" y="2286000"/>
              <a:chExt cx="2733751" cy="3283618"/>
            </a:xfrm>
          </p:grpSpPr>
          <p:pic>
            <p:nvPicPr>
              <p:cNvPr id="28678" name="Picture 6" descr="C:\Users\Phil\AppData\Local\Microsoft\Windows\Temporary Internet Files\Content.IE5\84EMHVHU\MC9003103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286000"/>
                <a:ext cx="981151" cy="2375983"/>
              </a:xfrm>
              <a:prstGeom prst="rect">
                <a:avLst/>
              </a:prstGeom>
              <a:noFill/>
            </p:spPr>
          </p:pic>
          <p:pic>
            <p:nvPicPr>
              <p:cNvPr id="28680" name="Picture 8" descr="C:\Users\Phil\AppData\Local\Microsoft\Windows\Temporary Internet Files\Content.IE5\C8Q4HZC4\MC9003103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581400"/>
                <a:ext cx="1447800" cy="1988218"/>
              </a:xfrm>
              <a:prstGeom prst="rect">
                <a:avLst/>
              </a:prstGeom>
              <a:noFill/>
            </p:spPr>
          </p:pic>
        </p:grpSp>
        <p:pic>
          <p:nvPicPr>
            <p:cNvPr id="28681" name="Picture 9" descr="C:\Users\Phil\AppData\Local\Microsoft\Windows\Temporary Internet Files\Content.IE5\84EMHVHU\MC9000480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828800"/>
              <a:ext cx="1096366" cy="162214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File:San Marco (evening view).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397348"/>
            <a:ext cx="4766127" cy="3079652"/>
          </a:xfrm>
          <a:prstGeom prst="rect">
            <a:avLst/>
          </a:prstGeom>
          <a:ln>
            <a:noFill/>
          </a:ln>
          <a:effectLst>
            <a:softEdge rad="112500"/>
          </a:effectLst>
        </p:spPr>
      </p:pic>
      <p:sp>
        <p:nvSpPr>
          <p:cNvPr id="2" name="Title 1"/>
          <p:cNvSpPr>
            <a:spLocks noGrp="1"/>
          </p:cNvSpPr>
          <p:nvPr>
            <p:ph type="title"/>
          </p:nvPr>
        </p:nvSpPr>
        <p:spPr/>
        <p:txBody>
          <a:bodyPr/>
          <a:lstStyle/>
          <a:p>
            <a:r>
              <a:rPr lang="en-US" dirty="0"/>
              <a:t>Scripture Time</a:t>
            </a:r>
          </a:p>
        </p:txBody>
      </p:sp>
      <p:pic>
        <p:nvPicPr>
          <p:cNvPr id="26630" name="Picture 6" descr="File:StPetersBasilicaEarlyMorning.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1219200"/>
            <a:ext cx="4953000" cy="3194686"/>
          </a:xfrm>
          <a:prstGeom prst="rect">
            <a:avLst/>
          </a:prstGeom>
          <a:ln>
            <a:noFill/>
          </a:ln>
          <a:effectLst>
            <a:softEdge rad="112500"/>
          </a:effectLst>
        </p:spPr>
      </p:pic>
      <p:sp>
        <p:nvSpPr>
          <p:cNvPr id="8" name="TextBox 7"/>
          <p:cNvSpPr txBox="1"/>
          <p:nvPr/>
        </p:nvSpPr>
        <p:spPr>
          <a:xfrm>
            <a:off x="1447800" y="4343400"/>
            <a:ext cx="2314480" cy="369332"/>
          </a:xfrm>
          <a:prstGeom prst="rect">
            <a:avLst/>
          </a:prstGeom>
          <a:noFill/>
        </p:spPr>
        <p:txBody>
          <a:bodyPr wrap="none" rtlCol="0">
            <a:spAutoFit/>
          </a:bodyPr>
          <a:lstStyle/>
          <a:p>
            <a:r>
              <a:rPr lang="en-US" dirty="0"/>
              <a:t>St Peter Basilica, Rome</a:t>
            </a:r>
          </a:p>
        </p:txBody>
      </p:sp>
      <p:sp>
        <p:nvSpPr>
          <p:cNvPr id="9" name="TextBox 8"/>
          <p:cNvSpPr txBox="1"/>
          <p:nvPr/>
        </p:nvSpPr>
        <p:spPr>
          <a:xfrm>
            <a:off x="5410200" y="6324600"/>
            <a:ext cx="2523191" cy="369332"/>
          </a:xfrm>
          <a:prstGeom prst="rect">
            <a:avLst/>
          </a:prstGeom>
          <a:noFill/>
        </p:spPr>
        <p:txBody>
          <a:bodyPr wrap="none" rtlCol="0">
            <a:spAutoFit/>
          </a:bodyPr>
          <a:lstStyle/>
          <a:p>
            <a:r>
              <a:rPr lang="en-US" dirty="0"/>
              <a:t>St Mark’s Basilica, Venice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Legs of the Table</a:t>
            </a:r>
          </a:p>
        </p:txBody>
      </p:sp>
      <p:sp>
        <p:nvSpPr>
          <p:cNvPr id="3" name="Content Placeholder 2"/>
          <p:cNvSpPr>
            <a:spLocks noGrp="1"/>
          </p:cNvSpPr>
          <p:nvPr>
            <p:ph idx="1"/>
          </p:nvPr>
        </p:nvSpPr>
        <p:spPr>
          <a:xfrm>
            <a:off x="457200" y="1600200"/>
            <a:ext cx="6553200" cy="4525963"/>
          </a:xfrm>
        </p:spPr>
        <p:txBody>
          <a:bodyPr/>
          <a:lstStyle/>
          <a:p>
            <a:r>
              <a:rPr lang="en-US" dirty="0"/>
              <a:t>Sacred Scripture</a:t>
            </a:r>
          </a:p>
          <a:p>
            <a:r>
              <a:rPr lang="en-US" dirty="0"/>
              <a:t>Sacred Tradition</a:t>
            </a:r>
          </a:p>
          <a:p>
            <a:r>
              <a:rPr lang="en-US" dirty="0"/>
              <a:t>Magisterium</a:t>
            </a:r>
          </a:p>
          <a:p>
            <a:r>
              <a:rPr lang="en-US" dirty="0"/>
              <a:t>Tradition is:  </a:t>
            </a:r>
          </a:p>
          <a:p>
            <a:pPr lvl="1"/>
            <a:r>
              <a:rPr lang="en-US" dirty="0"/>
              <a:t>The living transmission of the entirety of revelation by the successors of the Apostles under the guidance and protection of the Holy Spirit</a:t>
            </a:r>
          </a:p>
        </p:txBody>
      </p:sp>
      <p:pic>
        <p:nvPicPr>
          <p:cNvPr id="1026" name="Picture 2" descr="C:\Users\Phil\AppData\Local\Microsoft\Windows\Temporary Internet Files\Content.IE5\KWXTSF1Z\MP9003212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981200"/>
            <a:ext cx="1902460" cy="2667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Stuff</a:t>
            </a:r>
          </a:p>
        </p:txBody>
      </p:sp>
      <p:sp>
        <p:nvSpPr>
          <p:cNvPr id="3" name="Content Placeholder 2"/>
          <p:cNvSpPr>
            <a:spLocks noGrp="1"/>
          </p:cNvSpPr>
          <p:nvPr>
            <p:ph idx="1"/>
          </p:nvPr>
        </p:nvSpPr>
        <p:spPr>
          <a:xfrm>
            <a:off x="228600" y="1600200"/>
            <a:ext cx="8610600" cy="4953000"/>
          </a:xfrm>
        </p:spPr>
        <p:txBody>
          <a:bodyPr>
            <a:normAutofit fontScale="92500" lnSpcReduction="20000"/>
          </a:bodyPr>
          <a:lstStyle/>
          <a:p>
            <a:r>
              <a:rPr lang="en-US" dirty="0"/>
              <a:t>“…no new public revelation is to be expected before the glorious manifestation of our Lord Jesus Christ.” (CCC 66) </a:t>
            </a:r>
          </a:p>
          <a:p>
            <a:r>
              <a:rPr lang="en-US" dirty="0"/>
              <a:t>“The Son is his Father’s definitive Word; so there will be no further Revelation after him.” (CCC 73)</a:t>
            </a:r>
          </a:p>
          <a:p>
            <a:pPr lvl="1"/>
            <a:r>
              <a:rPr lang="en-US" b="1" dirty="0">
                <a:effectLst>
                  <a:outerShdw blurRad="38100" dist="38100" dir="2700000" algn="tl">
                    <a:srgbClr val="000000">
                      <a:alpha val="43137"/>
                    </a:srgbClr>
                  </a:outerShdw>
                </a:effectLst>
              </a:rPr>
              <a:t>For you &amp; I:  Scripture is written and complete</a:t>
            </a:r>
          </a:p>
          <a:p>
            <a:r>
              <a:rPr lang="en-US" dirty="0"/>
              <a:t>“Yet even if Revelation is already complete, it has not been made completely explicit; it remains for Christian faith gradually to grasp is full significance over the course of the centuries.” (CCC 66)</a:t>
            </a:r>
          </a:p>
          <a:p>
            <a:pPr lvl="1"/>
            <a:r>
              <a:rPr lang="en-US" b="1" dirty="0">
                <a:effectLst>
                  <a:outerShdw blurRad="38100" dist="38100" dir="2700000" algn="tl">
                    <a:srgbClr val="000000">
                      <a:alpha val="43137"/>
                    </a:srgbClr>
                  </a:outerShdw>
                </a:effectLst>
              </a:rPr>
              <a:t>For you &amp; I:  We (the people of God) still have to figure it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lnSpcReduction="10000"/>
          </a:bodyPr>
          <a:lstStyle/>
          <a:p>
            <a:r>
              <a:rPr lang="en-US" dirty="0"/>
              <a:t>Jesus’ Ministry</a:t>
            </a:r>
          </a:p>
          <a:p>
            <a:r>
              <a:rPr lang="en-US" dirty="0"/>
              <a:t>Ministry of the Apostles</a:t>
            </a:r>
          </a:p>
          <a:p>
            <a:pPr lvl="1"/>
            <a:r>
              <a:rPr lang="en-US" dirty="0"/>
              <a:t>Tradition Begins to be Formed</a:t>
            </a:r>
          </a:p>
          <a:p>
            <a:pPr lvl="1"/>
            <a:r>
              <a:rPr lang="en-US" dirty="0"/>
              <a:t>Acts 15:  28-29</a:t>
            </a:r>
          </a:p>
          <a:p>
            <a:pPr lvl="1"/>
            <a:r>
              <a:rPr lang="en-US" dirty="0"/>
              <a:t>1 Cor 11:  2</a:t>
            </a:r>
          </a:p>
          <a:p>
            <a:r>
              <a:rPr lang="en-US" dirty="0"/>
              <a:t>Writing of the New Testament</a:t>
            </a:r>
          </a:p>
          <a:p>
            <a:r>
              <a:rPr lang="en-US" dirty="0"/>
              <a:t>Early Church and Subsequent Development of Sacred Tradition</a:t>
            </a:r>
          </a:p>
          <a:p>
            <a:r>
              <a:rPr lang="en-US" dirty="0"/>
              <a:t>Controversy and Disagreement</a:t>
            </a:r>
          </a:p>
        </p:txBody>
      </p:sp>
      <p:sp>
        <p:nvSpPr>
          <p:cNvPr id="4" name="TextBox 3">
            <a:extLst>
              <a:ext uri="{FF2B5EF4-FFF2-40B4-BE49-F238E27FC236}">
                <a16:creationId xmlns:a16="http://schemas.microsoft.com/office/drawing/2014/main" id="{704A55BE-F76D-4F27-94B1-3E0F5023D53B}"/>
              </a:ext>
            </a:extLst>
          </p:cNvPr>
          <p:cNvSpPr txBox="1"/>
          <p:nvPr/>
        </p:nvSpPr>
        <p:spPr>
          <a:xfrm>
            <a:off x="6858000" y="2438400"/>
            <a:ext cx="1612878" cy="1569660"/>
          </a:xfrm>
          <a:prstGeom prst="rect">
            <a:avLst/>
          </a:prstGeom>
          <a:noFill/>
          <a:ln w="38100">
            <a:solidFill>
              <a:schemeClr val="accent2">
                <a:lumMod val="75000"/>
              </a:schemeClr>
            </a:solidFill>
          </a:ln>
        </p:spPr>
        <p:txBody>
          <a:bodyPr wrap="none" rtlCol="0">
            <a:spAutoFit/>
          </a:bodyPr>
          <a:lstStyle/>
          <a:p>
            <a:pPr algn="ctr"/>
            <a:r>
              <a:rPr lang="en-US" sz="2400" b="1" dirty="0"/>
              <a:t>ONE</a:t>
            </a:r>
          </a:p>
          <a:p>
            <a:pPr algn="ctr"/>
            <a:r>
              <a:rPr lang="en-US" sz="2400" b="1" dirty="0"/>
              <a:t>HOLY</a:t>
            </a:r>
          </a:p>
          <a:p>
            <a:pPr algn="ctr"/>
            <a:r>
              <a:rPr lang="en-US" sz="2400" b="1" dirty="0"/>
              <a:t>CATHOLIC</a:t>
            </a:r>
          </a:p>
          <a:p>
            <a:pPr algn="ctr"/>
            <a:r>
              <a:rPr lang="en-US" sz="2400" b="1" dirty="0"/>
              <a:t>APOSTOLIC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92500"/>
          </a:bodyPr>
          <a:lstStyle/>
          <a:p>
            <a:pPr marL="230188" indent="-230188"/>
            <a:r>
              <a:rPr lang="en-US" dirty="0"/>
              <a:t>Doctrine / Dogma:  Revealed teachings of Christ which are proclaimed by the fullest extent of the exercise of the Church’s Magisterium (CCC glossary)</a:t>
            </a:r>
          </a:p>
          <a:p>
            <a:pPr marL="630238" lvl="1" indent="-230188"/>
            <a:r>
              <a:rPr lang="en-US" sz="2600" b="1" dirty="0">
                <a:effectLst>
                  <a:outerShdw blurRad="38100" dist="38100" dir="2700000" algn="tl">
                    <a:srgbClr val="000000">
                      <a:alpha val="43137"/>
                    </a:srgbClr>
                  </a:outerShdw>
                </a:effectLst>
              </a:rPr>
              <a:t>Doctrine:  Usage in CCC relates to teachings</a:t>
            </a:r>
          </a:p>
          <a:p>
            <a:pPr marL="630238" lvl="1" indent="-230188"/>
            <a:r>
              <a:rPr lang="en-US" sz="2600" b="1" dirty="0">
                <a:effectLst>
                  <a:outerShdw blurRad="38100" dist="38100" dir="2700000" algn="tl">
                    <a:srgbClr val="000000">
                      <a:alpha val="43137"/>
                    </a:srgbClr>
                  </a:outerShdw>
                </a:effectLst>
              </a:rPr>
              <a:t>Dogma:  Usage in CCC relates to truths</a:t>
            </a:r>
          </a:p>
          <a:p>
            <a:pPr marL="230188" indent="-230188"/>
            <a:r>
              <a:rPr lang="en-US" dirty="0"/>
              <a:t>Deposit of Faith:  Entirety of revelation contained in Sacred Scripture and Sacred Tradition</a:t>
            </a:r>
          </a:p>
          <a:p>
            <a:pPr marL="630238" lvl="1" indent="-230188"/>
            <a:r>
              <a:rPr lang="en-US" sz="2600" b="1" dirty="0">
                <a:effectLst>
                  <a:outerShdw blurRad="38100" dist="38100" dir="2700000" algn="tl">
                    <a:srgbClr val="000000">
                      <a:alpha val="43137"/>
                    </a:srgbClr>
                  </a:outerShdw>
                </a:effectLst>
              </a:rPr>
              <a:t>All that God has revealed to 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a:xfrm>
            <a:off x="457200" y="1219200"/>
            <a:ext cx="8229600" cy="5105400"/>
          </a:xfrm>
        </p:spPr>
        <p:txBody>
          <a:bodyPr>
            <a:normAutofit/>
          </a:bodyPr>
          <a:lstStyle/>
          <a:p>
            <a:pPr marL="342900" lvl="1" indent="-342900">
              <a:buFont typeface="Arial" pitchFamily="34" charset="0"/>
              <a:buChar char="•"/>
            </a:pPr>
            <a:r>
              <a:rPr lang="en-US" sz="3200" dirty="0"/>
              <a:t>Duty to obey &amp; respect bishop</a:t>
            </a:r>
            <a:endParaRPr lang="en-US" dirty="0"/>
          </a:p>
          <a:p>
            <a:pPr lvl="1"/>
            <a:r>
              <a:rPr lang="en-US" sz="2400" dirty="0"/>
              <a:t>Holy Orders</a:t>
            </a:r>
          </a:p>
          <a:p>
            <a:r>
              <a:rPr lang="en-US" dirty="0"/>
              <a:t>Apostles Creed</a:t>
            </a:r>
          </a:p>
          <a:p>
            <a:pPr lvl="1"/>
            <a:r>
              <a:rPr lang="en-US" sz="2400" dirty="0"/>
              <a:t>Counter heresy of Docetism (denying Jesus’ humanity)</a:t>
            </a:r>
          </a:p>
          <a:p>
            <a:r>
              <a:rPr lang="en-US" dirty="0"/>
              <a:t>Date of birth</a:t>
            </a:r>
          </a:p>
          <a:p>
            <a:r>
              <a:rPr lang="en-US" dirty="0"/>
              <a:t>Sabbath</a:t>
            </a:r>
          </a:p>
          <a:p>
            <a:r>
              <a:rPr lang="en-US" dirty="0"/>
              <a:t>Bible formation</a:t>
            </a:r>
          </a:p>
          <a:p>
            <a:r>
              <a:rPr lang="en-US" dirty="0"/>
              <a:t>Papal Infallibility</a:t>
            </a:r>
          </a:p>
          <a:p>
            <a:r>
              <a:rPr lang="en-US" dirty="0"/>
              <a:t>Liturgy</a:t>
            </a:r>
          </a:p>
        </p:txBody>
      </p:sp>
      <p:pic>
        <p:nvPicPr>
          <p:cNvPr id="1026" name="Picture 2" descr="C:\Users\Phil\AppData\Local\Microsoft\Windows\Temporary Internet Files\Content.IE5\C8Q4HZC4\MC900363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267200"/>
            <a:ext cx="2009675" cy="1752600"/>
          </a:xfrm>
          <a:prstGeom prst="rect">
            <a:avLst/>
          </a:prstGeom>
          <a:noFill/>
        </p:spPr>
      </p:pic>
      <p:pic>
        <p:nvPicPr>
          <p:cNvPr id="1027" name="Picture 3" descr="C:\Users\Phil\AppData\Local\Microsoft\Windows\Temporary Internet Files\Content.IE5\84EMHVHU\MC9003839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191000"/>
            <a:ext cx="1830629" cy="1877263"/>
          </a:xfrm>
          <a:prstGeom prst="rect">
            <a:avLst/>
          </a:prstGeom>
          <a:noFill/>
        </p:spPr>
      </p:pic>
      <p:pic>
        <p:nvPicPr>
          <p:cNvPr id="1028" name="Picture 4" descr="C:\Users\Phil\AppData\Local\Microsoft\Windows\Temporary Internet Files\Content.IE5\84EMHVHU\MC91021712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114800"/>
            <a:ext cx="1834286" cy="1698955"/>
          </a:xfrm>
          <a:prstGeom prst="rect">
            <a:avLst/>
          </a:prstGeom>
          <a:noFill/>
        </p:spPr>
      </p:pic>
      <p:pic>
        <p:nvPicPr>
          <p:cNvPr id="1029" name="Picture 5" descr="C:\Users\Phil\AppData\Local\Microsoft\Windows\Temporary Internet Files\Content.IE5\KWXTSF1Z\MC90031035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038600"/>
            <a:ext cx="1701698" cy="1817827"/>
          </a:xfrm>
          <a:prstGeom prst="rect">
            <a:avLst/>
          </a:prstGeom>
          <a:noFill/>
        </p:spPr>
      </p:pic>
      <p:pic>
        <p:nvPicPr>
          <p:cNvPr id="1031" name="Picture 7" descr="http://2.bp.blogspot.com/-O5-Dpb_Rt8U/Tr7tELwRi0I/AAAAAAAADN4/bJkZxVIP0LY/s1600/The_Apostles_Cre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3810000"/>
            <a:ext cx="2057400" cy="2754000"/>
          </a:xfrm>
          <a:prstGeom prst="rect">
            <a:avLst/>
          </a:prstGeom>
          <a:noFill/>
        </p:spPr>
      </p:pic>
      <p:grpSp>
        <p:nvGrpSpPr>
          <p:cNvPr id="11" name="Group 10"/>
          <p:cNvGrpSpPr/>
          <p:nvPr/>
        </p:nvGrpSpPr>
        <p:grpSpPr>
          <a:xfrm>
            <a:off x="5334000" y="3733800"/>
            <a:ext cx="2591646" cy="3124200"/>
            <a:chOff x="2971800" y="2743200"/>
            <a:chExt cx="2667846" cy="3237131"/>
          </a:xfrm>
        </p:grpSpPr>
        <p:pic>
          <p:nvPicPr>
            <p:cNvPr id="1033" name="Picture 9" descr="File:PiusXII12.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2743200"/>
              <a:ext cx="2095500" cy="2657476"/>
            </a:xfrm>
            <a:prstGeom prst="rect">
              <a:avLst/>
            </a:prstGeom>
            <a:noFill/>
          </p:spPr>
        </p:pic>
        <p:sp>
          <p:nvSpPr>
            <p:cNvPr id="10" name="TextBox 9"/>
            <p:cNvSpPr txBox="1"/>
            <p:nvPr/>
          </p:nvSpPr>
          <p:spPr>
            <a:xfrm>
              <a:off x="2971800" y="5334000"/>
              <a:ext cx="2667846" cy="646331"/>
            </a:xfrm>
            <a:prstGeom prst="rect">
              <a:avLst/>
            </a:prstGeom>
            <a:noFill/>
          </p:spPr>
          <p:txBody>
            <a:bodyPr wrap="none" rtlCol="0">
              <a:spAutoFit/>
            </a:bodyPr>
            <a:lstStyle/>
            <a:p>
              <a:pPr algn="ctr"/>
              <a:r>
                <a:rPr lang="en-US" dirty="0"/>
                <a:t>Pope Pius XII</a:t>
              </a:r>
            </a:p>
            <a:p>
              <a:pPr algn="ctr"/>
              <a:r>
                <a:rPr lang="en-US" dirty="0"/>
                <a:t>1950, Assumption of Mary</a:t>
              </a:r>
            </a:p>
          </p:txBody>
        </p:sp>
      </p:grpSp>
      <p:pic>
        <p:nvPicPr>
          <p:cNvPr id="4098" name="Picture 2" descr="http://www.petertherock.org/main/wp-content/uploads/2013/09/Installati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9600" y="3429000"/>
            <a:ext cx="3769415" cy="3124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subTnLst>
                                    <p:set>
                                      <p:cBhvr override="childStyle">
                                        <p:cTn dur="1" fill="hold" display="0" masterRel="nextClick" afterEffect="1"/>
                                        <p:tgtEl>
                                          <p:spTgt spid="103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831</TotalTime>
  <Words>880</Words>
  <Application>Microsoft Office PowerPoint</Application>
  <PresentationFormat>On-screen Show (4:3)</PresentationFormat>
  <Paragraphs>166</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Lucida Calligraphy</vt:lpstr>
      <vt:lpstr>Office Theme</vt:lpstr>
      <vt:lpstr>Lesson 4</vt:lpstr>
      <vt:lpstr>Outline</vt:lpstr>
      <vt:lpstr>BIG T or little t?</vt:lpstr>
      <vt:lpstr>Scripture Time</vt:lpstr>
      <vt:lpstr>3 Legs of the Table</vt:lpstr>
      <vt:lpstr>Legal Stuff</vt:lpstr>
      <vt:lpstr>History</vt:lpstr>
      <vt:lpstr>Definitions</vt:lpstr>
      <vt:lpstr>Examples</vt:lpstr>
      <vt:lpstr>Movie Time</vt:lpstr>
      <vt:lpstr>Where to from here?</vt:lpstr>
      <vt:lpstr>The Liturgical Year</vt:lpstr>
      <vt:lpstr>Liturgical Seasons</vt:lpstr>
      <vt:lpstr>Other Occasions</vt:lpstr>
      <vt:lpstr>Liturgical Cycles</vt:lpstr>
      <vt:lpstr>Prayer</vt:lpstr>
      <vt:lpstr>Prayer</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Tradition</dc:title>
  <dc:creator>Phil</dc:creator>
  <cp:lastModifiedBy>Phil Beaudoin</cp:lastModifiedBy>
  <cp:revision>62</cp:revision>
  <dcterms:created xsi:type="dcterms:W3CDTF">2013-10-03T23:31:30Z</dcterms:created>
  <dcterms:modified xsi:type="dcterms:W3CDTF">2021-10-08T06:06:18Z</dcterms:modified>
</cp:coreProperties>
</file>