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978" r:id="rId2"/>
  </p:sldMasterIdLst>
  <p:notesMasterIdLst>
    <p:notesMasterId r:id="rId38"/>
  </p:notesMasterIdLst>
  <p:handoutMasterIdLst>
    <p:handoutMasterId r:id="rId39"/>
  </p:handoutMasterIdLst>
  <p:sldIdLst>
    <p:sldId id="256" r:id="rId3"/>
    <p:sldId id="329" r:id="rId4"/>
    <p:sldId id="320" r:id="rId5"/>
    <p:sldId id="310" r:id="rId6"/>
    <p:sldId id="311" r:id="rId7"/>
    <p:sldId id="258" r:id="rId8"/>
    <p:sldId id="259" r:id="rId9"/>
    <p:sldId id="302" r:id="rId10"/>
    <p:sldId id="321" r:id="rId11"/>
    <p:sldId id="322" r:id="rId12"/>
    <p:sldId id="323" r:id="rId13"/>
    <p:sldId id="263" r:id="rId14"/>
    <p:sldId id="339" r:id="rId15"/>
    <p:sldId id="340" r:id="rId16"/>
    <p:sldId id="267" r:id="rId17"/>
    <p:sldId id="341" r:id="rId18"/>
    <p:sldId id="313" r:id="rId19"/>
    <p:sldId id="336" r:id="rId20"/>
    <p:sldId id="272" r:id="rId21"/>
    <p:sldId id="338" r:id="rId22"/>
    <p:sldId id="333" r:id="rId23"/>
    <p:sldId id="337" r:id="rId24"/>
    <p:sldId id="342" r:id="rId25"/>
    <p:sldId id="303" r:id="rId26"/>
    <p:sldId id="327" r:id="rId27"/>
    <p:sldId id="328" r:id="rId28"/>
    <p:sldId id="335" r:id="rId29"/>
    <p:sldId id="305" r:id="rId30"/>
    <p:sldId id="343" r:id="rId31"/>
    <p:sldId id="317" r:id="rId32"/>
    <p:sldId id="316" r:id="rId33"/>
    <p:sldId id="283" r:id="rId34"/>
    <p:sldId id="277" r:id="rId35"/>
    <p:sldId id="278" r:id="rId36"/>
    <p:sldId id="284" r:id="rId37"/>
  </p:sldIdLst>
  <p:sldSz cx="9144000" cy="6858000" type="letter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3" autoAdjust="0"/>
    <p:restoredTop sz="90465" autoAdjust="0"/>
  </p:normalViewPr>
  <p:slideViewPr>
    <p:cSldViewPr>
      <p:cViewPr varScale="1">
        <p:scale>
          <a:sx n="102" d="100"/>
          <a:sy n="102" d="100"/>
        </p:scale>
        <p:origin x="10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0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="" xmlns:a16="http://schemas.microsoft.com/office/drawing/2014/main" id="{1C3B8ACE-99CE-3859-6DDA-D99FBD148C3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>
            <a:extLst>
              <a:ext uri="{FF2B5EF4-FFF2-40B4-BE49-F238E27FC236}">
                <a16:creationId xmlns="" xmlns:a16="http://schemas.microsoft.com/office/drawing/2014/main" id="{73F3879A-6E5B-F380-83A9-913D7D7D18B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8" name="Rectangle 4">
            <a:extLst>
              <a:ext uri="{FF2B5EF4-FFF2-40B4-BE49-F238E27FC236}">
                <a16:creationId xmlns="" xmlns:a16="http://schemas.microsoft.com/office/drawing/2014/main" id="{BD7B5929-E9DE-7121-FED3-48553E0BA0A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9" name="Rectangle 5">
            <a:extLst>
              <a:ext uri="{FF2B5EF4-FFF2-40B4-BE49-F238E27FC236}">
                <a16:creationId xmlns="" xmlns:a16="http://schemas.microsoft.com/office/drawing/2014/main" id="{B1C237AF-619F-4A4E-34B7-F0AB947CF00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881C90-732C-064B-9A68-4C1C01FFF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3T21:44:27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="" xmlns:a16="http://schemas.microsoft.com/office/drawing/2014/main" id="{BA6795FE-12E6-94B6-1782-5BA3306E12D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>
            <a:extLst>
              <a:ext uri="{FF2B5EF4-FFF2-40B4-BE49-F238E27FC236}">
                <a16:creationId xmlns="" xmlns:a16="http://schemas.microsoft.com/office/drawing/2014/main" id="{AD9149D7-85A8-4178-89AB-E756FA5A4F5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="" xmlns:a16="http://schemas.microsoft.com/office/drawing/2014/main" id="{62AF6529-BE27-4397-1CE9-72217E8224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9" name="Rectangle 5">
            <a:extLst>
              <a:ext uri="{FF2B5EF4-FFF2-40B4-BE49-F238E27FC236}">
                <a16:creationId xmlns="" xmlns:a16="http://schemas.microsoft.com/office/drawing/2014/main" id="{CFA7BAAC-C8F3-D4A2-B30E-0575C05DC88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430" name="Rectangle 6">
            <a:extLst>
              <a:ext uri="{FF2B5EF4-FFF2-40B4-BE49-F238E27FC236}">
                <a16:creationId xmlns="" xmlns:a16="http://schemas.microsoft.com/office/drawing/2014/main" id="{54E10592-2BF2-9983-0711-02438699E73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1" name="Rectangle 7">
            <a:extLst>
              <a:ext uri="{FF2B5EF4-FFF2-40B4-BE49-F238E27FC236}">
                <a16:creationId xmlns="" xmlns:a16="http://schemas.microsoft.com/office/drawing/2014/main" id="{223E60FB-6361-956C-5460-CD0CE9495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DF28B9-DAA0-A848-9606-0C48889A1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053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="" xmlns:a16="http://schemas.microsoft.com/office/drawing/2014/main" id="{FCB34978-B315-0B5B-A333-62C5C967DC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54063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588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240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875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447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019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591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1636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A2E6252-AF2A-0D4F-AD18-82789800689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="" xmlns:a16="http://schemas.microsoft.com/office/drawing/2014/main" id="{1DA059AF-E932-E461-6E1C-79B61EC754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73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="" xmlns:a16="http://schemas.microsoft.com/office/drawing/2014/main" id="{E3D68432-F0E8-6730-1CBC-2E8DBC393D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981200" y="161925"/>
            <a:ext cx="2590800" cy="1943100"/>
          </a:xfrm>
          <a:ln/>
        </p:spPr>
      </p:sp>
      <p:sp>
        <p:nvSpPr>
          <p:cNvPr id="21508" name="Slide Number Placeholder 3">
            <a:extLst>
              <a:ext uri="{FF2B5EF4-FFF2-40B4-BE49-F238E27FC236}">
                <a16:creationId xmlns="" xmlns:a16="http://schemas.microsoft.com/office/drawing/2014/main" id="{5689BBD9-26BB-46C2-95D4-2DC7F7009D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2168BD0-1DE7-7A49-9E4D-15D066E287A8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86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="" xmlns:a16="http://schemas.microsoft.com/office/drawing/2014/main" id="{74339425-2C97-92B6-54AB-909CBB01D7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3500" y="696913"/>
            <a:ext cx="3924300" cy="2943225"/>
          </a:xfrm>
          <a:ln/>
        </p:spPr>
      </p:sp>
      <p:sp>
        <p:nvSpPr>
          <p:cNvPr id="23556" name="Slide Number Placeholder 3">
            <a:extLst>
              <a:ext uri="{FF2B5EF4-FFF2-40B4-BE49-F238E27FC236}">
                <a16:creationId xmlns="" xmlns:a16="http://schemas.microsoft.com/office/drawing/2014/main" id="{FE329874-DADC-0F86-35F2-5CF854103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8875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2401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75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47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19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91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63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DB74A9A-946B-7D47-8E1E-FBA8A1464081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84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="" xmlns:a16="http://schemas.microsoft.com/office/drawing/2014/main" id="{FCA1536F-03D5-7EB2-3442-70C69E53DD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Slide Number Placeholder 3">
            <a:extLst>
              <a:ext uri="{FF2B5EF4-FFF2-40B4-BE49-F238E27FC236}">
                <a16:creationId xmlns="" xmlns:a16="http://schemas.microsoft.com/office/drawing/2014/main" id="{FFEAE504-E50A-D0D6-954C-6A76BFC4FC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8875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2401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75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47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19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91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63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9ACC45E-CBAA-814A-9BA0-328E57B0776B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67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DF28B9-DAA0-A848-9606-0C48889A1270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54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DF28B9-DAA0-A848-9606-0C48889A1270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05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="" xmlns:a16="http://schemas.microsoft.com/office/drawing/2014/main" id="{7164EC8E-2002-5ABA-8A68-2262930C60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Slide Number Placeholder 3">
            <a:extLst>
              <a:ext uri="{FF2B5EF4-FFF2-40B4-BE49-F238E27FC236}">
                <a16:creationId xmlns="" xmlns:a16="http://schemas.microsoft.com/office/drawing/2014/main" id="{7E689D0D-26AC-DA44-C710-9F58BBFEA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0254BB4-1D7E-8745-AAB2-2D8989FB7C1E}" type="slidenum">
              <a:rPr lang="en-US" altLang="en-US" sz="1200" smtClean="0"/>
              <a:pPr/>
              <a:t>15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6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DF28B9-DAA0-A848-9606-0C48889A1270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0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="" xmlns:a16="http://schemas.microsoft.com/office/drawing/2014/main" id="{A1CE6901-2999-EC3E-B204-E03472D2AC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7800" y="609600"/>
            <a:ext cx="3657600" cy="2743200"/>
          </a:xfrm>
          <a:ln/>
        </p:spPr>
      </p:sp>
      <p:sp>
        <p:nvSpPr>
          <p:cNvPr id="53251" name="Slide Number Placeholder 3">
            <a:extLst>
              <a:ext uri="{FF2B5EF4-FFF2-40B4-BE49-F238E27FC236}">
                <a16:creationId xmlns="" xmlns:a16="http://schemas.microsoft.com/office/drawing/2014/main" id="{4987EA8D-799C-D6AF-C485-A93E90F38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98708C-1555-8B4B-8A64-35D64D35A214}" type="slidenum">
              <a:rPr lang="en-US" altLang="en-US" sz="1200" smtClean="0"/>
              <a:pPr/>
              <a:t>17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4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F28B9-DAA0-A848-9606-0C48889A1270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56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="" xmlns:a16="http://schemas.microsoft.com/office/drawing/2014/main" id="{3DF558AD-A98A-D562-CD27-F623462503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Slide Number Placeholder 3">
            <a:extLst>
              <a:ext uri="{FF2B5EF4-FFF2-40B4-BE49-F238E27FC236}">
                <a16:creationId xmlns="" xmlns:a16="http://schemas.microsoft.com/office/drawing/2014/main" id="{EAC1360B-835D-56EE-7406-55DF4221D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78AA98-C29F-5D4B-9A35-1753D1776B62}" type="slidenum">
              <a:rPr lang="en-US" altLang="en-US" sz="1200" smtClean="0"/>
              <a:pPr/>
              <a:t>19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3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F28B9-DAA0-A848-9606-0C48889A1270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45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7800" y="152400"/>
            <a:ext cx="3657600" cy="27432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F28B9-DAA0-A848-9606-0C48889A1270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60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47800" y="76200"/>
            <a:ext cx="3581400" cy="2686050"/>
          </a:xfrm>
          <a:ln/>
        </p:spPr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B5E6A5-7A90-4335-B9A8-C91A02F6B18A}" type="slidenum">
              <a:rPr lang="en-US" altLang="en-US" sz="1200" smtClean="0">
                <a:solidFill>
                  <a:srgbClr val="000000"/>
                </a:solidFill>
              </a:rPr>
              <a:pPr/>
              <a:t>21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40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7800" y="152400"/>
            <a:ext cx="3848100" cy="28860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F28B9-DAA0-A848-9606-0C48889A1270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2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7800" y="152400"/>
            <a:ext cx="3848100" cy="28860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F28B9-DAA0-A848-9606-0C48889A1270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30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="" xmlns:a16="http://schemas.microsoft.com/office/drawing/2014/main" id="{01594A98-DE65-AB6D-D291-9E36C5958B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152400"/>
            <a:ext cx="4076700" cy="3057525"/>
          </a:xfrm>
          <a:ln/>
        </p:spPr>
      </p:sp>
      <p:sp>
        <p:nvSpPr>
          <p:cNvPr id="67587" name="Slide Number Placeholder 3">
            <a:extLst>
              <a:ext uri="{FF2B5EF4-FFF2-40B4-BE49-F238E27FC236}">
                <a16:creationId xmlns="" xmlns:a16="http://schemas.microsoft.com/office/drawing/2014/main" id="{EC945F3F-66C9-D2FC-919A-DD07757AB0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8875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2401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75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47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19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91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63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678811A-9F4B-7542-9FC6-3BDA0304F5EC}" type="slidenum">
              <a:rPr lang="en-US" altLang="en-US" sz="1200" smtClean="0"/>
              <a:pPr/>
              <a:t>24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70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="" xmlns:a16="http://schemas.microsoft.com/office/drawing/2014/main" id="{E9A49E91-1DA8-5E85-693A-AF08AD8AB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28800" y="152400"/>
            <a:ext cx="2971800" cy="2228850"/>
          </a:xfrm>
          <a:ln/>
        </p:spPr>
      </p:sp>
      <p:sp>
        <p:nvSpPr>
          <p:cNvPr id="58372" name="Slide Number Placeholder 3">
            <a:extLst>
              <a:ext uri="{FF2B5EF4-FFF2-40B4-BE49-F238E27FC236}">
                <a16:creationId xmlns="" xmlns:a16="http://schemas.microsoft.com/office/drawing/2014/main" id="{FB182572-4A16-B501-FA43-A8361B3929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9CD5A9-37FE-A94A-B06C-B91BC17F9190}" type="slidenum">
              <a:rPr lang="en-US" altLang="en-US" sz="1200"/>
              <a:pPr/>
              <a:t>25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21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="" xmlns:a16="http://schemas.microsoft.com/office/drawing/2014/main" id="{21146210-016A-E14F-A975-E5B653514C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20" name="Slide Number Placeholder 3">
            <a:extLst>
              <a:ext uri="{FF2B5EF4-FFF2-40B4-BE49-F238E27FC236}">
                <a16:creationId xmlns="" xmlns:a16="http://schemas.microsoft.com/office/drawing/2014/main" id="{FBD0066C-FF96-B792-E2B0-C0E0E0A6B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D6B731-11E6-414B-8D1B-523DBD40372E}" type="slidenum">
              <a:rPr lang="en-US" altLang="en-US" sz="1200"/>
              <a:pPr/>
              <a:t>26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094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85900" y="152400"/>
            <a:ext cx="3619500" cy="27146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F28B9-DAA0-A848-9606-0C48889A1270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75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="" xmlns:a16="http://schemas.microsoft.com/office/drawing/2014/main" id="{04123765-9721-7297-E1B3-E12D8D7573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152400"/>
            <a:ext cx="4648200" cy="3486150"/>
          </a:xfrm>
          <a:ln/>
        </p:spPr>
      </p:sp>
      <p:sp>
        <p:nvSpPr>
          <p:cNvPr id="77827" name="Slide Number Placeholder 3">
            <a:extLst>
              <a:ext uri="{FF2B5EF4-FFF2-40B4-BE49-F238E27FC236}">
                <a16:creationId xmlns="" xmlns:a16="http://schemas.microsoft.com/office/drawing/2014/main" id="{AA9A881B-AC6E-9CBA-CD90-3E28C752F7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8875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2401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75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47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19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91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63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23201D-B96F-744A-B324-650CFA2972A8}" type="slidenum">
              <a:rPr lang="en-US" altLang="en-US" sz="1200" smtClean="0"/>
              <a:pPr/>
              <a:t>28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82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7800" y="609600"/>
            <a:ext cx="3390900" cy="25431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DF28B9-DAA0-A848-9606-0C48889A1270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6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7800" y="152400"/>
            <a:ext cx="3619500" cy="27146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DF28B9-DAA0-A848-9606-0C48889A1270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621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="" xmlns:a16="http://schemas.microsoft.com/office/drawing/2014/main" id="{94630EC8-B717-496A-1E01-501682D42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0" y="133350"/>
            <a:ext cx="3467100" cy="2600325"/>
          </a:xfrm>
          <a:ln/>
        </p:spPr>
      </p:sp>
      <p:sp>
        <p:nvSpPr>
          <p:cNvPr id="79875" name="Slide Number Placeholder 3">
            <a:extLst>
              <a:ext uri="{FF2B5EF4-FFF2-40B4-BE49-F238E27FC236}">
                <a16:creationId xmlns="" xmlns:a16="http://schemas.microsoft.com/office/drawing/2014/main" id="{C39B677F-420D-E1E8-4969-5EA6EF366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8D507F-F0AA-E34F-B62A-75417D116462}" type="slidenum">
              <a:rPr lang="en-US" altLang="en-US" sz="1200" smtClean="0"/>
              <a:pPr/>
              <a:t>30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357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="" xmlns:a16="http://schemas.microsoft.com/office/drawing/2014/main" id="{9A6B3878-7E79-FCA3-2009-EE74AEC9E8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6400" y="0"/>
            <a:ext cx="4114800" cy="3086100"/>
          </a:xfrm>
          <a:ln/>
        </p:spPr>
      </p:sp>
      <p:sp>
        <p:nvSpPr>
          <p:cNvPr id="81923" name="Slide Number Placeholder 3">
            <a:extLst>
              <a:ext uri="{FF2B5EF4-FFF2-40B4-BE49-F238E27FC236}">
                <a16:creationId xmlns="" xmlns:a16="http://schemas.microsoft.com/office/drawing/2014/main" id="{F30A0E32-9EAA-4240-E75F-D0BC9877AD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8875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2401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75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47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19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91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63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580D69B-8156-E543-A24B-451F92DC9F82}" type="slidenum">
              <a:rPr lang="en-US" altLang="en-US" sz="1200" smtClean="0"/>
              <a:pPr/>
              <a:t>31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68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="" xmlns:a16="http://schemas.microsoft.com/office/drawing/2014/main" id="{B318AD20-42C1-F40C-EA79-7593D81F10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>
            <a:extLst>
              <a:ext uri="{FF2B5EF4-FFF2-40B4-BE49-F238E27FC236}">
                <a16:creationId xmlns="" xmlns:a16="http://schemas.microsoft.com/office/drawing/2014/main" id="{D3BDDE30-83ED-B4E6-386A-B85F7331C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TC presents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3971" name="Slide Number Placeholder 3">
            <a:extLst>
              <a:ext uri="{FF2B5EF4-FFF2-40B4-BE49-F238E27FC236}">
                <a16:creationId xmlns="" xmlns:a16="http://schemas.microsoft.com/office/drawing/2014/main" id="{E5194456-AE3B-5C7B-AD5F-4EE67C2D5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94A8BA7-FCD4-C541-8E32-675C64B772FF}" type="slidenum">
              <a:rPr lang="en-US" altLang="en-US" sz="1200" smtClean="0"/>
              <a:pPr/>
              <a:t>32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320515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>
            <a:extLst>
              <a:ext uri="{FF2B5EF4-FFF2-40B4-BE49-F238E27FC236}">
                <a16:creationId xmlns="" xmlns:a16="http://schemas.microsoft.com/office/drawing/2014/main" id="{1C9D2417-0DE1-5096-596E-BD5CD200DD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Notes Placeholder 2">
            <a:extLst>
              <a:ext uri="{FF2B5EF4-FFF2-40B4-BE49-F238E27FC236}">
                <a16:creationId xmlns="" xmlns:a16="http://schemas.microsoft.com/office/drawing/2014/main" id="{8AE4F9A8-3D3E-C8CD-3261-92E64D12D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TC presents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7043" name="Slide Number Placeholder 3">
            <a:extLst>
              <a:ext uri="{FF2B5EF4-FFF2-40B4-BE49-F238E27FC236}">
                <a16:creationId xmlns="" xmlns:a16="http://schemas.microsoft.com/office/drawing/2014/main" id="{BAD5EAD4-FD62-C28C-3AB2-A6BC62392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C6C202-F1B6-6147-911C-FB298600217C}" type="slidenum">
              <a:rPr lang="en-US" altLang="en-US" sz="1200" smtClean="0"/>
              <a:pPr/>
              <a:t>33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505201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="" xmlns:a16="http://schemas.microsoft.com/office/drawing/2014/main" id="{1983A4ED-9DDE-8833-84DC-26B5D199E9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>
            <a:extLst>
              <a:ext uri="{FF2B5EF4-FFF2-40B4-BE49-F238E27FC236}">
                <a16:creationId xmlns="" xmlns:a16="http://schemas.microsoft.com/office/drawing/2014/main" id="{857B960D-F004-C806-18EB-736CD8929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TC presents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9091" name="Slide Number Placeholder 3">
            <a:extLst>
              <a:ext uri="{FF2B5EF4-FFF2-40B4-BE49-F238E27FC236}">
                <a16:creationId xmlns="" xmlns:a16="http://schemas.microsoft.com/office/drawing/2014/main" id="{66BD176F-282A-1064-3F7B-70383B96F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305B23-4A5F-C54F-8494-7F688A518E27}" type="slidenum">
              <a:rPr lang="en-US" altLang="en-US" sz="1200" smtClean="0"/>
              <a:pPr/>
              <a:t>34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986638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="" xmlns:a16="http://schemas.microsoft.com/office/drawing/2014/main" id="{F1B14445-818D-893E-166F-CBFF487ED2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>
            <a:extLst>
              <a:ext uri="{FF2B5EF4-FFF2-40B4-BE49-F238E27FC236}">
                <a16:creationId xmlns="" xmlns:a16="http://schemas.microsoft.com/office/drawing/2014/main" id="{E8909F51-FC03-B6D1-EADB-FF6886CCD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TC presents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1139" name="Slide Number Placeholder 3">
            <a:extLst>
              <a:ext uri="{FF2B5EF4-FFF2-40B4-BE49-F238E27FC236}">
                <a16:creationId xmlns="" xmlns:a16="http://schemas.microsoft.com/office/drawing/2014/main" id="{EF45DA7F-222B-ECFB-5300-FEA6248D3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BD6392-9005-824C-982F-6060D9423995}" type="slidenum">
              <a:rPr lang="en-US" altLang="en-US" sz="1200" smtClean="0"/>
              <a:pPr/>
              <a:t>35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07658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="" xmlns:a16="http://schemas.microsoft.com/office/drawing/2014/main" id="{FDD22E19-CAD9-5D5B-51D5-21EF635D0B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Slide Number Placeholder 3">
            <a:extLst>
              <a:ext uri="{FF2B5EF4-FFF2-40B4-BE49-F238E27FC236}">
                <a16:creationId xmlns="" xmlns:a16="http://schemas.microsoft.com/office/drawing/2014/main" id="{9A006AF5-832D-FF9E-0801-F11AC3D7D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175BA7-2F70-724B-AA9C-A827327614CE}" type="slidenum">
              <a:rPr lang="en-US" altLang="en-US" sz="1200" smtClean="0"/>
              <a:pPr/>
              <a:t>4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90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="" xmlns:a16="http://schemas.microsoft.com/office/drawing/2014/main" id="{88D12611-4837-7988-FF65-47D304B5F8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7800" y="228600"/>
            <a:ext cx="3543300" cy="2657475"/>
          </a:xfrm>
          <a:ln/>
        </p:spPr>
      </p:sp>
      <p:sp>
        <p:nvSpPr>
          <p:cNvPr id="20483" name="Slide Number Placeholder 3">
            <a:extLst>
              <a:ext uri="{FF2B5EF4-FFF2-40B4-BE49-F238E27FC236}">
                <a16:creationId xmlns="" xmlns:a16="http://schemas.microsoft.com/office/drawing/2014/main" id="{39B06679-8B5C-70A2-B22F-D549E1862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8875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2401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75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47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19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91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63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10823B5-F446-2D49-82FF-F56F38C09054}" type="slidenum">
              <a:rPr lang="en-US" altLang="en-US" sz="1200" smtClean="0"/>
              <a:pPr/>
              <a:t>5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92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="" xmlns:a16="http://schemas.microsoft.com/office/drawing/2014/main" id="{9C545B31-E008-C6A3-E889-5072596B37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0" y="28575"/>
            <a:ext cx="3543300" cy="2657475"/>
          </a:xfrm>
          <a:ln/>
        </p:spPr>
      </p:sp>
      <p:sp>
        <p:nvSpPr>
          <p:cNvPr id="22531" name="Slide Number Placeholder 3">
            <a:extLst>
              <a:ext uri="{FF2B5EF4-FFF2-40B4-BE49-F238E27FC236}">
                <a16:creationId xmlns="" xmlns:a16="http://schemas.microsoft.com/office/drawing/2014/main" id="{E3A6651D-6B46-7CDF-3F48-70D1EDF73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8B9D939-C529-C347-AAC8-8FE3BDFF4CF2}" type="slidenum">
              <a:rPr lang="en-US" altLang="en-US" sz="1200" smtClean="0"/>
              <a:pPr/>
              <a:t>6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92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="" xmlns:a16="http://schemas.microsoft.com/office/drawing/2014/main" id="{C2E9DFF8-06B9-BBAD-9B34-38D5DEA24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7800" y="152400"/>
            <a:ext cx="3924300" cy="2943225"/>
          </a:xfrm>
          <a:ln/>
        </p:spPr>
      </p:sp>
      <p:sp>
        <p:nvSpPr>
          <p:cNvPr id="24579" name="Slide Number Placeholder 3">
            <a:extLst>
              <a:ext uri="{FF2B5EF4-FFF2-40B4-BE49-F238E27FC236}">
                <a16:creationId xmlns="" xmlns:a16="http://schemas.microsoft.com/office/drawing/2014/main" id="{1C3BCABF-3552-87FE-3DE2-C2B7FFDE5D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8875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2401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75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47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19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91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63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18D725-2921-7145-9833-084D041094A9}" type="slidenum">
              <a:rPr lang="en-US" altLang="en-US" sz="1200" smtClean="0"/>
              <a:pPr/>
              <a:t>7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28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="" xmlns:a16="http://schemas.microsoft.com/office/drawing/2014/main" id="{6BF65B09-DD73-57BA-8967-283BD35AD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Slide Number Placeholder 3">
            <a:extLst>
              <a:ext uri="{FF2B5EF4-FFF2-40B4-BE49-F238E27FC236}">
                <a16:creationId xmlns="" xmlns:a16="http://schemas.microsoft.com/office/drawing/2014/main" id="{D5D45A9A-1DCA-DF91-CFB6-FDBE29992E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8875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2401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75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47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19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91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63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4DCDEE-0D06-E64A-A3E7-00ADCA78967D}" type="slidenum">
              <a:rPr lang="en-US" altLang="en-US" sz="1200" smtClean="0"/>
              <a:pPr/>
              <a:t>8</a:t>
            </a:fld>
            <a:endParaRPr lang="en-US" altLang="en-US" sz="1200" dirty="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5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="" xmlns:a16="http://schemas.microsoft.com/office/drawing/2014/main" id="{0008BB46-249A-220E-C2DD-05DA224AD8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28800" y="228600"/>
            <a:ext cx="3124200" cy="2343150"/>
          </a:xfrm>
          <a:ln/>
        </p:spPr>
      </p:sp>
      <p:sp>
        <p:nvSpPr>
          <p:cNvPr id="19460" name="Slide Number Placeholder 3">
            <a:extLst>
              <a:ext uri="{FF2B5EF4-FFF2-40B4-BE49-F238E27FC236}">
                <a16:creationId xmlns="" xmlns:a16="http://schemas.microsoft.com/office/drawing/2014/main" id="{D9291B7F-FB9C-78A8-4D5F-867C29AB7A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4063" indent="-2889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8875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2401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75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47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19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91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6363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2C7D9D-08EF-2E44-84F9-3371BA4FF980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2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>
            <a:extLst>
              <a:ext uri="{FF2B5EF4-FFF2-40B4-BE49-F238E27FC236}">
                <a16:creationId xmlns="" xmlns:a16="http://schemas.microsoft.com/office/drawing/2014/main" id="{AD490F35-221E-596E-BD41-2C54EEA5F188}"/>
              </a:ext>
            </a:extLst>
          </p:cNvPr>
          <p:cNvGrpSpPr>
            <a:grpSpLocks/>
          </p:cNvGrpSpPr>
          <p:nvPr/>
        </p:nvGrpSpPr>
        <p:grpSpPr bwMode="auto">
          <a:xfrm>
            <a:off x="-31750" y="0"/>
            <a:ext cx="9178925" cy="6924675"/>
            <a:chOff x="-20" y="0"/>
            <a:chExt cx="5782" cy="4362"/>
          </a:xfrm>
        </p:grpSpPr>
        <p:sp>
          <p:nvSpPr>
            <p:cNvPr id="3" name="Rectangle 28" descr="Stonbk">
              <a:extLst>
                <a:ext uri="{FF2B5EF4-FFF2-40B4-BE49-F238E27FC236}">
                  <a16:creationId xmlns="" xmlns:a16="http://schemas.microsoft.com/office/drawing/2014/main" id="{25ED5F68-A642-74A6-2FBD-8D40EA69F35A}"/>
                </a:ext>
              </a:extLst>
            </p:cNvPr>
            <p:cNvSpPr>
              <a:spLocks noChangeArrowheads="1"/>
            </p:cNvSpPr>
            <p:nvPr userDrawn="1"/>
          </p:nvSpPr>
          <p:spPr bwMode="white">
            <a:xfrm>
              <a:off x="-15" y="5"/>
              <a:ext cx="5775" cy="4311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4" name="Rectangle 9">
              <a:extLst>
                <a:ext uri="{FF2B5EF4-FFF2-40B4-BE49-F238E27FC236}">
                  <a16:creationId xmlns="" xmlns:a16="http://schemas.microsoft.com/office/drawing/2014/main" id="{9840D6EA-F1AE-8434-20DE-B3813841C0C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0" y="0"/>
              <a:ext cx="743" cy="4334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5000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="" xmlns:a16="http://schemas.microsoft.com/office/drawing/2014/main" id="{F4A7CCC2-5195-BDE7-1EE9-20DBEAE59F1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695" y="0"/>
              <a:ext cx="50" cy="43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pic>
          <p:nvPicPr>
            <p:cNvPr id="6" name="Picture 11" descr="Astonbnr">
              <a:extLst>
                <a:ext uri="{FF2B5EF4-FFF2-40B4-BE49-F238E27FC236}">
                  <a16:creationId xmlns="" xmlns:a16="http://schemas.microsoft.com/office/drawing/2014/main" id="{125A5F7D-F525-DCA2-B2AC-85DD7454AA5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63"/>
            <a:stretch>
              <a:fillRect/>
            </a:stretch>
          </p:blipFill>
          <p:spPr bwMode="gray">
            <a:xfrm>
              <a:off x="0" y="1705"/>
              <a:ext cx="5760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4">
              <a:extLst>
                <a:ext uri="{FF2B5EF4-FFF2-40B4-BE49-F238E27FC236}">
                  <a16:creationId xmlns="" xmlns:a16="http://schemas.microsoft.com/office/drawing/2014/main" id="{456362C9-2F7A-0B55-F44A-8AE1E350AA9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5400000">
              <a:off x="3204" y="-396"/>
              <a:ext cx="47" cy="5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8" name="Rectangle 12">
              <a:extLst>
                <a:ext uri="{FF2B5EF4-FFF2-40B4-BE49-F238E27FC236}">
                  <a16:creationId xmlns="" xmlns:a16="http://schemas.microsoft.com/office/drawing/2014/main" id="{8E88DA80-74DA-ACE4-ADD7-57D148C3920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5400000">
              <a:off x="3204" y="-852"/>
              <a:ext cx="47" cy="50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9" name="Rectangle 13">
              <a:extLst>
                <a:ext uri="{FF2B5EF4-FFF2-40B4-BE49-F238E27FC236}">
                  <a16:creationId xmlns="" xmlns:a16="http://schemas.microsoft.com/office/drawing/2014/main" id="{B3B1C455-C113-CB5C-F5AF-3FBF78485DF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-20" y="0"/>
              <a:ext cx="47" cy="43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" name="Line 18">
              <a:extLst>
                <a:ext uri="{FF2B5EF4-FFF2-40B4-BE49-F238E27FC236}">
                  <a16:creationId xmlns="" xmlns:a16="http://schemas.microsoft.com/office/drawing/2014/main" id="{47D81827-D6EB-F259-5BBC-02769371879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14" y="2118"/>
              <a:ext cx="28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9">
              <a:extLst>
                <a:ext uri="{FF2B5EF4-FFF2-40B4-BE49-F238E27FC236}">
                  <a16:creationId xmlns="" xmlns:a16="http://schemas.microsoft.com/office/drawing/2014/main" id="{136F048A-C915-9B47-A2C3-1E5E9A4FC7E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27" y="2116"/>
              <a:ext cx="230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24">
              <a:extLst>
                <a:ext uri="{FF2B5EF4-FFF2-40B4-BE49-F238E27FC236}">
                  <a16:creationId xmlns="" xmlns:a16="http://schemas.microsoft.com/office/drawing/2014/main" id="{22BFEA01-E13C-BF92-F4FB-F079EB054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5" y="2115"/>
              <a:ext cx="65" cy="86"/>
            </a:xfrm>
            <a:custGeom>
              <a:avLst/>
              <a:gdLst>
                <a:gd name="T0" fmla="*/ 0 w 65"/>
                <a:gd name="T1" fmla="*/ 0 h 86"/>
                <a:gd name="T2" fmla="*/ 15 w 65"/>
                <a:gd name="T3" fmla="*/ 12 h 86"/>
                <a:gd name="T4" fmla="*/ 27 w 65"/>
                <a:gd name="T5" fmla="*/ 23 h 86"/>
                <a:gd name="T6" fmla="*/ 36 w 65"/>
                <a:gd name="T7" fmla="*/ 35 h 86"/>
                <a:gd name="T8" fmla="*/ 47 w 65"/>
                <a:gd name="T9" fmla="*/ 45 h 86"/>
                <a:gd name="T10" fmla="*/ 56 w 65"/>
                <a:gd name="T11" fmla="*/ 66 h 86"/>
                <a:gd name="T12" fmla="*/ 63 w 65"/>
                <a:gd name="T13" fmla="*/ 80 h 86"/>
                <a:gd name="T14" fmla="*/ 65 w 65"/>
                <a:gd name="T15" fmla="*/ 86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" h="86">
                  <a:moveTo>
                    <a:pt x="0" y="0"/>
                  </a:moveTo>
                  <a:cubicBezTo>
                    <a:pt x="9" y="4"/>
                    <a:pt x="6" y="10"/>
                    <a:pt x="15" y="12"/>
                  </a:cubicBezTo>
                  <a:cubicBezTo>
                    <a:pt x="18" y="20"/>
                    <a:pt x="19" y="20"/>
                    <a:pt x="27" y="23"/>
                  </a:cubicBezTo>
                  <a:cubicBezTo>
                    <a:pt x="29" y="29"/>
                    <a:pt x="30" y="32"/>
                    <a:pt x="36" y="35"/>
                  </a:cubicBezTo>
                  <a:cubicBezTo>
                    <a:pt x="40" y="40"/>
                    <a:pt x="43" y="40"/>
                    <a:pt x="47" y="45"/>
                  </a:cubicBezTo>
                  <a:cubicBezTo>
                    <a:pt x="49" y="71"/>
                    <a:pt x="49" y="52"/>
                    <a:pt x="56" y="66"/>
                  </a:cubicBezTo>
                  <a:cubicBezTo>
                    <a:pt x="57" y="74"/>
                    <a:pt x="56" y="77"/>
                    <a:pt x="63" y="80"/>
                  </a:cubicBezTo>
                  <a:cubicBezTo>
                    <a:pt x="65" y="85"/>
                    <a:pt x="65" y="83"/>
                    <a:pt x="65" y="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="" xmlns:a16="http://schemas.microsoft.com/office/drawing/2014/main" id="{B21BE661-3BE0-D985-56D3-E994EBF0EE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" y="2118"/>
              <a:ext cx="71" cy="84"/>
            </a:xfrm>
            <a:custGeom>
              <a:avLst/>
              <a:gdLst>
                <a:gd name="T0" fmla="*/ 69 w 71"/>
                <a:gd name="T1" fmla="*/ 0 h 84"/>
                <a:gd name="T2" fmla="*/ 61 w 71"/>
                <a:gd name="T3" fmla="*/ 27 h 84"/>
                <a:gd name="T4" fmla="*/ 52 w 71"/>
                <a:gd name="T5" fmla="*/ 57 h 84"/>
                <a:gd name="T6" fmla="*/ 46 w 71"/>
                <a:gd name="T7" fmla="*/ 72 h 84"/>
                <a:gd name="T8" fmla="*/ 33 w 71"/>
                <a:gd name="T9" fmla="*/ 63 h 84"/>
                <a:gd name="T10" fmla="*/ 25 w 71"/>
                <a:gd name="T11" fmla="*/ 51 h 84"/>
                <a:gd name="T12" fmla="*/ 10 w 71"/>
                <a:gd name="T13" fmla="*/ 39 h 84"/>
                <a:gd name="T14" fmla="*/ 4 w 71"/>
                <a:gd name="T15" fmla="*/ 77 h 84"/>
                <a:gd name="T16" fmla="*/ 1 w 71"/>
                <a:gd name="T17" fmla="*/ 84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1" h="84">
                  <a:moveTo>
                    <a:pt x="69" y="0"/>
                  </a:moveTo>
                  <a:cubicBezTo>
                    <a:pt x="65" y="10"/>
                    <a:pt x="71" y="21"/>
                    <a:pt x="61" y="27"/>
                  </a:cubicBezTo>
                  <a:cubicBezTo>
                    <a:pt x="59" y="37"/>
                    <a:pt x="62" y="55"/>
                    <a:pt x="52" y="57"/>
                  </a:cubicBezTo>
                  <a:cubicBezTo>
                    <a:pt x="49" y="62"/>
                    <a:pt x="49" y="67"/>
                    <a:pt x="46" y="72"/>
                  </a:cubicBezTo>
                  <a:cubicBezTo>
                    <a:pt x="38" y="71"/>
                    <a:pt x="39" y="67"/>
                    <a:pt x="33" y="63"/>
                  </a:cubicBezTo>
                  <a:cubicBezTo>
                    <a:pt x="30" y="58"/>
                    <a:pt x="27" y="56"/>
                    <a:pt x="25" y="51"/>
                  </a:cubicBezTo>
                  <a:cubicBezTo>
                    <a:pt x="23" y="38"/>
                    <a:pt x="25" y="38"/>
                    <a:pt x="10" y="39"/>
                  </a:cubicBezTo>
                  <a:cubicBezTo>
                    <a:pt x="8" y="51"/>
                    <a:pt x="18" y="72"/>
                    <a:pt x="4" y="77"/>
                  </a:cubicBezTo>
                  <a:cubicBezTo>
                    <a:pt x="0" y="82"/>
                    <a:pt x="1" y="79"/>
                    <a:pt x="1" y="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44600" y="1247775"/>
            <a:ext cx="7772400" cy="1143000"/>
          </a:xfrm>
        </p:spPr>
        <p:txBody>
          <a:bodyPr anchor="b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A0B84C8D-1418-EA0E-32B3-CD44C03228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26206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="" xmlns:a16="http://schemas.microsoft.com/office/drawing/2014/main" id="{443D7684-CA6B-75A3-88AE-0C7368B321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70046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="" xmlns:a16="http://schemas.microsoft.com/office/drawing/2014/main" id="{D986176A-1842-8668-AEF4-A43553FC99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2946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ED549-7F0E-5B4D-925E-F27CDC4F11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46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="" xmlns:a16="http://schemas.microsoft.com/office/drawing/2014/main" id="{FE0374B4-F3FB-FDF3-F913-EEC759CE01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361F5CAB-426E-FECC-7886-BF8228BB9F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>
            <a:extLst>
              <a:ext uri="{FF2B5EF4-FFF2-40B4-BE49-F238E27FC236}">
                <a16:creationId xmlns="" xmlns:a16="http://schemas.microsoft.com/office/drawing/2014/main" id="{CA1494C0-F57A-05AB-1F80-DC11C3E7F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B80FC-1AA9-7C45-AE0D-2A44B514FF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74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="" xmlns:a16="http://schemas.microsoft.com/office/drawing/2014/main" id="{8C41068F-FB85-EF5F-1380-B3D586ED68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C5D5D8D8-3BEA-1834-F580-8A409ACCB9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>
            <a:extLst>
              <a:ext uri="{FF2B5EF4-FFF2-40B4-BE49-F238E27FC236}">
                <a16:creationId xmlns="" xmlns:a16="http://schemas.microsoft.com/office/drawing/2014/main" id="{21B55F22-8EE4-B766-E2BE-0C31544FC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A8C00-8A58-B440-8A48-D876C6EE1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386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938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-31750" y="0"/>
            <a:ext cx="9178925" cy="6924675"/>
            <a:chOff x="-20" y="0"/>
            <a:chExt cx="5782" cy="4362"/>
          </a:xfrm>
        </p:grpSpPr>
        <p:sp>
          <p:nvSpPr>
            <p:cNvPr id="5" name="Rectangle 28" descr="Stonbk"/>
            <p:cNvSpPr>
              <a:spLocks noChangeArrowheads="1"/>
            </p:cNvSpPr>
            <p:nvPr userDrawn="1"/>
          </p:nvSpPr>
          <p:spPr bwMode="white">
            <a:xfrm>
              <a:off x="-15" y="5"/>
              <a:ext cx="5775" cy="4311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>
                <a:solidFill>
                  <a:srgbClr val="333333"/>
                </a:solidFill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ltGray">
            <a:xfrm>
              <a:off x="0" y="0"/>
              <a:ext cx="743" cy="4334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5000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333333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hidden">
            <a:xfrm>
              <a:off x="695" y="0"/>
              <a:ext cx="50" cy="43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>
                <a:solidFill>
                  <a:srgbClr val="333333"/>
                </a:solidFill>
              </a:endParaRPr>
            </a:p>
          </p:txBody>
        </p:sp>
        <p:pic>
          <p:nvPicPr>
            <p:cNvPr id="8" name="Picture 11" descr="Astonbnr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63"/>
            <a:stretch>
              <a:fillRect/>
            </a:stretch>
          </p:blipFill>
          <p:spPr bwMode="gray">
            <a:xfrm>
              <a:off x="0" y="1705"/>
              <a:ext cx="5760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4"/>
            <p:cNvSpPr>
              <a:spLocks noChangeArrowheads="1"/>
            </p:cNvSpPr>
            <p:nvPr userDrawn="1"/>
          </p:nvSpPr>
          <p:spPr bwMode="hidden">
            <a:xfrm rot="5400000">
              <a:off x="3204" y="-396"/>
              <a:ext cx="47" cy="5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>
                <a:solidFill>
                  <a:srgbClr val="333333"/>
                </a:solidFill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 userDrawn="1"/>
          </p:nvSpPr>
          <p:spPr bwMode="hidden">
            <a:xfrm rot="5400000">
              <a:off x="3204" y="-852"/>
              <a:ext cx="47" cy="50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>
                <a:solidFill>
                  <a:srgbClr val="333333"/>
                </a:solidFill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 userDrawn="1"/>
          </p:nvSpPr>
          <p:spPr bwMode="hidden">
            <a:xfrm>
              <a:off x="-20" y="0"/>
              <a:ext cx="47" cy="43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>
                <a:solidFill>
                  <a:srgbClr val="333333"/>
                </a:solidFill>
              </a:endParaRPr>
            </a:p>
          </p:txBody>
        </p:sp>
        <p:sp>
          <p:nvSpPr>
            <p:cNvPr id="12" name="Line 18"/>
            <p:cNvSpPr>
              <a:spLocks noChangeShapeType="1"/>
            </p:cNvSpPr>
            <p:nvPr userDrawn="1"/>
          </p:nvSpPr>
          <p:spPr bwMode="auto">
            <a:xfrm>
              <a:off x="414" y="2118"/>
              <a:ext cx="28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13" name="Line 19"/>
            <p:cNvSpPr>
              <a:spLocks noChangeShapeType="1"/>
            </p:cNvSpPr>
            <p:nvPr userDrawn="1"/>
          </p:nvSpPr>
          <p:spPr bwMode="auto">
            <a:xfrm flipV="1">
              <a:off x="27" y="2116"/>
              <a:ext cx="230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14" name="Freeform 24"/>
            <p:cNvSpPr>
              <a:spLocks/>
            </p:cNvSpPr>
            <p:nvPr userDrawn="1"/>
          </p:nvSpPr>
          <p:spPr bwMode="auto">
            <a:xfrm>
              <a:off x="255" y="2115"/>
              <a:ext cx="65" cy="86"/>
            </a:xfrm>
            <a:custGeom>
              <a:avLst/>
              <a:gdLst>
                <a:gd name="T0" fmla="*/ 0 w 65"/>
                <a:gd name="T1" fmla="*/ 0 h 86"/>
                <a:gd name="T2" fmla="*/ 15 w 65"/>
                <a:gd name="T3" fmla="*/ 12 h 86"/>
                <a:gd name="T4" fmla="*/ 27 w 65"/>
                <a:gd name="T5" fmla="*/ 23 h 86"/>
                <a:gd name="T6" fmla="*/ 36 w 65"/>
                <a:gd name="T7" fmla="*/ 35 h 86"/>
                <a:gd name="T8" fmla="*/ 47 w 65"/>
                <a:gd name="T9" fmla="*/ 45 h 86"/>
                <a:gd name="T10" fmla="*/ 56 w 65"/>
                <a:gd name="T11" fmla="*/ 66 h 86"/>
                <a:gd name="T12" fmla="*/ 63 w 65"/>
                <a:gd name="T13" fmla="*/ 80 h 86"/>
                <a:gd name="T14" fmla="*/ 65 w 65"/>
                <a:gd name="T15" fmla="*/ 86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" h="86">
                  <a:moveTo>
                    <a:pt x="0" y="0"/>
                  </a:moveTo>
                  <a:cubicBezTo>
                    <a:pt x="9" y="4"/>
                    <a:pt x="6" y="10"/>
                    <a:pt x="15" y="12"/>
                  </a:cubicBezTo>
                  <a:cubicBezTo>
                    <a:pt x="18" y="20"/>
                    <a:pt x="19" y="20"/>
                    <a:pt x="27" y="23"/>
                  </a:cubicBezTo>
                  <a:cubicBezTo>
                    <a:pt x="29" y="29"/>
                    <a:pt x="30" y="32"/>
                    <a:pt x="36" y="35"/>
                  </a:cubicBezTo>
                  <a:cubicBezTo>
                    <a:pt x="40" y="40"/>
                    <a:pt x="43" y="40"/>
                    <a:pt x="47" y="45"/>
                  </a:cubicBezTo>
                  <a:cubicBezTo>
                    <a:pt x="49" y="71"/>
                    <a:pt x="49" y="52"/>
                    <a:pt x="56" y="66"/>
                  </a:cubicBezTo>
                  <a:cubicBezTo>
                    <a:pt x="57" y="74"/>
                    <a:pt x="56" y="77"/>
                    <a:pt x="63" y="80"/>
                  </a:cubicBezTo>
                  <a:cubicBezTo>
                    <a:pt x="65" y="85"/>
                    <a:pt x="65" y="83"/>
                    <a:pt x="65" y="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 userDrawn="1"/>
          </p:nvSpPr>
          <p:spPr bwMode="auto">
            <a:xfrm>
              <a:off x="344" y="2118"/>
              <a:ext cx="71" cy="84"/>
            </a:xfrm>
            <a:custGeom>
              <a:avLst/>
              <a:gdLst>
                <a:gd name="T0" fmla="*/ 69 w 71"/>
                <a:gd name="T1" fmla="*/ 0 h 84"/>
                <a:gd name="T2" fmla="*/ 61 w 71"/>
                <a:gd name="T3" fmla="*/ 27 h 84"/>
                <a:gd name="T4" fmla="*/ 52 w 71"/>
                <a:gd name="T5" fmla="*/ 57 h 84"/>
                <a:gd name="T6" fmla="*/ 46 w 71"/>
                <a:gd name="T7" fmla="*/ 72 h 84"/>
                <a:gd name="T8" fmla="*/ 33 w 71"/>
                <a:gd name="T9" fmla="*/ 63 h 84"/>
                <a:gd name="T10" fmla="*/ 25 w 71"/>
                <a:gd name="T11" fmla="*/ 51 h 84"/>
                <a:gd name="T12" fmla="*/ 10 w 71"/>
                <a:gd name="T13" fmla="*/ 39 h 84"/>
                <a:gd name="T14" fmla="*/ 4 w 71"/>
                <a:gd name="T15" fmla="*/ 77 h 84"/>
                <a:gd name="T16" fmla="*/ 1 w 71"/>
                <a:gd name="T17" fmla="*/ 84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1" h="84">
                  <a:moveTo>
                    <a:pt x="69" y="0"/>
                  </a:moveTo>
                  <a:cubicBezTo>
                    <a:pt x="65" y="10"/>
                    <a:pt x="71" y="21"/>
                    <a:pt x="61" y="27"/>
                  </a:cubicBezTo>
                  <a:cubicBezTo>
                    <a:pt x="59" y="37"/>
                    <a:pt x="62" y="55"/>
                    <a:pt x="52" y="57"/>
                  </a:cubicBezTo>
                  <a:cubicBezTo>
                    <a:pt x="49" y="62"/>
                    <a:pt x="49" y="67"/>
                    <a:pt x="46" y="72"/>
                  </a:cubicBezTo>
                  <a:cubicBezTo>
                    <a:pt x="38" y="71"/>
                    <a:pt x="39" y="67"/>
                    <a:pt x="33" y="63"/>
                  </a:cubicBezTo>
                  <a:cubicBezTo>
                    <a:pt x="30" y="58"/>
                    <a:pt x="27" y="56"/>
                    <a:pt x="25" y="51"/>
                  </a:cubicBezTo>
                  <a:cubicBezTo>
                    <a:pt x="23" y="38"/>
                    <a:pt x="25" y="38"/>
                    <a:pt x="10" y="39"/>
                  </a:cubicBezTo>
                  <a:cubicBezTo>
                    <a:pt x="8" y="51"/>
                    <a:pt x="18" y="72"/>
                    <a:pt x="4" y="77"/>
                  </a:cubicBezTo>
                  <a:cubicBezTo>
                    <a:pt x="0" y="82"/>
                    <a:pt x="1" y="79"/>
                    <a:pt x="1" y="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44600" y="1247775"/>
            <a:ext cx="7772400" cy="1143000"/>
          </a:xfrm>
        </p:spPr>
        <p:txBody>
          <a:bodyPr anchor="b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6206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70046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2946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3FE00-5069-4EF3-A045-8290AB20860D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33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CC51-3335-4BA9-8743-1849B854F896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6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4B897-BF69-4B17-9574-EDE709902975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15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A360C-20BA-41F4-AF9D-FBC0F22DFA9A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95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685B6-D4B0-4BF4-A77F-D69FCBBF0BB4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81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FB652-AA9E-46DE-8133-6EDE4A3E573D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92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6AB91-C958-4DCF-B073-4C52FDD87A6A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5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="" xmlns:a16="http://schemas.microsoft.com/office/drawing/2014/main" id="{17057AA9-C26C-5084-6061-44C55D9E4F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C8057C67-1077-62EE-5A14-D8DE7D4F20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>
            <a:extLst>
              <a:ext uri="{FF2B5EF4-FFF2-40B4-BE49-F238E27FC236}">
                <a16:creationId xmlns="" xmlns:a16="http://schemas.microsoft.com/office/drawing/2014/main" id="{4F28703D-FEFE-DEED-3E10-FD078015CB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5DCCE-AB76-8D45-A7B8-FDB97C048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479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652F3-636C-44F5-967B-CD6AB7CCF6F5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3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096A4-0DD7-4A65-8661-91A747D102F4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62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931ED-2191-4B3F-8979-B83644D63616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11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7C7C8-2EB5-4073-89AA-82F47EBC47F4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10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56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="" xmlns:a16="http://schemas.microsoft.com/office/drawing/2014/main" id="{C37B05BC-12D4-32E5-1243-B83C78EF57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="" xmlns:a16="http://schemas.microsoft.com/office/drawing/2014/main" id="{09D60CF7-9AFF-61EC-8A96-E1A47FCE6E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>
            <a:extLst>
              <a:ext uri="{FF2B5EF4-FFF2-40B4-BE49-F238E27FC236}">
                <a16:creationId xmlns="" xmlns:a16="http://schemas.microsoft.com/office/drawing/2014/main" id="{C5CCC7C2-3EF9-23B8-7896-6C3FD64BB5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84D53-2572-6C47-9D29-1836F0BDA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8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="" xmlns:a16="http://schemas.microsoft.com/office/drawing/2014/main" id="{804C7A82-294E-A5F4-2593-3B96C7349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1A428EDB-458B-EDA5-8786-BCF7C93E05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>
            <a:extLst>
              <a:ext uri="{FF2B5EF4-FFF2-40B4-BE49-F238E27FC236}">
                <a16:creationId xmlns="" xmlns:a16="http://schemas.microsoft.com/office/drawing/2014/main" id="{FA59C6F7-0581-CD5B-FA01-1C0B32D85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8566B-B841-984C-B8D9-D0D12D20DF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96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="" xmlns:a16="http://schemas.microsoft.com/office/drawing/2014/main" id="{77FE54D7-EBCA-7632-7FA3-928FE3A17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="" xmlns:a16="http://schemas.microsoft.com/office/drawing/2014/main" id="{0AD54A6B-C02C-389E-E670-DC3FFAB6D3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>
            <a:extLst>
              <a:ext uri="{FF2B5EF4-FFF2-40B4-BE49-F238E27FC236}">
                <a16:creationId xmlns="" xmlns:a16="http://schemas.microsoft.com/office/drawing/2014/main" id="{44914092-5C80-B277-0E39-D192D83A83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785F6-2EE7-744F-97A7-24C0733D56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34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="" xmlns:a16="http://schemas.microsoft.com/office/drawing/2014/main" id="{4EEF4AF7-E377-CDD4-AC92-CC683DE1F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32B31890-C2FA-9041-F04E-F8E8EF01E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>
            <a:extLst>
              <a:ext uri="{FF2B5EF4-FFF2-40B4-BE49-F238E27FC236}">
                <a16:creationId xmlns="" xmlns:a16="http://schemas.microsoft.com/office/drawing/2014/main" id="{A7CF6074-DB79-C330-DBD0-7CF789E877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BD89A-09D2-E145-88AA-1D5BB07D2C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46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="" xmlns:a16="http://schemas.microsoft.com/office/drawing/2014/main" id="{BA442EDF-8690-1A6A-AC6E-660FB819C9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>
            <a:extLst>
              <a:ext uri="{FF2B5EF4-FFF2-40B4-BE49-F238E27FC236}">
                <a16:creationId xmlns="" xmlns:a16="http://schemas.microsoft.com/office/drawing/2014/main" id="{61242AD3-CE1B-1997-F3E9-90B56490C7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>
            <a:extLst>
              <a:ext uri="{FF2B5EF4-FFF2-40B4-BE49-F238E27FC236}">
                <a16:creationId xmlns="" xmlns:a16="http://schemas.microsoft.com/office/drawing/2014/main" id="{5891539D-595B-6FBF-D53C-3C76E55416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80072-7162-6E43-BADF-0B1940824A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333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="" xmlns:a16="http://schemas.microsoft.com/office/drawing/2014/main" id="{599DB9E9-8955-0E1D-0833-7484CEFB86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720978F1-C4BB-389F-FBD6-D2DA2CF65C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>
            <a:extLst>
              <a:ext uri="{FF2B5EF4-FFF2-40B4-BE49-F238E27FC236}">
                <a16:creationId xmlns="" xmlns:a16="http://schemas.microsoft.com/office/drawing/2014/main" id="{C2AB21C4-79A1-42E1-56CE-F6BC293434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2F763-6424-F641-8A46-BA5A02329B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52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="" xmlns:a16="http://schemas.microsoft.com/office/drawing/2014/main" id="{5F6E308B-667C-58A1-A894-FF934AD275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7CF6F37B-CD9B-83CD-CFA5-86764BAAB5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>
            <a:extLst>
              <a:ext uri="{FF2B5EF4-FFF2-40B4-BE49-F238E27FC236}">
                <a16:creationId xmlns="" xmlns:a16="http://schemas.microsoft.com/office/drawing/2014/main" id="{D2514B83-3F75-88EA-B49D-4191D77233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58A3D-B560-A446-91D9-35DA6312F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11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7">
            <a:extLst>
              <a:ext uri="{FF2B5EF4-FFF2-40B4-BE49-F238E27FC236}">
                <a16:creationId xmlns="" xmlns:a16="http://schemas.microsoft.com/office/drawing/2014/main" id="{C8090EA2-0AD7-48BC-377F-2DFA66A0B20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69113"/>
            <a:chOff x="0" y="0"/>
            <a:chExt cx="5760" cy="4327"/>
          </a:xfrm>
        </p:grpSpPr>
        <p:sp>
          <p:nvSpPr>
            <p:cNvPr id="3075" name="Rectangle 3">
              <a:extLst>
                <a:ext uri="{FF2B5EF4-FFF2-40B4-BE49-F238E27FC236}">
                  <a16:creationId xmlns="" xmlns:a16="http://schemas.microsoft.com/office/drawing/2014/main" id="{A892C557-939A-2264-72C2-D7D052A238E4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0" y="405"/>
              <a:ext cx="743" cy="3922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pic>
          <p:nvPicPr>
            <p:cNvPr id="1034" name="Picture 4" descr="Astonbnr">
              <a:extLst>
                <a:ext uri="{FF2B5EF4-FFF2-40B4-BE49-F238E27FC236}">
                  <a16:creationId xmlns="" xmlns:a16="http://schemas.microsoft.com/office/drawing/2014/main" id="{FB4078A6-8923-E984-5679-16FE6314C25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63"/>
            <a:stretch>
              <a:fillRect/>
            </a:stretch>
          </p:blipFill>
          <p:spPr bwMode="gray">
            <a:xfrm>
              <a:off x="0" y="0"/>
              <a:ext cx="5760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Rectangle 5">
              <a:extLst>
                <a:ext uri="{FF2B5EF4-FFF2-40B4-BE49-F238E27FC236}">
                  <a16:creationId xmlns="" xmlns:a16="http://schemas.microsoft.com/office/drawing/2014/main" id="{1D9110ED-BC88-AD14-1085-9740C7F276CB}"/>
                </a:ext>
              </a:extLst>
            </p:cNvPr>
            <p:cNvSpPr>
              <a:spLocks noChangeArrowheads="1"/>
            </p:cNvSpPr>
            <p:nvPr userDrawn="1"/>
          </p:nvSpPr>
          <p:spPr bwMode="white">
            <a:xfrm>
              <a:off x="704" y="181"/>
              <a:ext cx="5056" cy="3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6" name="Rectangle 6" descr="Stonbk">
              <a:extLst>
                <a:ext uri="{FF2B5EF4-FFF2-40B4-BE49-F238E27FC236}">
                  <a16:creationId xmlns="" xmlns:a16="http://schemas.microsoft.com/office/drawing/2014/main" id="{FC2F7486-D629-D5BD-8C5D-835C810F9103}"/>
                </a:ext>
              </a:extLst>
            </p:cNvPr>
            <p:cNvSpPr>
              <a:spLocks noChangeArrowheads="1"/>
            </p:cNvSpPr>
            <p:nvPr userDrawn="1"/>
          </p:nvSpPr>
          <p:spPr bwMode="white">
            <a:xfrm>
              <a:off x="747" y="224"/>
              <a:ext cx="5013" cy="4092"/>
            </a:xfrm>
            <a:prstGeom prst="rect">
              <a:avLst/>
            </a:pr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7" name="Rectangle 7">
              <a:extLst>
                <a:ext uri="{FF2B5EF4-FFF2-40B4-BE49-F238E27FC236}">
                  <a16:creationId xmlns="" xmlns:a16="http://schemas.microsoft.com/office/drawing/2014/main" id="{80ABC522-C55A-22B8-68AB-3AA4EA8DC911}"/>
                </a:ext>
              </a:extLst>
            </p:cNvPr>
            <p:cNvSpPr>
              <a:spLocks noChangeArrowheads="1"/>
            </p:cNvSpPr>
            <p:nvPr userDrawn="1"/>
          </p:nvSpPr>
          <p:spPr bwMode="white">
            <a:xfrm>
              <a:off x="703" y="186"/>
              <a:ext cx="46" cy="41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8" name="Line 8">
              <a:extLst>
                <a:ext uri="{FF2B5EF4-FFF2-40B4-BE49-F238E27FC236}">
                  <a16:creationId xmlns="" xmlns:a16="http://schemas.microsoft.com/office/drawing/2014/main" id="{4A640C8A-4CF4-E9C4-21C9-162BE92C69A9}"/>
                </a:ext>
              </a:extLst>
            </p:cNvPr>
            <p:cNvSpPr>
              <a:spLocks noChangeShapeType="1"/>
            </p:cNvSpPr>
            <p:nvPr userDrawn="1"/>
          </p:nvSpPr>
          <p:spPr bwMode="hidden">
            <a:xfrm>
              <a:off x="0" y="415"/>
              <a:ext cx="25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Line 9">
              <a:extLst>
                <a:ext uri="{FF2B5EF4-FFF2-40B4-BE49-F238E27FC236}">
                  <a16:creationId xmlns="" xmlns:a16="http://schemas.microsoft.com/office/drawing/2014/main" id="{A5D367A2-D384-59C3-B8EF-37B219154E97}"/>
                </a:ext>
              </a:extLst>
            </p:cNvPr>
            <p:cNvSpPr>
              <a:spLocks noChangeShapeType="1"/>
            </p:cNvSpPr>
            <p:nvPr userDrawn="1"/>
          </p:nvSpPr>
          <p:spPr bwMode="hidden">
            <a:xfrm>
              <a:off x="421" y="412"/>
              <a:ext cx="28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Rectangle 10">
              <a:extLst>
                <a:ext uri="{FF2B5EF4-FFF2-40B4-BE49-F238E27FC236}">
                  <a16:creationId xmlns="" xmlns:a16="http://schemas.microsoft.com/office/drawing/2014/main" id="{4E515D95-7420-7E5C-BA87-014E4005CA2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27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1027" name="Rectangle 11">
            <a:extLst>
              <a:ext uri="{FF2B5EF4-FFF2-40B4-BE49-F238E27FC236}">
                <a16:creationId xmlns="" xmlns:a16="http://schemas.microsoft.com/office/drawing/2014/main" id="{8EA9AFBD-B679-9DFE-A620-8394FC9AA0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2">
            <a:extLst>
              <a:ext uri="{FF2B5EF4-FFF2-40B4-BE49-F238E27FC236}">
                <a16:creationId xmlns="" xmlns:a16="http://schemas.microsoft.com/office/drawing/2014/main" id="{A402C752-2E7F-1493-3BF5-87E8B9EC5E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85" name="Rectangle 13">
            <a:extLst>
              <a:ext uri="{FF2B5EF4-FFF2-40B4-BE49-F238E27FC236}">
                <a16:creationId xmlns="" xmlns:a16="http://schemas.microsoft.com/office/drawing/2014/main" id="{32825590-5E52-2F3A-4779-4C6E12ADF0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73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bg2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6" name="Rectangle 14">
            <a:extLst>
              <a:ext uri="{FF2B5EF4-FFF2-40B4-BE49-F238E27FC236}">
                <a16:creationId xmlns="" xmlns:a16="http://schemas.microsoft.com/office/drawing/2014/main" id="{25CCC052-81F1-E7F5-5819-00AECE771D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bg2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>
            <a:extLst>
              <a:ext uri="{FF2B5EF4-FFF2-40B4-BE49-F238E27FC236}">
                <a16:creationId xmlns="" xmlns:a16="http://schemas.microsoft.com/office/drawing/2014/main" id="{EDA5E912-B76E-1455-F3BC-FACA97E0600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47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3BB2F56-901A-4946-8DFD-4A5B39C849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2" name="Rectangle 18">
            <a:extLst>
              <a:ext uri="{FF2B5EF4-FFF2-40B4-BE49-F238E27FC236}">
                <a16:creationId xmlns="" xmlns:a16="http://schemas.microsoft.com/office/drawing/2014/main" id="{5913FE7F-9061-0619-8FBA-A88DD7478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268288"/>
            <a:ext cx="8026400" cy="746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kumimoji="1"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7"/>
          <p:cNvGrpSpPr>
            <a:grpSpLocks/>
          </p:cNvGrpSpPr>
          <p:nvPr/>
        </p:nvGrpSpPr>
        <p:grpSpPr bwMode="auto">
          <a:xfrm>
            <a:off x="0" y="0"/>
            <a:ext cx="9144000" cy="6869113"/>
            <a:chOff x="0" y="0"/>
            <a:chExt cx="5760" cy="4327"/>
          </a:xfrm>
        </p:grpSpPr>
        <p:sp>
          <p:nvSpPr>
            <p:cNvPr id="3075" name="Rectangle 3"/>
            <p:cNvSpPr>
              <a:spLocks noChangeArrowheads="1"/>
            </p:cNvSpPr>
            <p:nvPr userDrawn="1"/>
          </p:nvSpPr>
          <p:spPr bwMode="ltGray">
            <a:xfrm>
              <a:off x="0" y="405"/>
              <a:ext cx="743" cy="3922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333333"/>
                </a:solidFill>
                <a:latin typeface="Arial" charset="0"/>
                <a:ea typeface="ＭＳ Ｐゴシック" charset="0"/>
              </a:endParaRPr>
            </a:p>
          </p:txBody>
        </p:sp>
        <p:pic>
          <p:nvPicPr>
            <p:cNvPr id="1034" name="Picture 4" descr="Astonbnr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63"/>
            <a:stretch>
              <a:fillRect/>
            </a:stretch>
          </p:blipFill>
          <p:spPr bwMode="gray">
            <a:xfrm>
              <a:off x="0" y="0"/>
              <a:ext cx="5760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Rectangle 5"/>
            <p:cNvSpPr>
              <a:spLocks noChangeArrowheads="1"/>
            </p:cNvSpPr>
            <p:nvPr userDrawn="1"/>
          </p:nvSpPr>
          <p:spPr bwMode="white">
            <a:xfrm>
              <a:off x="704" y="181"/>
              <a:ext cx="5056" cy="3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>
                <a:solidFill>
                  <a:srgbClr val="333333"/>
                </a:solidFill>
              </a:endParaRPr>
            </a:p>
          </p:txBody>
        </p:sp>
        <p:sp>
          <p:nvSpPr>
            <p:cNvPr id="1036" name="Rectangle 6" descr="Stonbk"/>
            <p:cNvSpPr>
              <a:spLocks noChangeArrowheads="1"/>
            </p:cNvSpPr>
            <p:nvPr userDrawn="1"/>
          </p:nvSpPr>
          <p:spPr bwMode="white">
            <a:xfrm>
              <a:off x="747" y="224"/>
              <a:ext cx="5013" cy="4092"/>
            </a:xfrm>
            <a:prstGeom prst="rect">
              <a:avLst/>
            </a:pr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>
                <a:solidFill>
                  <a:srgbClr val="333333"/>
                </a:solidFill>
              </a:endParaRPr>
            </a:p>
          </p:txBody>
        </p:sp>
        <p:sp>
          <p:nvSpPr>
            <p:cNvPr id="1037" name="Rectangle 7"/>
            <p:cNvSpPr>
              <a:spLocks noChangeArrowheads="1"/>
            </p:cNvSpPr>
            <p:nvPr userDrawn="1"/>
          </p:nvSpPr>
          <p:spPr bwMode="white">
            <a:xfrm>
              <a:off x="703" y="186"/>
              <a:ext cx="46" cy="41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>
                <a:solidFill>
                  <a:srgbClr val="333333"/>
                </a:solidFill>
              </a:endParaRPr>
            </a:p>
          </p:txBody>
        </p:sp>
        <p:sp>
          <p:nvSpPr>
            <p:cNvPr id="1038" name="Line 8"/>
            <p:cNvSpPr>
              <a:spLocks noChangeShapeType="1"/>
            </p:cNvSpPr>
            <p:nvPr userDrawn="1"/>
          </p:nvSpPr>
          <p:spPr bwMode="hidden">
            <a:xfrm>
              <a:off x="0" y="415"/>
              <a:ext cx="25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1039" name="Line 9"/>
            <p:cNvSpPr>
              <a:spLocks noChangeShapeType="1"/>
            </p:cNvSpPr>
            <p:nvPr userDrawn="1"/>
          </p:nvSpPr>
          <p:spPr bwMode="hidden">
            <a:xfrm>
              <a:off x="421" y="412"/>
              <a:ext cx="28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333333"/>
                </a:solidFill>
              </a:endParaRPr>
            </a:p>
          </p:txBody>
        </p:sp>
        <p:sp>
          <p:nvSpPr>
            <p:cNvPr id="104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7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>
                <a:solidFill>
                  <a:srgbClr val="333333"/>
                </a:solidFill>
              </a:endParaRPr>
            </a:p>
          </p:txBody>
        </p:sp>
      </p:grp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73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bg2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bg2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333329"/>
              </a:solidFill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47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53967CB-DE20-4AE3-AA45-312246D1AB74}" type="slidenum">
              <a:rPr lang="en-US" altLang="en-US">
                <a:solidFill>
                  <a:srgbClr val="3333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333329"/>
              </a:solidFill>
            </a:endParaRPr>
          </a:p>
        </p:txBody>
      </p:sp>
      <p:sp>
        <p:nvSpPr>
          <p:cNvPr id="1032" name="Rectangle 18"/>
          <p:cNvSpPr>
            <a:spLocks noChangeArrowheads="1"/>
          </p:cNvSpPr>
          <p:nvPr/>
        </p:nvSpPr>
        <p:spPr bwMode="auto">
          <a:xfrm>
            <a:off x="1117600" y="268288"/>
            <a:ext cx="8026400" cy="746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kumimoji="1" lang="en-US" alt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customXml" Target="../ink/ink1.xml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fO1veFs6Ho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>
            <a:extLst>
              <a:ext uri="{FF2B5EF4-FFF2-40B4-BE49-F238E27FC236}">
                <a16:creationId xmlns="" xmlns:a16="http://schemas.microsoft.com/office/drawing/2014/main" id="{4F0B197D-1F3A-821E-7FFE-574CF65B93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B803D47-8FC2-4147-A68B-371A1C19B438}" type="slidenum">
              <a:rPr lang="en-US" altLang="en-US" sz="1400" smtClean="0">
                <a:solidFill>
                  <a:schemeClr val="bg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400" dirty="0">
              <a:solidFill>
                <a:schemeClr val="bg2"/>
              </a:solidFill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="" xmlns:a16="http://schemas.microsoft.com/office/drawing/2014/main" id="{4082BE6C-531C-3720-6A23-313510AD74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36663" y="476250"/>
            <a:ext cx="7797800" cy="1319213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Live in the Truth: Facing Secular Challenges to Our Faith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="" xmlns:a16="http://schemas.microsoft.com/office/drawing/2014/main" id="{2563D704-C0AA-6591-0303-8E27287ECAB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St Peter Catholic Church</a:t>
            </a:r>
            <a:r>
              <a:rPr lang="en-US" altLang="en-US" sz="2400" dirty="0">
                <a:solidFill>
                  <a:srgbClr val="000000"/>
                </a:solidFill>
              </a:rPr>
              <a:t>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Monument, CO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/>
              <a:t>RCIA</a:t>
            </a:r>
          </a:p>
        </p:txBody>
      </p:sp>
      <p:sp>
        <p:nvSpPr>
          <p:cNvPr id="15364" name="Text Box 12">
            <a:extLst>
              <a:ext uri="{FF2B5EF4-FFF2-40B4-BE49-F238E27FC236}">
                <a16:creationId xmlns="" xmlns:a16="http://schemas.microsoft.com/office/drawing/2014/main" id="{58560F1B-99B6-8B78-3822-C0CB49EE6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/>
              <a:t>25 April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="" xmlns:a16="http://schemas.microsoft.com/office/drawing/2014/main" id="{10E60CE5-0E4F-3544-57EE-C2932D9FE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Does Satan Exist?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124EDC-ED4F-F0BD-97C3-085C68685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752600"/>
            <a:ext cx="3810000" cy="4114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Our understanding is founded on Scripture, Tradition and the Magisterium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OT/NT references: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1 Chr. 21:1, Job 1, 2, 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Wis. 2:24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Matt. 4:1, 5, 8, 11,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Mt12:22-30; Mark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1:13,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Ll10:18, John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6:68-71, 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Acts 5:1-3,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Rom. 16:19-20, 1 Cor. 5:5, 7:5, 1 Tim. 3:6, Heb. 2:14, Rev. 2:9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</a:p>
          <a:p>
            <a:pPr>
              <a:defRPr/>
            </a:pPr>
            <a:endParaRPr lang="en-US" dirty="0">
              <a:solidFill>
                <a:schemeClr val="tx1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729A1B-EE0C-8B85-61BA-E7B7FD577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9700" y="1752600"/>
            <a:ext cx="3810000" cy="4114800"/>
          </a:xfrm>
        </p:spPr>
        <p:txBody>
          <a:bodyPr/>
          <a:lstStyle/>
          <a:p>
            <a:pPr>
              <a:buClr>
                <a:srgbClr val="E09142"/>
              </a:buClr>
            </a:pPr>
            <a:r>
              <a:rPr lang="en-US" altLang="en-US" sz="3200">
                <a:solidFill>
                  <a:srgbClr val="191919"/>
                </a:solidFill>
                <a:latin typeface="Calibri Light" panose="020F0302020204030204" pitchFamily="34" charset="0"/>
              </a:rPr>
              <a:t>The Fall of the Angels</a:t>
            </a:r>
          </a:p>
          <a:p>
            <a:pPr lvl="1">
              <a:buClr>
                <a:srgbClr val="6A6954"/>
              </a:buClr>
            </a:pPr>
            <a:r>
              <a:rPr lang="en-US" altLang="en-US" sz="2800">
                <a:solidFill>
                  <a:srgbClr val="191919"/>
                </a:solidFill>
                <a:latin typeface="Calibri Light" panose="020F0302020204030204" pitchFamily="34" charset="0"/>
              </a:rPr>
              <a:t>Gen 3:15 </a:t>
            </a:r>
          </a:p>
          <a:p>
            <a:pPr lvl="1">
              <a:buClr>
                <a:srgbClr val="6A6954"/>
              </a:buClr>
            </a:pPr>
            <a:r>
              <a:rPr lang="en-US" altLang="en-US" sz="2800">
                <a:solidFill>
                  <a:srgbClr val="191919"/>
                </a:solidFill>
                <a:latin typeface="Calibri Light" panose="020F0302020204030204" pitchFamily="34" charset="0"/>
              </a:rPr>
              <a:t>The War in Heaven (Revelation 12:7-9)</a:t>
            </a:r>
          </a:p>
          <a:p>
            <a:pPr lvl="1">
              <a:buClr>
                <a:srgbClr val="6A6954"/>
              </a:buClr>
            </a:pPr>
            <a:r>
              <a:rPr lang="en-US" altLang="en-US" sz="2800">
                <a:solidFill>
                  <a:srgbClr val="191919"/>
                </a:solidFill>
                <a:latin typeface="Calibri Light" panose="020F0302020204030204" pitchFamily="34" charset="0"/>
              </a:rPr>
              <a:t>Isaiah 14:12-15</a:t>
            </a:r>
          </a:p>
          <a:p>
            <a:pPr lvl="1">
              <a:buClr>
                <a:srgbClr val="6A6954"/>
              </a:buClr>
            </a:pPr>
            <a:r>
              <a:rPr lang="en-US" altLang="en-US" sz="2800">
                <a:solidFill>
                  <a:srgbClr val="191919"/>
                </a:solidFill>
                <a:latin typeface="Calibri Light" panose="020F0302020204030204" pitchFamily="34" charset="0"/>
              </a:rPr>
              <a:t>Where are Satan and his demons? </a:t>
            </a:r>
          </a:p>
          <a:p>
            <a:pPr lvl="2">
              <a:buClr>
                <a:srgbClr val="AE4828"/>
              </a:buClr>
            </a:pPr>
            <a:r>
              <a:rPr lang="en-US" altLang="en-US" sz="2400" i="1">
                <a:solidFill>
                  <a:srgbClr val="191919"/>
                </a:solidFill>
                <a:latin typeface="Calibri Light" panose="020F0302020204030204" pitchFamily="34" charset="0"/>
              </a:rPr>
              <a:t>Ephesians 6:12 </a:t>
            </a:r>
          </a:p>
          <a:p>
            <a:pPr lvl="2">
              <a:buClr>
                <a:srgbClr val="AE4828"/>
              </a:buClr>
            </a:pPr>
            <a:r>
              <a:rPr lang="en-US" altLang="en-US" sz="2400" i="1">
                <a:solidFill>
                  <a:srgbClr val="191919"/>
                </a:solidFill>
                <a:latin typeface="Calibri Light" panose="020F0302020204030204" pitchFamily="34" charset="0"/>
              </a:rPr>
              <a:t>1Peter 5:8-9</a:t>
            </a:r>
          </a:p>
          <a:p>
            <a:endParaRPr lang="en-US" altLang="en-US"/>
          </a:p>
        </p:txBody>
      </p:sp>
      <p:sp>
        <p:nvSpPr>
          <p:cNvPr id="20485" name="Slide Number Placeholder 4">
            <a:extLst>
              <a:ext uri="{FF2B5EF4-FFF2-40B4-BE49-F238E27FC236}">
                <a16:creationId xmlns="" xmlns:a16="http://schemas.microsoft.com/office/drawing/2014/main" id="{C771ABF9-779D-0158-3A42-679D4201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6BAA337-BB3F-584D-BC91-F913F37F7F02}" type="slidenum">
              <a:rPr lang="en-US" altLang="en-US" sz="1400">
                <a:solidFill>
                  <a:schemeClr val="bg2"/>
                </a:solidFill>
              </a:rPr>
              <a:pPr/>
              <a:t>10</a:t>
            </a:fld>
            <a:endParaRPr lang="en-US" altLang="en-US" sz="140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8DF5C1-D1AF-7E93-608A-1F7786D16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838200"/>
            <a:ext cx="7581900" cy="1325563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Powers of Satan and the Demons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3C3CB7-A2CC-A95F-B111-FDED001C3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1100" y="2286000"/>
            <a:ext cx="7886700" cy="43513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Cannot force you to act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Cannot read your mind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Cannot perform miracles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Can put images and ideas into your head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Can work on the bodily senses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Can work on the weaknesses of the person 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Did the devil really make you do it?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2" name="TextBox 3">
            <a:extLst>
              <a:ext uri="{FF2B5EF4-FFF2-40B4-BE49-F238E27FC236}">
                <a16:creationId xmlns="" xmlns:a16="http://schemas.microsoft.com/office/drawing/2014/main" id="{73FCA2E7-3593-BFC7-5A3A-55EA0E674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AF9635-04C0-C8CB-4C5D-3EF5971E5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865438"/>
            <a:ext cx="7467600" cy="1325562"/>
          </a:xfrm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The Enduring Impacts of Evil in History</a:t>
            </a:r>
            <a:endParaRPr lang="en-US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2" name="TextBox 2">
            <a:extLst>
              <a:ext uri="{FF2B5EF4-FFF2-40B4-BE49-F238E27FC236}">
                <a16:creationId xmlns="" xmlns:a16="http://schemas.microsoft.com/office/drawing/2014/main" id="{3681979C-3ACC-FF3F-CF07-0AFFC9663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369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F4D0A7A-3D52-88C3-1261-13F987AA6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9700" y="2497138"/>
            <a:ext cx="3810000" cy="685800"/>
          </a:xfrm>
        </p:spPr>
        <p:txBody>
          <a:bodyPr/>
          <a:lstStyle/>
          <a:p>
            <a:r>
              <a:rPr lang="en-US" dirty="0"/>
              <a:t>Cain and Abel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5A38A03-97D6-4304-FE47-DD1517AF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A360C-20BA-41F4-AF9D-FBC0F22DFA9A}" type="slidenum">
              <a:rPr lang="en-US" altLang="en-US" smtClean="0">
                <a:solidFill>
                  <a:srgbClr val="333329"/>
                </a:solidFill>
              </a:rPr>
              <a:pPr>
                <a:defRPr/>
              </a:pPr>
              <a:t>13</a:t>
            </a:fld>
            <a:endParaRPr lang="en-US" altLang="en-US" dirty="0">
              <a:solidFill>
                <a:srgbClr val="333329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6BA67150-AD09-D01B-FC7B-BF5F96A60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6350" y="1219201"/>
            <a:ext cx="3810000" cy="685800"/>
          </a:xfrm>
        </p:spPr>
        <p:txBody>
          <a:bodyPr/>
          <a:lstStyle/>
          <a:p>
            <a:r>
              <a:rPr lang="en-US" dirty="0"/>
              <a:t>Adam and Eve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3A119FE7-3DA7-B998-34F9-E4E478C09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30" y="2114550"/>
            <a:ext cx="3742839" cy="262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DF74753C-8B15-E1C1-EB84-DDBAB3625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429000"/>
            <a:ext cx="324668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924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9C46F1-7752-01E7-6868-ADA415BD8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1219200"/>
            <a:ext cx="4152900" cy="609600"/>
          </a:xfrm>
        </p:spPr>
        <p:txBody>
          <a:bodyPr/>
          <a:lstStyle/>
          <a:p>
            <a:r>
              <a:rPr lang="en-US" dirty="0"/>
              <a:t>Sodom and Gomorrah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149379E-3D7D-0F42-14A9-B612E5080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8750" y="2019300"/>
            <a:ext cx="3810000" cy="1143000"/>
          </a:xfrm>
        </p:spPr>
        <p:txBody>
          <a:bodyPr/>
          <a:lstStyle/>
          <a:p>
            <a:r>
              <a:rPr lang="en-US" dirty="0"/>
              <a:t>The Temptations of Christ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7DE860-3840-EAB2-98F9-AFCF7A09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A360C-20BA-41F4-AF9D-FBC0F22DFA9A}" type="slidenum">
              <a:rPr lang="en-US" altLang="en-US" smtClean="0">
                <a:solidFill>
                  <a:srgbClr val="333329"/>
                </a:solidFill>
              </a:rPr>
              <a:pPr>
                <a:defRPr/>
              </a:pPr>
              <a:t>14</a:t>
            </a:fld>
            <a:endParaRPr lang="en-US" altLang="en-US" dirty="0">
              <a:solidFill>
                <a:srgbClr val="333329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0B46AADB-8C79-5A9D-47A6-35E74F63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19300"/>
            <a:ext cx="38671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C7501FAF-2C8B-C28F-DB99-11F94D2E7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3111500"/>
            <a:ext cx="33655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4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7085FF-7C59-7C50-B633-0F557125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500063"/>
            <a:ext cx="6153150" cy="1325562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Judas and the Crucifixion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2" name="Picture 4">
            <a:extLst>
              <a:ext uri="{FF2B5EF4-FFF2-40B4-BE49-F238E27FC236}">
                <a16:creationId xmlns="" xmlns:a16="http://schemas.microsoft.com/office/drawing/2014/main" id="{8AB5BCFD-2F2C-7521-F30D-3AA5FB33A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331628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>
            <a:extLst>
              <a:ext uri="{FF2B5EF4-FFF2-40B4-BE49-F238E27FC236}">
                <a16:creationId xmlns="" xmlns:a16="http://schemas.microsoft.com/office/drawing/2014/main" id="{E50FA64D-DCD8-E5BB-0C02-3B9318A64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676400"/>
            <a:ext cx="3211512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4">
            <a:extLst>
              <a:ext uri="{FF2B5EF4-FFF2-40B4-BE49-F238E27FC236}">
                <a16:creationId xmlns="" xmlns:a16="http://schemas.microsoft.com/office/drawing/2014/main" id="{C116F910-6E12-5369-4D00-D29877738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16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D3E9AA-1B86-68BB-3152-BDC8BE9BE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1071563"/>
            <a:ext cx="3810000" cy="1143000"/>
          </a:xfrm>
        </p:spPr>
        <p:txBody>
          <a:bodyPr/>
          <a:lstStyle/>
          <a:p>
            <a:r>
              <a:rPr lang="en-US" dirty="0"/>
              <a:t>Muslim Conquest in 700’s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3B93951-2933-4D88-38ED-9F6F25B54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191" y="2533650"/>
            <a:ext cx="3810000" cy="1143000"/>
          </a:xfrm>
        </p:spPr>
        <p:txBody>
          <a:bodyPr/>
          <a:lstStyle/>
          <a:p>
            <a:r>
              <a:rPr lang="en-US" dirty="0"/>
              <a:t>European Religious Wars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FA9E5B8-67D7-6E86-1062-96F36FCE4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A360C-20BA-41F4-AF9D-FBC0F22DFA9A}" type="slidenum">
              <a:rPr lang="en-US" altLang="en-US" smtClean="0">
                <a:solidFill>
                  <a:srgbClr val="333329"/>
                </a:solidFill>
              </a:rPr>
              <a:pPr>
                <a:defRPr/>
              </a:pPr>
              <a:t>16</a:t>
            </a:fld>
            <a:endParaRPr lang="en-US" altLang="en-US" dirty="0">
              <a:solidFill>
                <a:srgbClr val="333329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1728BF2-91B5-0445-2549-D91AC8925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143125"/>
            <a:ext cx="3810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C4BDFC50-B7E2-A162-6FB3-37F7AA3F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083" y="3752850"/>
            <a:ext cx="425261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2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="" xmlns:a16="http://schemas.microsoft.com/office/drawing/2014/main" id="{9AB44544-7090-DE5F-7601-B1ADBB9A65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The “Enlightenment” 1715-1789</a:t>
            </a:r>
          </a:p>
        </p:txBody>
      </p:sp>
      <p:sp>
        <p:nvSpPr>
          <p:cNvPr id="52226" name="Slide Number Placeholder 3">
            <a:extLst>
              <a:ext uri="{FF2B5EF4-FFF2-40B4-BE49-F238E27FC236}">
                <a16:creationId xmlns="" xmlns:a16="http://schemas.microsoft.com/office/drawing/2014/main" id="{B3427DEE-F4B3-189B-B0C2-A091FB662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C0C6614-890E-984E-954D-3C2FD88CE030}" type="slidenum">
              <a:rPr lang="en-US" altLang="en-US" sz="1400" smtClean="0">
                <a:solidFill>
                  <a:schemeClr val="bg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 dirty="0">
              <a:solidFill>
                <a:schemeClr val="bg2"/>
              </a:solidFill>
            </a:endParaRPr>
          </a:p>
        </p:txBody>
      </p:sp>
      <p:pic>
        <p:nvPicPr>
          <p:cNvPr id="52227" name="Content Placeholder 2">
            <a:extLst>
              <a:ext uri="{FF2B5EF4-FFF2-40B4-BE49-F238E27FC236}">
                <a16:creationId xmlns="" xmlns:a16="http://schemas.microsoft.com/office/drawing/2014/main" id="{2A3CBD9F-3A4B-00FF-009D-71617AE3F0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00200"/>
            <a:ext cx="996950" cy="1433513"/>
          </a:xfrm>
        </p:spPr>
      </p:pic>
      <p:sp>
        <p:nvSpPr>
          <p:cNvPr id="52228" name="TextBox 3">
            <a:extLst>
              <a:ext uri="{FF2B5EF4-FFF2-40B4-BE49-F238E27FC236}">
                <a16:creationId xmlns="" xmlns:a16="http://schemas.microsoft.com/office/drawing/2014/main" id="{F624FD38-663A-DE14-1D28-71C1915A8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3048000"/>
            <a:ext cx="81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Kant</a:t>
            </a:r>
          </a:p>
        </p:txBody>
      </p:sp>
      <p:pic>
        <p:nvPicPr>
          <p:cNvPr id="52229" name="Picture 4">
            <a:extLst>
              <a:ext uri="{FF2B5EF4-FFF2-40B4-BE49-F238E27FC236}">
                <a16:creationId xmlns="" xmlns:a16="http://schemas.microsoft.com/office/drawing/2014/main" id="{93BBF79E-67B3-D834-0E75-C2E8A8DE7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3990975"/>
            <a:ext cx="1014412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5">
            <a:extLst>
              <a:ext uri="{FF2B5EF4-FFF2-40B4-BE49-F238E27FC236}">
                <a16:creationId xmlns="" xmlns:a16="http://schemas.microsoft.com/office/drawing/2014/main" id="{ED7D4B8C-0887-04F0-70A0-806E8BB89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405438"/>
            <a:ext cx="1573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Rousseau</a:t>
            </a:r>
          </a:p>
        </p:txBody>
      </p:sp>
      <p:pic>
        <p:nvPicPr>
          <p:cNvPr id="52231" name="Picture 6">
            <a:extLst>
              <a:ext uri="{FF2B5EF4-FFF2-40B4-BE49-F238E27FC236}">
                <a16:creationId xmlns="" xmlns:a16="http://schemas.microsoft.com/office/drawing/2014/main" id="{DB809242-882A-383F-EC13-3BB681AE5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4935538"/>
            <a:ext cx="12858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7">
            <a:extLst>
              <a:ext uri="{FF2B5EF4-FFF2-40B4-BE49-F238E27FC236}">
                <a16:creationId xmlns="" xmlns:a16="http://schemas.microsoft.com/office/drawing/2014/main" id="{14C707EC-6D81-FBC4-3994-9C831D889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1524000"/>
            <a:ext cx="10064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>
            <a:extLst>
              <a:ext uri="{FF2B5EF4-FFF2-40B4-BE49-F238E27FC236}">
                <a16:creationId xmlns="" xmlns:a16="http://schemas.microsoft.com/office/drawing/2014/main" id="{D1578B25-82C2-33E5-FBA0-FDE24B04D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3505200"/>
            <a:ext cx="183673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9">
            <a:extLst>
              <a:ext uri="{FF2B5EF4-FFF2-40B4-BE49-F238E27FC236}">
                <a16:creationId xmlns="" xmlns:a16="http://schemas.microsoft.com/office/drawing/2014/main" id="{4B6CF976-7983-BEE4-D8A7-FCA102628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1981200"/>
            <a:ext cx="16129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5" name="TextBox 10">
            <a:extLst>
              <a:ext uri="{FF2B5EF4-FFF2-40B4-BE49-F238E27FC236}">
                <a16:creationId xmlns="" xmlns:a16="http://schemas.microsoft.com/office/drawing/2014/main" id="{DEF78D79-393B-271F-D0C9-02572C36C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50" y="4238625"/>
            <a:ext cx="1822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The Thinker</a:t>
            </a:r>
          </a:p>
        </p:txBody>
      </p:sp>
      <p:pic>
        <p:nvPicPr>
          <p:cNvPr id="52236" name="Picture 11">
            <a:extLst>
              <a:ext uri="{FF2B5EF4-FFF2-40B4-BE49-F238E27FC236}">
                <a16:creationId xmlns="" xmlns:a16="http://schemas.microsoft.com/office/drawing/2014/main" id="{E8DC8EBB-2883-4512-855C-A3BAC5FB66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48006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7" name="TextBox 12">
            <a:extLst>
              <a:ext uri="{FF2B5EF4-FFF2-40B4-BE49-F238E27FC236}">
                <a16:creationId xmlns="" xmlns:a16="http://schemas.microsoft.com/office/drawing/2014/main" id="{3075E489-0F18-FB05-A37A-AAAD3461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124200"/>
            <a:ext cx="86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Marx</a:t>
            </a:r>
          </a:p>
        </p:txBody>
      </p:sp>
      <p:sp>
        <p:nvSpPr>
          <p:cNvPr id="52238" name="TextBox 13">
            <a:extLst>
              <a:ext uri="{FF2B5EF4-FFF2-40B4-BE49-F238E27FC236}">
                <a16:creationId xmlns="" xmlns:a16="http://schemas.microsoft.com/office/drawing/2014/main" id="{6B2DFD57-6273-94C3-9DF0-5C00596CC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400800"/>
            <a:ext cx="2817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The “isms” of today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79438"/>
            <a:ext cx="8229600" cy="1143000"/>
          </a:xfrm>
        </p:spPr>
        <p:txBody>
          <a:bodyPr/>
          <a:lstStyle/>
          <a:p>
            <a:r>
              <a:rPr lang="en-US" dirty="0"/>
              <a:t>First and Second World Wars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540" t="15360"/>
          <a:stretch/>
        </p:blipFill>
        <p:spPr>
          <a:xfrm>
            <a:off x="1209040" y="2590800"/>
            <a:ext cx="3598035" cy="250141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2206" y="1535113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WWII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t="10862" r="8248"/>
          <a:stretch/>
        </p:blipFill>
        <p:spPr>
          <a:xfrm>
            <a:off x="5118893" y="2590800"/>
            <a:ext cx="3708400" cy="250141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785F6-2EE7-744F-97A7-24C0733D5686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95400" y="5334000"/>
            <a:ext cx="3200400" cy="1072813"/>
            <a:chOff x="1295400" y="5334000"/>
            <a:chExt cx="3200400" cy="1072813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1295400" y="5334000"/>
              <a:ext cx="3200400" cy="968859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61988" y="5391150"/>
              <a:ext cx="289213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1914-1918</a:t>
              </a:r>
            </a:p>
            <a:p>
              <a:r>
                <a:rPr lang="en-US" sz="2000" dirty="0"/>
                <a:t>“The Suicide of Europe”</a:t>
              </a:r>
            </a:p>
            <a:p>
              <a:endParaRPr lang="en-US" sz="2000" dirty="0"/>
            </a:p>
          </p:txBody>
        </p:sp>
      </p:grp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766887" y="1535113"/>
            <a:ext cx="4040188" cy="639762"/>
          </a:xfrm>
        </p:spPr>
        <p:txBody>
          <a:bodyPr/>
          <a:lstStyle/>
          <a:p>
            <a:pPr algn="ctr"/>
            <a:r>
              <a:rPr lang="en-US" dirty="0"/>
              <a:t>WWI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601493" y="5391150"/>
            <a:ext cx="2667000" cy="914400"/>
            <a:chOff x="5257800" y="5410200"/>
            <a:chExt cx="2667000" cy="914400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5257800" y="5410200"/>
              <a:ext cx="2667000" cy="914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85269" y="5427732"/>
              <a:ext cx="26120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1939-1945</a:t>
              </a:r>
            </a:p>
            <a:p>
              <a:r>
                <a:rPr lang="en-US" sz="2000" dirty="0"/>
                <a:t>Tragedy and Triumph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659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A79DB8-0606-049D-F0CF-054301D1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838200"/>
            <a:ext cx="6229350" cy="1325563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Communism/Socialism/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Totalitarianism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58D117-A6CA-3084-9BE6-3AEFA2389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430463"/>
            <a:ext cx="7886700" cy="435133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Joseph Stalin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Mao Tse Tung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Castro Family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Kim Jong-un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Ayatollah Khomeini</a:t>
            </a:r>
          </a:p>
          <a:p>
            <a:pPr lvl="1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Ayatollah Khamenei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58371" name="Picture 10">
            <a:extLst>
              <a:ext uri="{FF2B5EF4-FFF2-40B4-BE49-F238E27FC236}">
                <a16:creationId xmlns="" xmlns:a16="http://schemas.microsoft.com/office/drawing/2014/main" id="{01601DEC-A3B5-C19E-6C5E-6546FA27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63763"/>
            <a:ext cx="642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11">
            <a:extLst>
              <a:ext uri="{FF2B5EF4-FFF2-40B4-BE49-F238E27FC236}">
                <a16:creationId xmlns="" xmlns:a16="http://schemas.microsoft.com/office/drawing/2014/main" id="{2C4284F6-5EC2-ED6E-4045-5B9EB5FB7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644775"/>
            <a:ext cx="7302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2">
            <a:extLst>
              <a:ext uri="{FF2B5EF4-FFF2-40B4-BE49-F238E27FC236}">
                <a16:creationId xmlns="" xmlns:a16="http://schemas.microsoft.com/office/drawing/2014/main" id="{ED924A62-AE30-C83F-B5F1-61242DF0E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3573463"/>
            <a:ext cx="944562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3">
            <a:extLst>
              <a:ext uri="{FF2B5EF4-FFF2-40B4-BE49-F238E27FC236}">
                <a16:creationId xmlns="" xmlns:a16="http://schemas.microsoft.com/office/drawing/2014/main" id="{4CC40B81-C6E5-D431-A1CB-9BB111C8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4105275"/>
            <a:ext cx="1106487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4">
            <a:extLst>
              <a:ext uri="{FF2B5EF4-FFF2-40B4-BE49-F238E27FC236}">
                <a16:creationId xmlns="" xmlns:a16="http://schemas.microsoft.com/office/drawing/2014/main" id="{2DBAC995-C582-DB91-8B3E-370D8884F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4575175"/>
            <a:ext cx="7635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Box 4">
            <a:extLst>
              <a:ext uri="{FF2B5EF4-FFF2-40B4-BE49-F238E27FC236}">
                <a16:creationId xmlns="" xmlns:a16="http://schemas.microsoft.com/office/drawing/2014/main" id="{D01A6919-5FDA-B7FC-4810-9073DD94E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382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22</a:t>
            </a:r>
          </a:p>
        </p:txBody>
      </p:sp>
      <p:pic>
        <p:nvPicPr>
          <p:cNvPr id="58377" name="Picture 11">
            <a:extLst>
              <a:ext uri="{FF2B5EF4-FFF2-40B4-BE49-F238E27FC236}">
                <a16:creationId xmlns="" xmlns:a16="http://schemas.microsoft.com/office/drawing/2014/main" id="{EF4B39C8-83ED-0F79-37E1-E3A6DD5E1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5051425"/>
            <a:ext cx="70167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3">
            <a:extLst>
              <a:ext uri="{FF2B5EF4-FFF2-40B4-BE49-F238E27FC236}">
                <a16:creationId xmlns="" xmlns:a16="http://schemas.microsoft.com/office/drawing/2014/main" id="{931CE09B-CA02-5D75-BC0C-37D344DF5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57388"/>
            <a:ext cx="55721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17">
            <a:extLst>
              <a:ext uri="{FF2B5EF4-FFF2-40B4-BE49-F238E27FC236}">
                <a16:creationId xmlns="" xmlns:a16="http://schemas.microsoft.com/office/drawing/2014/main" id="{94CE7780-8534-D1E8-6497-8F4806970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849563"/>
            <a:ext cx="6826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80" name="Straight Arrow Connector 8">
            <a:extLst>
              <a:ext uri="{FF2B5EF4-FFF2-40B4-BE49-F238E27FC236}">
                <a16:creationId xmlns="" xmlns:a16="http://schemas.microsoft.com/office/drawing/2014/main" id="{C32605ED-7A75-6E47-65B9-8C3AAB0CB0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02288" y="3108325"/>
            <a:ext cx="1314450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81" name="Straight Arrow Connector 10">
            <a:extLst>
              <a:ext uri="{FF2B5EF4-FFF2-40B4-BE49-F238E27FC236}">
                <a16:creationId xmlns="" xmlns:a16="http://schemas.microsoft.com/office/drawing/2014/main" id="{BFB0955E-4047-8524-CAE8-8E80BD78019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88075" y="5205413"/>
            <a:ext cx="815975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="" xmlns:a16="http://schemas.microsoft.com/office/drawing/2014/main" id="{DBE64357-127A-73C0-7D97-C7FE12B0EC51}"/>
                  </a:ext>
                </a:extLst>
              </p14:cNvPr>
              <p14:cNvContentPartPr/>
              <p14:nvPr/>
            </p14:nvContentPartPr>
            <p14:xfrm>
              <a:off x="6181056" y="310874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BE64357-127A-73C0-7D97-C7FE12B0EC5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72056" y="3099744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8383" name="Straight Arrow Connector 25">
            <a:extLst>
              <a:ext uri="{FF2B5EF4-FFF2-40B4-BE49-F238E27FC236}">
                <a16:creationId xmlns="" xmlns:a16="http://schemas.microsoft.com/office/drawing/2014/main" id="{23A1451C-BAE1-0CCC-2E58-9F234A1607A0}"/>
              </a:ext>
            </a:extLst>
          </p:cNvPr>
          <p:cNvCxnSpPr>
            <a:cxnSpLocks/>
          </p:cNvCxnSpPr>
          <p:nvPr/>
        </p:nvCxnSpPr>
        <p:spPr bwMode="auto">
          <a:xfrm>
            <a:off x="4779963" y="2384425"/>
            <a:ext cx="2136775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E8BFD6-37BD-E511-A6CA-F3631B69C1D0}"/>
              </a:ext>
            </a:extLst>
          </p:cNvPr>
          <p:cNvSpPr txBox="1"/>
          <p:nvPr/>
        </p:nvSpPr>
        <p:spPr>
          <a:xfrm>
            <a:off x="2550027" y="2830513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20M+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12ED4B-3487-43C8-79CF-806F17C47DA2}"/>
              </a:ext>
            </a:extLst>
          </p:cNvPr>
          <p:cNvSpPr txBox="1"/>
          <p:nvPr/>
        </p:nvSpPr>
        <p:spPr>
          <a:xfrm>
            <a:off x="2418013" y="3462298"/>
            <a:ext cx="968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45-60M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C328775-96A6-DD08-4986-BC025E8D6EC2}"/>
              </a:ext>
            </a:extLst>
          </p:cNvPr>
          <p:cNvSpPr txBox="1"/>
          <p:nvPr/>
        </p:nvSpPr>
        <p:spPr>
          <a:xfrm>
            <a:off x="2360613" y="4031625"/>
            <a:ext cx="1143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45K-58K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3DE7EA1-DEEE-8FBE-083E-59CA61C36E6F}"/>
              </a:ext>
            </a:extLst>
          </p:cNvPr>
          <p:cNvSpPr txBox="1"/>
          <p:nvPr/>
        </p:nvSpPr>
        <p:spPr>
          <a:xfrm>
            <a:off x="2204814" y="4636879"/>
            <a:ext cx="1394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710K-3.5M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5A57630-5EB9-1198-64D0-9B8782A745FF}"/>
              </a:ext>
            </a:extLst>
          </p:cNvPr>
          <p:cNvSpPr txBox="1"/>
          <p:nvPr/>
        </p:nvSpPr>
        <p:spPr>
          <a:xfrm>
            <a:off x="2418013" y="5792579"/>
            <a:ext cx="2361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#1 Sponsor of terrorism in the world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2286000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Putin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86675" y="3123744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Xi Jinping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C9F780-640A-896A-8898-9201C181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Prayer </a:t>
            </a:r>
            <a:r>
              <a:rPr lang="en-US" sz="2800" dirty="0"/>
              <a:t>(Psalm 12: 2-3, 6, 8)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3BB16DF-D60A-E178-78BD-40BF3D911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9BD89A-09D2-E145-88AA-1D5BB07D2C9A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42E02-C781-40A4-6AA5-E012765CDBCD}"/>
              </a:ext>
            </a:extLst>
          </p:cNvPr>
          <p:cNvSpPr txBox="1"/>
          <p:nvPr/>
        </p:nvSpPr>
        <p:spPr>
          <a:xfrm>
            <a:off x="1596081" y="1584454"/>
            <a:ext cx="6477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Help, Lord, for no one loyal remains; the faithful have vanished from the children of men.</a:t>
            </a:r>
          </a:p>
          <a:p>
            <a:r>
              <a:rPr lang="en-US" sz="2800" dirty="0"/>
              <a:t>They tell lies to one another, speak with deceiving lips and a double heart.</a:t>
            </a:r>
          </a:p>
          <a:p>
            <a:r>
              <a:rPr lang="en-US" sz="2800" dirty="0"/>
              <a:t>“Because they rob the weak, and the needy groan, I will now arise,” says the Lord;” I will grant safety to whoever longs for it.”</a:t>
            </a:r>
          </a:p>
          <a:p>
            <a:r>
              <a:rPr lang="en-US" sz="2800" dirty="0"/>
              <a:t>You, O Lord, protect us always; preserve us from this generation.</a:t>
            </a:r>
          </a:p>
        </p:txBody>
      </p:sp>
    </p:spTree>
    <p:extLst>
      <p:ext uri="{BB962C8B-B14F-4D97-AF65-F5344CB8AC3E}">
        <p14:creationId xmlns:p14="http://schemas.microsoft.com/office/powerpoint/2010/main" val="4159548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5DCCE-AB76-8D45-A7B8-FDB97C0486E0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Modernism: Synthesis of all Heresies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57300" y="1524000"/>
            <a:ext cx="7772400" cy="4114800"/>
          </a:xfrm>
        </p:spPr>
        <p:txBody>
          <a:bodyPr/>
          <a:lstStyle/>
          <a:p>
            <a:r>
              <a:rPr lang="en-US" sz="1800" dirty="0"/>
              <a:t>What is modernism?</a:t>
            </a:r>
          </a:p>
          <a:p>
            <a:pPr lvl="1"/>
            <a:r>
              <a:rPr lang="en-US" sz="1800" dirty="0"/>
              <a:t>All religious truth is subject to revision</a:t>
            </a:r>
          </a:p>
          <a:p>
            <a:pPr lvl="1"/>
            <a:r>
              <a:rPr lang="en-US" sz="1800" dirty="0"/>
              <a:t>No truth is immutable and unchangeable</a:t>
            </a:r>
          </a:p>
          <a:p>
            <a:pPr lvl="1"/>
            <a:r>
              <a:rPr lang="en-US" sz="1800" dirty="0"/>
              <a:t>Personal religious “sentiment” defines “Truth”</a:t>
            </a:r>
          </a:p>
          <a:p>
            <a:pPr lvl="1"/>
            <a:r>
              <a:rPr lang="en-US" sz="1800" dirty="0"/>
              <a:t>Subjectivism: we can have no certain knowledge of things outside ourselves</a:t>
            </a:r>
          </a:p>
          <a:p>
            <a:pPr lvl="1"/>
            <a:r>
              <a:rPr lang="en-US" sz="1800" dirty="0"/>
              <a:t>Theological schizophrenia</a:t>
            </a:r>
          </a:p>
          <a:p>
            <a:pPr lvl="1"/>
            <a:r>
              <a:rPr lang="en-US" sz="1800" dirty="0"/>
              <a:t>The Church's </a:t>
            </a:r>
            <a:r>
              <a:rPr lang="en-US" sz="1800" dirty="0" smtClean="0"/>
              <a:t>Response:</a:t>
            </a:r>
            <a:endParaRPr lang="en-US" sz="1800" dirty="0"/>
          </a:p>
          <a:p>
            <a:pPr lvl="2"/>
            <a:r>
              <a:rPr lang="en-US" sz="1800" dirty="0" smtClean="0"/>
              <a:t>Brilliant explanation of Catholic view of social justice in Pope Leo XIII’s 1891 encyclical Rerum Novarun </a:t>
            </a:r>
          </a:p>
          <a:p>
            <a:pPr lvl="2"/>
            <a:r>
              <a:rPr lang="en-US" sz="1800" dirty="0" smtClean="0"/>
              <a:t>Condemned </a:t>
            </a:r>
            <a:r>
              <a:rPr lang="en-US" sz="1800" dirty="0"/>
              <a:t>as heretical-Pope Pius X encyclical Pascendi Dominici Gregis 1907.</a:t>
            </a:r>
          </a:p>
          <a:p>
            <a:pPr lvl="2"/>
            <a:r>
              <a:rPr lang="en-US" sz="1800" dirty="0"/>
              <a:t>Trust in the guidance of the Holy Spirit, interpretations of the Magisterium and Sacred Tradition</a:t>
            </a:r>
          </a:p>
          <a:p>
            <a:pPr lvl="2"/>
            <a:r>
              <a:rPr lang="en-US" sz="1800" dirty="0"/>
              <a:t>Be aware of the manifestations of modernism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543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ounded Rectangle 5"/>
          <p:cNvSpPr>
            <a:spLocks noChangeArrowheads="1"/>
          </p:cNvSpPr>
          <p:nvPr/>
        </p:nvSpPr>
        <p:spPr bwMode="auto">
          <a:xfrm>
            <a:off x="6508750" y="4727575"/>
            <a:ext cx="2078038" cy="3238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333333"/>
              </a:solidFill>
            </a:endParaRPr>
          </a:p>
        </p:txBody>
      </p:sp>
      <p:sp>
        <p:nvSpPr>
          <p:cNvPr id="53251" name="Rounded Rectangle 4"/>
          <p:cNvSpPr>
            <a:spLocks noChangeArrowheads="1"/>
          </p:cNvSpPr>
          <p:nvPr/>
        </p:nvSpPr>
        <p:spPr bwMode="auto">
          <a:xfrm>
            <a:off x="1689100" y="6278563"/>
            <a:ext cx="1597025" cy="3571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333333"/>
              </a:solidFill>
            </a:endParaRPr>
          </a:p>
        </p:txBody>
      </p:sp>
      <p:sp>
        <p:nvSpPr>
          <p:cNvPr id="5325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pPr algn="ctr"/>
            <a:r>
              <a:rPr lang="en-US" altLang="en-US" sz="4000" dirty="0"/>
              <a:t>A Parallel Intellectual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28800"/>
            <a:ext cx="7772400" cy="4114800"/>
          </a:xfrm>
        </p:spPr>
        <p:txBody>
          <a:bodyPr/>
          <a:lstStyle/>
          <a:p>
            <a:r>
              <a:rPr lang="en-US" altLang="en-US" dirty="0"/>
              <a:t>Pre-modernism (before 1600s)</a:t>
            </a:r>
          </a:p>
          <a:p>
            <a:pPr lvl="1"/>
            <a:r>
              <a:rPr lang="en-US" altLang="en-US" sz="1800" dirty="0"/>
              <a:t>Biblical world view</a:t>
            </a:r>
          </a:p>
          <a:p>
            <a:r>
              <a:rPr lang="en-US" altLang="en-US" dirty="0"/>
              <a:t>Modernism (1600s-1960s)</a:t>
            </a:r>
          </a:p>
          <a:p>
            <a:pPr lvl="1"/>
            <a:r>
              <a:rPr lang="en-US" altLang="en-US" sz="1800" dirty="0"/>
              <a:t>Reason and utopianism</a:t>
            </a:r>
          </a:p>
          <a:p>
            <a:r>
              <a:rPr lang="en-US" altLang="en-US" dirty="0"/>
              <a:t>Post-modernism (1960s-?)</a:t>
            </a:r>
          </a:p>
          <a:p>
            <a:pPr lvl="1"/>
            <a:r>
              <a:rPr lang="en-US" altLang="en-US" sz="1800" dirty="0"/>
              <a:t>God is dead; Truth is an illusion</a:t>
            </a:r>
          </a:p>
        </p:txBody>
      </p:sp>
      <p:sp>
        <p:nvSpPr>
          <p:cNvPr id="532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00FA2D-5B7B-461F-92A3-567EA8A463F1}" type="slidenum">
              <a:rPr lang="en-US" altLang="en-US" sz="1400" smtClean="0">
                <a:solidFill>
                  <a:srgbClr val="333329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 dirty="0">
              <a:solidFill>
                <a:srgbClr val="333329"/>
              </a:solidFill>
            </a:endParaRPr>
          </a:p>
        </p:txBody>
      </p:sp>
      <p:grpSp>
        <p:nvGrpSpPr>
          <p:cNvPr id="53255" name="Group 1"/>
          <p:cNvGrpSpPr>
            <a:grpSpLocks/>
          </p:cNvGrpSpPr>
          <p:nvPr/>
        </p:nvGrpSpPr>
        <p:grpSpPr bwMode="auto">
          <a:xfrm>
            <a:off x="1658938" y="4724400"/>
            <a:ext cx="1905000" cy="1554163"/>
            <a:chOff x="1315587" y="4753977"/>
            <a:chExt cx="1905000" cy="1554365"/>
          </a:xfrm>
        </p:grpSpPr>
        <p:pic>
          <p:nvPicPr>
            <p:cNvPr id="53262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587" y="4753977"/>
              <a:ext cx="1905000" cy="1265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3" name="TextBox 6"/>
            <p:cNvSpPr txBox="1">
              <a:spLocks noChangeArrowheads="1"/>
            </p:cNvSpPr>
            <p:nvPr/>
          </p:nvSpPr>
          <p:spPr bwMode="auto">
            <a:xfrm>
              <a:off x="1345749" y="5969824"/>
              <a:ext cx="1290441" cy="33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333333"/>
                  </a:solidFill>
                </a:rPr>
                <a:t>Notre Dame</a:t>
              </a:r>
            </a:p>
          </p:txBody>
        </p:sp>
      </p:grpSp>
      <p:sp>
        <p:nvSpPr>
          <p:cNvPr id="53261" name="TextBox 7"/>
          <p:cNvSpPr txBox="1">
            <a:spLocks noChangeArrowheads="1"/>
          </p:cNvSpPr>
          <p:nvPr/>
        </p:nvSpPr>
        <p:spPr bwMode="auto">
          <a:xfrm>
            <a:off x="6553200" y="6408310"/>
            <a:ext cx="1530707" cy="45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333333"/>
                </a:solidFill>
              </a:rPr>
              <a:t>Academia</a:t>
            </a:r>
          </a:p>
        </p:txBody>
      </p:sp>
      <p:sp>
        <p:nvSpPr>
          <p:cNvPr id="53257" name="Right Arrow 4"/>
          <p:cNvSpPr>
            <a:spLocks noChangeArrowheads="1"/>
          </p:cNvSpPr>
          <p:nvPr/>
        </p:nvSpPr>
        <p:spPr bwMode="auto">
          <a:xfrm>
            <a:off x="4038600" y="5918200"/>
            <a:ext cx="2027238" cy="484188"/>
          </a:xfrm>
          <a:prstGeom prst="rightArrow">
            <a:avLst>
              <a:gd name="adj1" fmla="val 50000"/>
              <a:gd name="adj2" fmla="val 5002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333333"/>
              </a:solidFill>
            </a:endParaRPr>
          </a:p>
        </p:txBody>
      </p:sp>
      <p:sp>
        <p:nvSpPr>
          <p:cNvPr id="53258" name="TextBox 1"/>
          <p:cNvSpPr txBox="1">
            <a:spLocks noChangeArrowheads="1"/>
          </p:cNvSpPr>
          <p:nvPr/>
        </p:nvSpPr>
        <p:spPr bwMode="auto">
          <a:xfrm>
            <a:off x="1689100" y="6283325"/>
            <a:ext cx="1597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333333"/>
                </a:solidFill>
              </a:rPr>
              <a:t>Faith &amp; Reason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84AE868-810D-CABC-F8CC-9144A85C6B7C}"/>
              </a:ext>
            </a:extLst>
          </p:cNvPr>
          <p:cNvGrpSpPr/>
          <p:nvPr/>
        </p:nvGrpSpPr>
        <p:grpSpPr>
          <a:xfrm>
            <a:off x="6477000" y="4702969"/>
            <a:ext cx="2109788" cy="1749425"/>
            <a:chOff x="6477000" y="4727575"/>
            <a:chExt cx="2109788" cy="1749425"/>
          </a:xfrm>
        </p:grpSpPr>
        <p:pic>
          <p:nvPicPr>
            <p:cNvPr id="53260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5424" y="5152560"/>
              <a:ext cx="1989138" cy="132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9" name="TextBox 3"/>
            <p:cNvSpPr txBox="1">
              <a:spLocks noChangeArrowheads="1"/>
            </p:cNvSpPr>
            <p:nvPr/>
          </p:nvSpPr>
          <p:spPr bwMode="auto">
            <a:xfrm>
              <a:off x="6477000" y="4727575"/>
              <a:ext cx="210978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333333"/>
                  </a:solidFill>
                </a:rPr>
                <a:t>Reason without Faith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33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114800"/>
          </a:xfrm>
        </p:spPr>
        <p:txBody>
          <a:bodyPr/>
          <a:lstStyle/>
          <a:p>
            <a:r>
              <a:rPr lang="en-US" dirty="0"/>
              <a:t>St. Thomas Aquinas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76400"/>
            <a:ext cx="3810000" cy="4114800"/>
          </a:xfrm>
        </p:spPr>
        <p:txBody>
          <a:bodyPr/>
          <a:lstStyle/>
          <a:p>
            <a:r>
              <a:rPr lang="en-US" dirty="0"/>
              <a:t>Modernists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8566B-B841-984C-B8D9-D0D12D20DF9E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Spiritual Impact of Modernism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09800" y="2209800"/>
            <a:ext cx="1524000" cy="1186740"/>
            <a:chOff x="2133600" y="2209800"/>
            <a:chExt cx="1524000" cy="11867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600" y="2590800"/>
              <a:ext cx="1524000" cy="8057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14600" y="2209800"/>
              <a:ext cx="7986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God</a:t>
              </a:r>
            </a:p>
          </p:txBody>
        </p:sp>
      </p:grpSp>
      <p:sp>
        <p:nvSpPr>
          <p:cNvPr id="10" name="Down Arrow 9"/>
          <p:cNvSpPr/>
          <p:nvPr/>
        </p:nvSpPr>
        <p:spPr bwMode="auto">
          <a:xfrm>
            <a:off x="2852058" y="3505200"/>
            <a:ext cx="266700" cy="304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38400" y="3810000"/>
            <a:ext cx="1151277" cy="1314510"/>
            <a:chOff x="2201523" y="3810000"/>
            <a:chExt cx="1151277" cy="1314510"/>
          </a:xfrm>
        </p:grpSpPr>
        <p:sp>
          <p:nvSpPr>
            <p:cNvPr id="11" name="TextBox 10"/>
            <p:cNvSpPr txBox="1"/>
            <p:nvPr/>
          </p:nvSpPr>
          <p:spPr>
            <a:xfrm>
              <a:off x="2416628" y="3810000"/>
              <a:ext cx="636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Will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1523" y="4114800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Reason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01523" y="4724400"/>
              <a:ext cx="11512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Intellect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2729481" y="4438710"/>
              <a:ext cx="0" cy="409545"/>
            </a:xfrm>
            <a:prstGeom prst="straightConnector1">
              <a:avLst/>
            </a:prstGeom>
            <a:ln>
              <a:headEnd type="triangle"/>
              <a:tailEnd type="triangle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388076" y="3987225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Divine</a:t>
            </a:r>
          </a:p>
          <a:p>
            <a:r>
              <a:rPr lang="en-US" sz="1600" dirty="0"/>
              <a:t>Faculties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657600" y="4438710"/>
            <a:ext cx="1622560" cy="1301353"/>
            <a:chOff x="3657600" y="4438710"/>
            <a:chExt cx="1622560" cy="1301353"/>
          </a:xfrm>
        </p:grpSpPr>
        <p:grpSp>
          <p:nvGrpSpPr>
            <p:cNvPr id="27" name="Group 26"/>
            <p:cNvGrpSpPr/>
            <p:nvPr/>
          </p:nvGrpSpPr>
          <p:grpSpPr>
            <a:xfrm>
              <a:off x="3657600" y="4724400"/>
              <a:ext cx="1622560" cy="1015663"/>
              <a:chOff x="3981121" y="4848255"/>
              <a:chExt cx="1622560" cy="101566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3981121" y="4848255"/>
                <a:ext cx="162256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Passion</a:t>
                </a:r>
              </a:p>
              <a:p>
                <a:endParaRPr lang="en-US" sz="2000" b="1" dirty="0"/>
              </a:p>
              <a:p>
                <a:r>
                  <a:rPr lang="en-US" sz="2000" b="1" dirty="0"/>
                  <a:t>Imagination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4572000" y="5179047"/>
                <a:ext cx="0" cy="35407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Elbow Connector 28"/>
            <p:cNvCxnSpPr/>
            <p:nvPr/>
          </p:nvCxnSpPr>
          <p:spPr bwMode="auto">
            <a:xfrm>
              <a:off x="3886200" y="4438710"/>
              <a:ext cx="430280" cy="285690"/>
            </a:xfrm>
            <a:prstGeom prst="bentConnector2">
              <a:avLst/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3886200" y="5829604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Human</a:t>
            </a:r>
          </a:p>
          <a:p>
            <a:r>
              <a:rPr lang="en-US" sz="1600" dirty="0"/>
              <a:t>Faculties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478123" y="4548604"/>
            <a:ext cx="1151277" cy="1852196"/>
            <a:chOff x="5562600" y="4848761"/>
            <a:chExt cx="1151277" cy="1852196"/>
          </a:xfrm>
        </p:grpSpPr>
        <p:grpSp>
          <p:nvGrpSpPr>
            <p:cNvPr id="37" name="Group 36"/>
            <p:cNvGrpSpPr/>
            <p:nvPr/>
          </p:nvGrpSpPr>
          <p:grpSpPr>
            <a:xfrm>
              <a:off x="5562600" y="4848761"/>
              <a:ext cx="1151277" cy="1323439"/>
              <a:chOff x="6402227" y="5001397"/>
              <a:chExt cx="1151277" cy="1323439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402227" y="5001397"/>
                <a:ext cx="1151277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Will</a:t>
                </a:r>
              </a:p>
              <a:p>
                <a:pPr algn="ctr"/>
                <a:r>
                  <a:rPr lang="en-US" sz="2000" b="1" dirty="0"/>
                  <a:t>Reason</a:t>
                </a:r>
              </a:p>
              <a:p>
                <a:pPr algn="ctr"/>
                <a:endParaRPr lang="en-US" sz="2000" b="1" dirty="0"/>
              </a:p>
              <a:p>
                <a:pPr algn="ctr"/>
                <a:r>
                  <a:rPr lang="en-US" sz="2000" b="1" dirty="0"/>
                  <a:t>Intellect</a:t>
                </a: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 bwMode="auto">
              <a:xfrm>
                <a:off x="6934200" y="5670538"/>
                <a:ext cx="0" cy="35500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5636692" y="6116182"/>
              <a:ext cx="10038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Divine</a:t>
              </a:r>
            </a:p>
            <a:p>
              <a:r>
                <a:rPr lang="en-US" sz="1600" dirty="0"/>
                <a:t>Faculties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715000" y="2129598"/>
            <a:ext cx="1524132" cy="1909002"/>
            <a:chOff x="9348153" y="1860509"/>
            <a:chExt cx="1524132" cy="1909002"/>
          </a:xfrm>
        </p:grpSpPr>
        <p:sp>
          <p:nvSpPr>
            <p:cNvPr id="38" name="Down Arrow 37"/>
            <p:cNvSpPr/>
            <p:nvPr/>
          </p:nvSpPr>
          <p:spPr bwMode="auto">
            <a:xfrm>
              <a:off x="9989548" y="3093653"/>
              <a:ext cx="304800" cy="473637"/>
            </a:xfrm>
            <a:prstGeom prst="down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8153" y="1860509"/>
              <a:ext cx="1524132" cy="1225402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9881761" y="2938514"/>
              <a:ext cx="4426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844430" y="2250681"/>
              <a:ext cx="5950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954295" y="3581400"/>
            <a:ext cx="1622560" cy="1575375"/>
            <a:chOff x="6954295" y="3733800"/>
            <a:chExt cx="1622560" cy="1575375"/>
          </a:xfrm>
        </p:grpSpPr>
        <p:grpSp>
          <p:nvGrpSpPr>
            <p:cNvPr id="47" name="Group 46"/>
            <p:cNvGrpSpPr/>
            <p:nvPr/>
          </p:nvGrpSpPr>
          <p:grpSpPr>
            <a:xfrm>
              <a:off x="6954295" y="3733800"/>
              <a:ext cx="1622560" cy="1015663"/>
              <a:chOff x="7335295" y="4514910"/>
              <a:chExt cx="1622560" cy="1015663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7335295" y="4514910"/>
                <a:ext cx="162256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Passion</a:t>
                </a:r>
              </a:p>
              <a:p>
                <a:pPr algn="ctr"/>
                <a:endParaRPr lang="en-US" sz="2000" b="1" dirty="0"/>
              </a:p>
              <a:p>
                <a:pPr algn="ctr"/>
                <a:r>
                  <a:rPr lang="en-US" sz="2000" b="1" dirty="0"/>
                  <a:t>Imagination</a:t>
                </a:r>
              </a:p>
            </p:txBody>
          </p:sp>
          <p:sp>
            <p:nvSpPr>
              <p:cNvPr id="46" name="Down Arrow 45"/>
              <p:cNvSpPr/>
              <p:nvPr/>
            </p:nvSpPr>
            <p:spPr bwMode="auto">
              <a:xfrm rot="10800000">
                <a:off x="7810500" y="4848255"/>
                <a:ext cx="419100" cy="369490"/>
              </a:xfrm>
              <a:prstGeom prst="down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7297576" y="4724400"/>
              <a:ext cx="10038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Human</a:t>
              </a:r>
            </a:p>
            <a:p>
              <a:r>
                <a:rPr lang="en-US" sz="1600" dirty="0"/>
                <a:t>Faculties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1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 animBg="1"/>
      <p:bldP spid="21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114800"/>
          </a:xfrm>
        </p:spPr>
        <p:txBody>
          <a:bodyPr/>
          <a:lstStyle/>
          <a:p>
            <a:r>
              <a:rPr lang="en-US" dirty="0"/>
              <a:t>St. Thomas Aquinas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76400"/>
            <a:ext cx="3810000" cy="4114800"/>
          </a:xfrm>
        </p:spPr>
        <p:txBody>
          <a:bodyPr/>
          <a:lstStyle/>
          <a:p>
            <a:r>
              <a:rPr lang="en-US" dirty="0"/>
              <a:t>Modernists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8566B-B841-984C-B8D9-D0D12D20DF9E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Spiritual Impact of </a:t>
            </a:r>
            <a:r>
              <a:rPr lang="en-US" sz="3200" dirty="0" smtClean="0">
                <a:solidFill>
                  <a:srgbClr val="FF0000"/>
                </a:solidFill>
              </a:rPr>
              <a:t>Modernism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09800" y="2209800"/>
            <a:ext cx="1524000" cy="1186740"/>
            <a:chOff x="2133600" y="2209800"/>
            <a:chExt cx="1524000" cy="11867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600" y="2590800"/>
              <a:ext cx="1524000" cy="8057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14600" y="2209800"/>
              <a:ext cx="7986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God</a:t>
              </a:r>
            </a:p>
          </p:txBody>
        </p:sp>
      </p:grpSp>
      <p:sp>
        <p:nvSpPr>
          <p:cNvPr id="10" name="Down Arrow 9"/>
          <p:cNvSpPr/>
          <p:nvPr/>
        </p:nvSpPr>
        <p:spPr bwMode="auto">
          <a:xfrm>
            <a:off x="2721954" y="3415713"/>
            <a:ext cx="437519" cy="470487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38400" y="3810000"/>
            <a:ext cx="1151277" cy="1314510"/>
            <a:chOff x="2201523" y="3810000"/>
            <a:chExt cx="1151277" cy="1314510"/>
          </a:xfrm>
        </p:grpSpPr>
        <p:sp>
          <p:nvSpPr>
            <p:cNvPr id="11" name="TextBox 10"/>
            <p:cNvSpPr txBox="1"/>
            <p:nvPr/>
          </p:nvSpPr>
          <p:spPr>
            <a:xfrm>
              <a:off x="2416628" y="3810000"/>
              <a:ext cx="636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Will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1523" y="4114800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Reason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01523" y="4724400"/>
              <a:ext cx="11512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Intellect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2729481" y="4438710"/>
              <a:ext cx="0" cy="409545"/>
            </a:xfrm>
            <a:prstGeom prst="straightConnector1">
              <a:avLst/>
            </a:prstGeom>
            <a:ln>
              <a:headEnd type="triangle"/>
              <a:tailEnd type="triangle"/>
            </a:ln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388076" y="3987225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Divine</a:t>
            </a:r>
          </a:p>
          <a:p>
            <a:r>
              <a:rPr lang="en-US" sz="1600" dirty="0"/>
              <a:t>Faculties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657600" y="4438710"/>
            <a:ext cx="1622560" cy="1301353"/>
            <a:chOff x="3657600" y="4438710"/>
            <a:chExt cx="1622560" cy="1301353"/>
          </a:xfrm>
        </p:grpSpPr>
        <p:grpSp>
          <p:nvGrpSpPr>
            <p:cNvPr id="27" name="Group 26"/>
            <p:cNvGrpSpPr/>
            <p:nvPr/>
          </p:nvGrpSpPr>
          <p:grpSpPr>
            <a:xfrm>
              <a:off x="3657600" y="4724400"/>
              <a:ext cx="1622560" cy="1015663"/>
              <a:chOff x="3981121" y="4848255"/>
              <a:chExt cx="1622560" cy="101566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3981121" y="4848255"/>
                <a:ext cx="162256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Passion</a:t>
                </a:r>
              </a:p>
              <a:p>
                <a:endParaRPr lang="en-US" sz="2000" b="1" dirty="0"/>
              </a:p>
              <a:p>
                <a:r>
                  <a:rPr lang="en-US" sz="2000" b="1" dirty="0"/>
                  <a:t>Imagination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4572000" y="5179047"/>
                <a:ext cx="0" cy="35407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Elbow Connector 28"/>
            <p:cNvCxnSpPr/>
            <p:nvPr/>
          </p:nvCxnSpPr>
          <p:spPr bwMode="auto">
            <a:xfrm>
              <a:off x="3886200" y="4438710"/>
              <a:ext cx="430280" cy="285690"/>
            </a:xfrm>
            <a:prstGeom prst="bentConnector2">
              <a:avLst/>
            </a:prstGeom>
            <a:ln>
              <a:headEnd type="none" w="med" len="med"/>
              <a:tailEnd type="triangle"/>
            </a:ln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3886200" y="5829604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Human</a:t>
            </a:r>
          </a:p>
          <a:p>
            <a:r>
              <a:rPr lang="en-US" sz="1600" dirty="0"/>
              <a:t>Faculties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478123" y="4548604"/>
            <a:ext cx="1385670" cy="1852196"/>
            <a:chOff x="5562600" y="4848761"/>
            <a:chExt cx="1385670" cy="1852196"/>
          </a:xfrm>
        </p:grpSpPr>
        <p:grpSp>
          <p:nvGrpSpPr>
            <p:cNvPr id="37" name="Group 36"/>
            <p:cNvGrpSpPr/>
            <p:nvPr/>
          </p:nvGrpSpPr>
          <p:grpSpPr>
            <a:xfrm>
              <a:off x="5562600" y="4848761"/>
              <a:ext cx="1151277" cy="1323439"/>
              <a:chOff x="6402227" y="5001397"/>
              <a:chExt cx="1151277" cy="1323439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402227" y="5001397"/>
                <a:ext cx="1151277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Will</a:t>
                </a:r>
              </a:p>
              <a:p>
                <a:pPr algn="ctr"/>
                <a:r>
                  <a:rPr lang="en-US" sz="2000" b="1" dirty="0"/>
                  <a:t>Reason</a:t>
                </a:r>
              </a:p>
              <a:p>
                <a:pPr algn="ctr"/>
                <a:endParaRPr lang="en-US" sz="2000" b="1" dirty="0"/>
              </a:p>
              <a:p>
                <a:pPr algn="ctr"/>
                <a:r>
                  <a:rPr lang="en-US" sz="2000" b="1" dirty="0"/>
                  <a:t>Intellect</a:t>
                </a: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 bwMode="auto">
              <a:xfrm>
                <a:off x="6934200" y="5670538"/>
                <a:ext cx="0" cy="35500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5636692" y="6116182"/>
              <a:ext cx="13115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Once-Divine</a:t>
              </a:r>
            </a:p>
            <a:p>
              <a:r>
                <a:rPr lang="en-US" sz="1600" dirty="0"/>
                <a:t>Faculties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339661" y="2128093"/>
            <a:ext cx="1524132" cy="1909002"/>
            <a:chOff x="9348153" y="1860509"/>
            <a:chExt cx="1524132" cy="1909002"/>
          </a:xfrm>
        </p:grpSpPr>
        <p:sp>
          <p:nvSpPr>
            <p:cNvPr id="38" name="Down Arrow 37"/>
            <p:cNvSpPr/>
            <p:nvPr/>
          </p:nvSpPr>
          <p:spPr bwMode="auto">
            <a:xfrm>
              <a:off x="9989548" y="3093653"/>
              <a:ext cx="304800" cy="473637"/>
            </a:xfrm>
            <a:prstGeom prst="down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8153" y="1860509"/>
              <a:ext cx="1524132" cy="1225402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9881761" y="2938514"/>
              <a:ext cx="4426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844430" y="2250681"/>
              <a:ext cx="5950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352358" y="4165937"/>
            <a:ext cx="1622560" cy="1683631"/>
            <a:chOff x="7352358" y="4318337"/>
            <a:chExt cx="1622560" cy="1683631"/>
          </a:xfrm>
        </p:grpSpPr>
        <p:grpSp>
          <p:nvGrpSpPr>
            <p:cNvPr id="47" name="Group 46"/>
            <p:cNvGrpSpPr/>
            <p:nvPr/>
          </p:nvGrpSpPr>
          <p:grpSpPr>
            <a:xfrm>
              <a:off x="7352358" y="4318337"/>
              <a:ext cx="1622560" cy="1015663"/>
              <a:chOff x="7733358" y="5099447"/>
              <a:chExt cx="1622560" cy="1015663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7733358" y="5099447"/>
                <a:ext cx="162256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Passion</a:t>
                </a:r>
              </a:p>
              <a:p>
                <a:pPr algn="ctr"/>
                <a:endParaRPr lang="en-US" sz="2000" b="1" dirty="0"/>
              </a:p>
              <a:p>
                <a:pPr algn="ctr"/>
                <a:r>
                  <a:rPr lang="en-US" sz="2000" b="1" dirty="0"/>
                  <a:t>Imagination</a:t>
                </a:r>
              </a:p>
            </p:txBody>
          </p:sp>
          <p:sp>
            <p:nvSpPr>
              <p:cNvPr id="46" name="Down Arrow 45"/>
              <p:cNvSpPr/>
              <p:nvPr/>
            </p:nvSpPr>
            <p:spPr bwMode="auto">
              <a:xfrm rot="10800000">
                <a:off x="8192514" y="5429310"/>
                <a:ext cx="419100" cy="369490"/>
              </a:xfrm>
              <a:prstGeom prst="down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7924800" y="5417193"/>
              <a:ext cx="10038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Human</a:t>
              </a:r>
            </a:p>
            <a:p>
              <a:r>
                <a:rPr lang="en-US" sz="1600" dirty="0"/>
                <a:t>Faculties</a:t>
              </a:r>
            </a:p>
          </p:txBody>
        </p:sp>
      </p:grpSp>
      <p:sp>
        <p:nvSpPr>
          <p:cNvPr id="2" name="Right Arrow 1">
            <a:extLst>
              <a:ext uri="{FF2B5EF4-FFF2-40B4-BE49-F238E27FC236}">
                <a16:creationId xmlns="" xmlns:a16="http://schemas.microsoft.com/office/drawing/2014/main" id="{D8154EE7-CF0B-43A4-C0D8-3033465D5F09}"/>
              </a:ext>
            </a:extLst>
          </p:cNvPr>
          <p:cNvSpPr/>
          <p:nvPr/>
        </p:nvSpPr>
        <p:spPr bwMode="auto">
          <a:xfrm>
            <a:off x="6691243" y="4724400"/>
            <a:ext cx="606333" cy="493345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A448AA7E-9270-FFAB-F8CC-BF574783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112" y="255204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Up Arrow 13">
            <a:extLst>
              <a:ext uri="{FF2B5EF4-FFF2-40B4-BE49-F238E27FC236}">
                <a16:creationId xmlns="" xmlns:a16="http://schemas.microsoft.com/office/drawing/2014/main" id="{4A0673CA-58F7-990D-EA16-AC53DD26DFD3}"/>
              </a:ext>
            </a:extLst>
          </p:cNvPr>
          <p:cNvSpPr/>
          <p:nvPr/>
        </p:nvSpPr>
        <p:spPr bwMode="auto">
          <a:xfrm>
            <a:off x="7811513" y="3753415"/>
            <a:ext cx="484632" cy="531316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185A1DC-9444-AF3C-E089-2F6DF57EE5C6}"/>
              </a:ext>
            </a:extLst>
          </p:cNvPr>
          <p:cNvSpPr txBox="1"/>
          <p:nvPr/>
        </p:nvSpPr>
        <p:spPr>
          <a:xfrm>
            <a:off x="7653719" y="21291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</a:t>
            </a:r>
          </a:p>
        </p:txBody>
      </p:sp>
    </p:spTree>
    <p:extLst>
      <p:ext uri="{BB962C8B-B14F-4D97-AF65-F5344CB8AC3E}">
        <p14:creationId xmlns:p14="http://schemas.microsoft.com/office/powerpoint/2010/main" val="170318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 animBg="1"/>
      <p:bldP spid="21" grpId="0"/>
      <p:bldP spid="31" grpId="0"/>
      <p:bldP spid="2" grpId="0" animBg="1"/>
      <p:bldP spid="14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29A95E-4D54-31EB-471B-C47896C1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237" y="2103438"/>
            <a:ext cx="7467600" cy="1325562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The Social Order Today:</a:t>
            </a:r>
            <a:br>
              <a:rPr lang="en-US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</a:b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Man Seduced by Evil</a:t>
            </a:r>
            <a:br>
              <a:rPr lang="en-US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</a:b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Gen 3:5”…you will be like gods who know what is good and what is bad.”</a:t>
            </a:r>
            <a:br>
              <a:rPr lang="en-US" sz="3200" i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</a:b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The Serpent</a:t>
            </a:r>
            <a:endParaRPr lang="en-US" sz="3200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2" name="TextBox 2">
            <a:extLst>
              <a:ext uri="{FF2B5EF4-FFF2-40B4-BE49-F238E27FC236}">
                <a16:creationId xmlns="" xmlns:a16="http://schemas.microsoft.com/office/drawing/2014/main" id="{41670667-8247-B411-0194-B6A87E110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26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06" y="4695736"/>
            <a:ext cx="3346994" cy="1877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="" xmlns:a16="http://schemas.microsoft.com/office/drawing/2014/main" id="{496C1712-DF30-B909-2048-3232C8D0B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0" y="685800"/>
            <a:ext cx="7772400" cy="1143000"/>
          </a:xfrm>
        </p:spPr>
        <p:txBody>
          <a:bodyPr/>
          <a:lstStyle/>
          <a:p>
            <a:pPr algn="ctr"/>
            <a:r>
              <a:rPr lang="en-US" altLang="en-US" sz="3200" b="1" dirty="0"/>
              <a:t>Secularism: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400" i="1" dirty="0"/>
              <a:t>Empty Souls seeking God in man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="" xmlns:a16="http://schemas.microsoft.com/office/drawing/2014/main" id="{9821B544-7DF7-2F0C-D50E-61DF40B8DA6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57300" y="1676400"/>
            <a:ext cx="3810000" cy="4876800"/>
          </a:xfrm>
        </p:spPr>
        <p:txBody>
          <a:bodyPr/>
          <a:lstStyle/>
          <a:p>
            <a:r>
              <a:rPr lang="en-US" altLang="en-US" dirty="0"/>
              <a:t>Cult of social justice</a:t>
            </a:r>
          </a:p>
          <a:p>
            <a:pPr lvl="1"/>
            <a:r>
              <a:rPr lang="en-US" altLang="en-US" dirty="0"/>
              <a:t>Justice as defined by identity politics</a:t>
            </a:r>
          </a:p>
          <a:p>
            <a:pPr lvl="1"/>
            <a:r>
              <a:rPr lang="en-US" altLang="en-US" dirty="0"/>
              <a:t>Good and evil are a matter of </a:t>
            </a:r>
            <a:r>
              <a:rPr lang="en-US" altLang="en-US" u="sng" dirty="0"/>
              <a:t>power dynamics</a:t>
            </a:r>
          </a:p>
          <a:p>
            <a:pPr lvl="1"/>
            <a:r>
              <a:rPr lang="en-US" altLang="en-US" dirty="0"/>
              <a:t>Utopian visions drive revisionist history and reinvented language</a:t>
            </a:r>
          </a:p>
          <a:p>
            <a:pPr lvl="1"/>
            <a:r>
              <a:rPr lang="en-US" altLang="en-US" dirty="0"/>
              <a:t>The “rules” change as goals change</a:t>
            </a:r>
          </a:p>
        </p:txBody>
      </p:sp>
      <p:sp>
        <p:nvSpPr>
          <p:cNvPr id="68611" name="Content Placeholder 3">
            <a:extLst>
              <a:ext uri="{FF2B5EF4-FFF2-40B4-BE49-F238E27FC236}">
                <a16:creationId xmlns="" xmlns:a16="http://schemas.microsoft.com/office/drawing/2014/main" id="{6DEB243C-F32B-EF13-506B-D1DB11519C8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219700" y="1676400"/>
            <a:ext cx="3810000" cy="4876800"/>
          </a:xfrm>
        </p:spPr>
        <p:txBody>
          <a:bodyPr/>
          <a:lstStyle/>
          <a:p>
            <a:r>
              <a:rPr lang="en-US" altLang="en-US" dirty="0"/>
              <a:t>Neo-paganism</a:t>
            </a:r>
          </a:p>
          <a:p>
            <a:pPr lvl="1"/>
            <a:r>
              <a:rPr lang="en-US" altLang="en-US" dirty="0"/>
              <a:t>Religious faith is rejected and not tolerated</a:t>
            </a:r>
          </a:p>
          <a:p>
            <a:pPr lvl="1"/>
            <a:r>
              <a:rPr lang="en-US" altLang="en-US" dirty="0"/>
              <a:t>Ideology of “social justice” replaces Faith</a:t>
            </a:r>
          </a:p>
          <a:p>
            <a:pPr lvl="1"/>
            <a:r>
              <a:rPr lang="en-US" altLang="en-US" dirty="0"/>
              <a:t>Man must “remake” the world in his image</a:t>
            </a:r>
          </a:p>
          <a:p>
            <a:pPr lvl="1"/>
            <a:r>
              <a:rPr lang="en-US" altLang="en-US" dirty="0"/>
              <a:t>Politicization of all aspects of life</a:t>
            </a:r>
          </a:p>
          <a:p>
            <a:pPr lvl="1"/>
            <a:endParaRPr lang="en-US" altLang="en-US" dirty="0"/>
          </a:p>
        </p:txBody>
      </p:sp>
      <p:sp>
        <p:nvSpPr>
          <p:cNvPr id="57349" name="Slide Number Placeholder 4">
            <a:extLst>
              <a:ext uri="{FF2B5EF4-FFF2-40B4-BE49-F238E27FC236}">
                <a16:creationId xmlns="" xmlns:a16="http://schemas.microsoft.com/office/drawing/2014/main" id="{5DE7A925-C750-CA6F-BEAD-F2C92891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FBB42C-776C-5D41-94A0-A4191DECFDCD}" type="slidenum">
              <a:rPr lang="en-US" altLang="en-US" sz="1400">
                <a:solidFill>
                  <a:schemeClr val="bg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CF85B9-A8AD-FBDC-5551-73BC49E5E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28800"/>
            <a:ext cx="7772400" cy="4114800"/>
          </a:xfrm>
        </p:spPr>
        <p:txBody>
          <a:bodyPr/>
          <a:lstStyle/>
          <a:p>
            <a:r>
              <a:rPr lang="en-US" altLang="en-US" sz="2400" dirty="0"/>
              <a:t>How we think about truth affects how we think about reality… a glimpse of the absurd</a:t>
            </a:r>
          </a:p>
          <a:p>
            <a:r>
              <a:rPr lang="en-US" altLang="en-US" sz="2400" dirty="0"/>
              <a:t>Truth </a:t>
            </a:r>
          </a:p>
          <a:p>
            <a:pPr lvl="1"/>
            <a:r>
              <a:rPr lang="en-US" altLang="en-US" sz="2400" dirty="0"/>
              <a:t>is the conformity of the mind with reality  </a:t>
            </a:r>
            <a:r>
              <a:rPr lang="en-US" altLang="en-US" sz="1600" dirty="0"/>
              <a:t>(Ladder of Ascent/Aristotle)</a:t>
            </a:r>
          </a:p>
          <a:p>
            <a:pPr lvl="1"/>
            <a:r>
              <a:rPr lang="en-US" altLang="en-US" sz="2400" dirty="0"/>
              <a:t>in speech it is the conformity of the spoken word to that which is known in the mind </a:t>
            </a:r>
            <a:r>
              <a:rPr lang="en-US" altLang="en-US" sz="1600" dirty="0"/>
              <a:t>(Ladder of Ascent/Aristotle)</a:t>
            </a:r>
          </a:p>
          <a:p>
            <a:r>
              <a:rPr lang="en-US" altLang="en-US" sz="2400" dirty="0"/>
              <a:t>Jesus: I am the way, and the truth and the life </a:t>
            </a:r>
            <a:r>
              <a:rPr lang="en-US" altLang="en-US" sz="1800" dirty="0"/>
              <a:t>Jn 14:6</a:t>
            </a:r>
          </a:p>
        </p:txBody>
      </p:sp>
      <p:sp>
        <p:nvSpPr>
          <p:cNvPr id="59395" name="Slide Number Placeholder 3">
            <a:extLst>
              <a:ext uri="{FF2B5EF4-FFF2-40B4-BE49-F238E27FC236}">
                <a16:creationId xmlns="" xmlns:a16="http://schemas.microsoft.com/office/drawing/2014/main" id="{CD5E86D5-AB8D-C269-D446-914E3619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8AB88E-F55C-AA45-9700-1FE3423FC45E}" type="slidenum">
              <a:rPr lang="en-US" altLang="en-US" sz="1400">
                <a:solidFill>
                  <a:schemeClr val="bg2"/>
                </a:solidFill>
              </a:rPr>
              <a:pPr/>
              <a:t>26</a:t>
            </a:fld>
            <a:endParaRPr lang="en-US" altLang="en-US" sz="1400" dirty="0">
              <a:solidFill>
                <a:schemeClr val="bg2"/>
              </a:solidFill>
            </a:endParaRPr>
          </a:p>
        </p:txBody>
      </p:sp>
      <p:pic>
        <p:nvPicPr>
          <p:cNvPr id="59396" name="Picture 4">
            <a:extLst>
              <a:ext uri="{FF2B5EF4-FFF2-40B4-BE49-F238E27FC236}">
                <a16:creationId xmlns="" xmlns:a16="http://schemas.microsoft.com/office/drawing/2014/main" id="{3E26FF16-E84C-6568-3D2C-68FA0F87D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133475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itle 1">
            <a:extLst>
              <a:ext uri="{FF2B5EF4-FFF2-40B4-BE49-F238E27FC236}">
                <a16:creationId xmlns="" xmlns:a16="http://schemas.microsoft.com/office/drawing/2014/main" id="{C8EF87EA-0E1C-6B99-3700-7F4F91EAF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0" y="381000"/>
            <a:ext cx="7772400" cy="1143000"/>
          </a:xfrm>
        </p:spPr>
        <p:txBody>
          <a:bodyPr/>
          <a:lstStyle/>
          <a:p>
            <a:r>
              <a:rPr lang="en-US" altLang="en-US" dirty="0"/>
              <a:t>            </a:t>
            </a:r>
            <a:br>
              <a:rPr lang="en-US" altLang="en-US" dirty="0"/>
            </a:br>
            <a:r>
              <a:rPr lang="en-US" altLang="en-US" dirty="0"/>
              <a:t>            Quid est veritas? </a:t>
            </a:r>
            <a:r>
              <a:rPr lang="en-US" altLang="en-US" sz="2400" dirty="0"/>
              <a:t>Jn 18:38</a:t>
            </a:r>
          </a:p>
        </p:txBody>
      </p:sp>
      <p:sp>
        <p:nvSpPr>
          <p:cNvPr id="59398" name="TextBox 3">
            <a:hlinkClick r:id="rId4"/>
            <a:extLst>
              <a:ext uri="{FF2B5EF4-FFF2-40B4-BE49-F238E27FC236}">
                <a16:creationId xmlns="" xmlns:a16="http://schemas.microsoft.com/office/drawing/2014/main" id="{F77ADFEE-44AF-7803-2176-F20F76791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6034088"/>
            <a:ext cx="300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https://www.youtube.com/watch?v=xfO1veFs6Ho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9BD89A-09D2-E145-88AA-1D5BB07D2C9A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57300" y="685800"/>
            <a:ext cx="7772400" cy="1143000"/>
          </a:xfrm>
        </p:spPr>
        <p:txBody>
          <a:bodyPr/>
          <a:lstStyle/>
          <a:p>
            <a:r>
              <a:rPr lang="en-US" sz="2800" dirty="0"/>
              <a:t>The Enemy’s Battle Plan: “Social Justice”, Death by a Thousand Cuts…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828800"/>
            <a:ext cx="5822185" cy="2981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145" y="2362200"/>
            <a:ext cx="2292295" cy="1963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810002"/>
            <a:ext cx="4151736" cy="204233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176525" y="4495800"/>
            <a:ext cx="2853175" cy="1245351"/>
            <a:chOff x="6176525" y="4495800"/>
            <a:chExt cx="2853175" cy="1245351"/>
          </a:xfrm>
        </p:grpSpPr>
        <p:grpSp>
          <p:nvGrpSpPr>
            <p:cNvPr id="14" name="Group 13"/>
            <p:cNvGrpSpPr/>
            <p:nvPr/>
          </p:nvGrpSpPr>
          <p:grpSpPr>
            <a:xfrm>
              <a:off x="6176525" y="4800600"/>
              <a:ext cx="2853175" cy="940551"/>
              <a:chOff x="6176525" y="4800600"/>
              <a:chExt cx="2853175" cy="940551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6176525" y="4800600"/>
                <a:ext cx="2853175" cy="940551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</a:sp3d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6525" y="4890619"/>
                <a:ext cx="2853175" cy="804742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6965185" y="4495800"/>
              <a:ext cx="1119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The Truth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46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2">
            <a:extLst>
              <a:ext uri="{FF2B5EF4-FFF2-40B4-BE49-F238E27FC236}">
                <a16:creationId xmlns="" xmlns:a16="http://schemas.microsoft.com/office/drawing/2014/main" id="{407A2599-CEED-C1D8-F674-C80F6295C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475" y="6396038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F2C3908-4B5D-E281-EC17-9BE53014E135}"/>
              </a:ext>
            </a:extLst>
          </p:cNvPr>
          <p:cNvSpPr txBox="1"/>
          <p:nvPr/>
        </p:nvSpPr>
        <p:spPr>
          <a:xfrm>
            <a:off x="2514600" y="906959"/>
            <a:ext cx="545072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Small Group Discussion</a:t>
            </a:r>
            <a:endParaRPr lang="en-US" sz="4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640639" y="1654076"/>
            <a:ext cx="7198561" cy="4995362"/>
            <a:chOff x="1640639" y="1654076"/>
            <a:chExt cx="7198561" cy="4995362"/>
          </a:xfrm>
        </p:grpSpPr>
        <p:grpSp>
          <p:nvGrpSpPr>
            <p:cNvPr id="6" name="Group 5"/>
            <p:cNvGrpSpPr/>
            <p:nvPr/>
          </p:nvGrpSpPr>
          <p:grpSpPr>
            <a:xfrm>
              <a:off x="6096000" y="4267199"/>
              <a:ext cx="2743200" cy="2382239"/>
              <a:chOff x="5334001" y="4267199"/>
              <a:chExt cx="2743200" cy="2382239"/>
            </a:xfrm>
          </p:grpSpPr>
          <p:pic>
            <p:nvPicPr>
              <p:cNvPr id="76803" name="Picture 2">
                <a:extLst>
                  <a:ext uri="{FF2B5EF4-FFF2-40B4-BE49-F238E27FC236}">
                    <a16:creationId xmlns="" xmlns:a16="http://schemas.microsoft.com/office/drawing/2014/main" id="{8A5AFB3C-A7AC-0AB2-BED4-29224E573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1" y="4267199"/>
                <a:ext cx="2659543" cy="1551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CC901AA7-E524-4C14-83A2-1BAA3EFEF61D}"/>
                  </a:ext>
                </a:extLst>
              </p:cNvPr>
              <p:cNvSpPr txBox="1"/>
              <p:nvPr/>
            </p:nvSpPr>
            <p:spPr>
              <a:xfrm>
                <a:off x="5468203" y="5818441"/>
                <a:ext cx="260899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1600" dirty="0">
                    <a:solidFill>
                      <a:srgbClr val="C00000"/>
                    </a:solidFill>
                  </a:rPr>
                  <a:t>If the world hates you, realize that it hated Me first Jn 15:18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640639" y="1654076"/>
              <a:ext cx="66651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/>
                <a:t>Tolerance is an attitude of </a:t>
              </a:r>
              <a:r>
                <a:rPr lang="en-US" sz="1800" i="1" u="sng" dirty="0"/>
                <a:t>reasoned patience towards evil </a:t>
              </a:r>
              <a:r>
                <a:rPr lang="en-US" sz="1800" i="1" dirty="0"/>
                <a:t>and a forbearance that restrains us from showing anger or inflicting punishment. But what is more important than the definition is the field of its application. The important point here is this: </a:t>
              </a:r>
              <a:r>
                <a:rPr lang="en-US" sz="1800" i="1" u="sng" dirty="0"/>
                <a:t>Tolerance applies only to persons but never to truth. Intolerance applies only to truth but never to persons.</a:t>
              </a:r>
              <a:r>
                <a:rPr lang="en-US" sz="1800" i="1" dirty="0"/>
                <a:t> Tolerance applies to the erring; intolerance to the error.  </a:t>
              </a:r>
            </a:p>
            <a:p>
              <a:r>
                <a:rPr lang="en-US" sz="1800" i="1" dirty="0"/>
                <a:t>                                    </a:t>
              </a:r>
              <a:r>
                <a:rPr lang="en-US" sz="1400" i="1" dirty="0"/>
                <a:t> Venerable Servant of God Archbishop Fulton Sheen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03091" y="5818441"/>
              <a:ext cx="26981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Catholic view of social</a:t>
              </a:r>
            </a:p>
            <a:p>
              <a:r>
                <a:rPr lang="en-US" sz="1800" i="1" dirty="0"/>
                <a:t>Justice: CCC 1877-1948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5400" y="4114800"/>
            <a:ext cx="4640743" cy="1447800"/>
            <a:chOff x="1371600" y="4038600"/>
            <a:chExt cx="4640743" cy="14478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371600" y="4038600"/>
              <a:ext cx="4640743" cy="14478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24000" y="4267199"/>
              <a:ext cx="429463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-In a world numb to evil, how do we identify</a:t>
              </a:r>
            </a:p>
            <a:p>
              <a:r>
                <a:rPr lang="en-US" sz="1600" dirty="0" smtClean="0"/>
                <a:t>and call it out? </a:t>
              </a:r>
            </a:p>
            <a:p>
              <a:r>
                <a:rPr lang="en-US" sz="1600" dirty="0" smtClean="0"/>
                <a:t>-How do we testify to the Truth in a world that</a:t>
              </a:r>
            </a:p>
            <a:p>
              <a:r>
                <a:rPr lang="en-US" sz="1600" dirty="0" smtClean="0"/>
                <a:t>does not acknowledge Truth?</a:t>
              </a:r>
              <a:endParaRPr lang="en-US" sz="1600" dirty="0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9BD89A-09D2-E145-88AA-1D5BB07D2C9A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2F2C3908-4B5D-E281-EC17-9BE53014E1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7927" y="685800"/>
            <a:ext cx="535114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Small Group Discussion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0"/>
            <a:ext cx="4651651" cy="14631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2971800"/>
            <a:ext cx="66651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Tolerance is an attitude of </a:t>
            </a:r>
            <a:r>
              <a:rPr lang="en-US" sz="1600" i="1" u="sng" dirty="0"/>
              <a:t>reasoned patience towards evil </a:t>
            </a:r>
            <a:r>
              <a:rPr lang="en-US" sz="1600" i="1" dirty="0"/>
              <a:t>and a forbearance that restrains us from showing anger or inflicting punishment. But what is more important than the definition is the field of its application. The important point here is this: </a:t>
            </a:r>
            <a:r>
              <a:rPr lang="en-US" sz="1600" i="1" u="sng" dirty="0"/>
              <a:t>Tolerance applies only to persons but never to truth. Intolerance applies only to truth but never to persons.</a:t>
            </a:r>
            <a:r>
              <a:rPr lang="en-US" sz="1600" i="1" dirty="0"/>
              <a:t> Tolerance applies to the erring; intolerance to the error.  </a:t>
            </a:r>
          </a:p>
          <a:p>
            <a:r>
              <a:rPr lang="en-US" sz="1600" i="1" dirty="0"/>
              <a:t>                                     </a:t>
            </a:r>
            <a:r>
              <a:rPr lang="en-US" sz="1400" i="1" dirty="0"/>
              <a:t>Venerable Servant of God Archbishop Fulton Sheen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161" y="4953000"/>
            <a:ext cx="2057638" cy="18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5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0998C8-852F-F63D-57A9-B494CAF77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87E2B3-44E9-3BEA-9D5B-CE82B74FC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our heroes!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Our aim: to armor, to prepare, to share</a:t>
            </a:r>
          </a:p>
          <a:p>
            <a:r>
              <a:rPr lang="en-US" dirty="0"/>
              <a:t>We want you to remain strong, and to fear no evil</a:t>
            </a:r>
          </a:p>
          <a:p>
            <a:r>
              <a:rPr lang="en-US" dirty="0"/>
              <a:t>Know your enemy!</a:t>
            </a:r>
          </a:p>
          <a:p>
            <a:r>
              <a:rPr lang="en-US" dirty="0"/>
              <a:t>Be confident in your faith and trust in the Trinity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345A49-130E-5865-B16B-C88981470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5DCCE-AB76-8D45-A7B8-FDB97C0486E0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390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E88A98-DFA4-FCD1-BBF0-D947944F6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5388" y="1922463"/>
            <a:ext cx="7886700" cy="4651375"/>
          </a:xfrm>
        </p:spPr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are soldiers in a battle (Church Militant)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are protected by the Armor of God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Live not by lies: testify to the truth and act on Catholic principles of social justice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Feed your Faith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Prayer: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persistence, Rosary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Adoration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Reading Scripture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  <a:p>
            <a:pPr lvl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Sacraments, especially Eucharist and Reconciliation</a:t>
            </a:r>
          </a:p>
        </p:txBody>
      </p:sp>
      <p:sp>
        <p:nvSpPr>
          <p:cNvPr id="78850" name="Title 1">
            <a:extLst>
              <a:ext uri="{FF2B5EF4-FFF2-40B4-BE49-F238E27FC236}">
                <a16:creationId xmlns="" xmlns:a16="http://schemas.microsoft.com/office/drawing/2014/main" id="{5B9B8E50-0BE5-BC76-888A-E5B783153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700" y="747532"/>
            <a:ext cx="7886700" cy="1325562"/>
          </a:xfrm>
        </p:spPr>
        <p:txBody>
          <a:bodyPr/>
          <a:lstStyle/>
          <a:p>
            <a:pPr algn="ctr"/>
            <a:r>
              <a:rPr lang="en-US" altLang="en-US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Combatting Satan and Winning the Cultural War. 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8851" name="Picture 4">
            <a:extLst>
              <a:ext uri="{FF2B5EF4-FFF2-40B4-BE49-F238E27FC236}">
                <a16:creationId xmlns="" xmlns:a16="http://schemas.microsoft.com/office/drawing/2014/main" id="{F389D9F6-05BA-E79A-BDDA-1658B0AFC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7938"/>
            <a:ext cx="1219201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Box 5">
            <a:extLst>
              <a:ext uri="{FF2B5EF4-FFF2-40B4-BE49-F238E27FC236}">
                <a16:creationId xmlns="" xmlns:a16="http://schemas.microsoft.com/office/drawing/2014/main" id="{01CD4BE9-34A9-8FE9-7881-A76C7B0F8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650" y="64770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32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375" y="4575593"/>
            <a:ext cx="1172025" cy="1692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="" xmlns:a16="http://schemas.microsoft.com/office/drawing/2014/main" id="{1FB0E05F-2F89-B850-65DB-B79918EB9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0" y="884238"/>
            <a:ext cx="7886700" cy="1325562"/>
          </a:xfrm>
        </p:spPr>
        <p:txBody>
          <a:bodyPr/>
          <a:lstStyle/>
          <a:p>
            <a:pPr algn="ctr"/>
            <a:r>
              <a:rPr lang="en-US" altLang="en-US" sz="3600" b="1" dirty="0">
                <a:solidFill>
                  <a:schemeClr val="tx1"/>
                </a:solidFill>
                <a:latin typeface="Calibri Light" panose="020F0302020204030204" pitchFamily="34" charset="0"/>
              </a:rPr>
              <a:t>Combatting Satan and Winning the Cultural War, cont. 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1" name="Text Placeholder 2">
            <a:extLst>
              <a:ext uri="{FF2B5EF4-FFF2-40B4-BE49-F238E27FC236}">
                <a16:creationId xmlns="" xmlns:a16="http://schemas.microsoft.com/office/drawing/2014/main" id="{0FDB9AE6-5255-B9F6-9B1F-D05D58733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7300" y="2428875"/>
            <a:ext cx="7886700" cy="3594100"/>
          </a:xfrm>
        </p:spPr>
        <p:txBody>
          <a:bodyPr/>
          <a:lstStyle/>
          <a:p>
            <a:pPr>
              <a:buClr>
                <a:srgbClr val="E09142"/>
              </a:buClr>
              <a:defRPr/>
            </a:pPr>
            <a:r>
              <a:rPr lang="en-US" altLang="en-US" sz="2800" dirty="0">
                <a:solidFill>
                  <a:srgbClr val="333333"/>
                </a:solidFill>
                <a:latin typeface="Calibri Light" panose="020F0302020204030204" pitchFamily="34" charset="0"/>
              </a:rPr>
              <a:t>Do not be afraid to suffer for the Truth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(2 Tim 4:1-5, Deut 30:15-19)</a:t>
            </a:r>
            <a:endParaRPr lang="en-US" altLang="en-US" sz="2800" dirty="0">
              <a:solidFill>
                <a:srgbClr val="333333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  <a:defRPr/>
            </a:pPr>
            <a:endParaRPr lang="en-US" altLang="en-US" dirty="0">
              <a:latin typeface="Calibri Light" panose="020F0302020204030204" pitchFamily="34" charset="0"/>
            </a:endParaRPr>
          </a:p>
          <a:p>
            <a:pPr lvl="1">
              <a:defRPr/>
            </a:pPr>
            <a:endParaRPr lang="en-US" altLang="en-US" sz="1600" dirty="0">
              <a:latin typeface="Calibri Light" panose="020F0302020204030204" pitchFamily="34" charset="0"/>
            </a:endParaRPr>
          </a:p>
          <a:p>
            <a:pPr marL="457200" lvl="1" indent="0">
              <a:buFont typeface="Wingdings" pitchFamily="2" charset="2"/>
              <a:buNone/>
              <a:defRPr/>
            </a:pPr>
            <a:endParaRPr lang="en-US" altLang="en-US" sz="1600" dirty="0">
              <a:latin typeface="Calibri Light" panose="020F0302020204030204" pitchFamily="34" charset="0"/>
            </a:endParaRPr>
          </a:p>
        </p:txBody>
      </p:sp>
      <p:pic>
        <p:nvPicPr>
          <p:cNvPr id="80899" name="Picture 1">
            <a:extLst>
              <a:ext uri="{FF2B5EF4-FFF2-40B4-BE49-F238E27FC236}">
                <a16:creationId xmlns="" xmlns:a16="http://schemas.microsoft.com/office/drawing/2014/main" id="{5EB132A8-4796-EFBA-E9FC-DDCACBEEE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9200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Box 2">
            <a:extLst>
              <a:ext uri="{FF2B5EF4-FFF2-40B4-BE49-F238E27FC236}">
                <a16:creationId xmlns="" xmlns:a16="http://schemas.microsoft.com/office/drawing/2014/main" id="{3591DE8C-DBAC-0685-0A31-90F67F544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400800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33</a:t>
            </a:r>
          </a:p>
        </p:txBody>
      </p:sp>
      <p:pic>
        <p:nvPicPr>
          <p:cNvPr id="80901" name="Picture 6" descr="Edmund Burke Quote: &quot;The only thing necessary for the triumph of evil is for good men to do ...">
            <a:extLst>
              <a:ext uri="{FF2B5EF4-FFF2-40B4-BE49-F238E27FC236}">
                <a16:creationId xmlns="" xmlns:a16="http://schemas.microsoft.com/office/drawing/2014/main" id="{5EF24F2D-BE4E-0B72-B6E1-7C440CC2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79850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1">
            <a:extLst>
              <a:ext uri="{FF2B5EF4-FFF2-40B4-BE49-F238E27FC236}">
                <a16:creationId xmlns="" xmlns:a16="http://schemas.microsoft.com/office/drawing/2014/main" id="{35B4B517-30CC-3324-C2A1-A56E65DD0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E89A6F0-C185-1849-B777-60332C955B1E}" type="slidenum">
              <a:rPr lang="en-US" altLang="en-US" sz="1400" smtClean="0">
                <a:solidFill>
                  <a:schemeClr val="bg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en-US" sz="1400" dirty="0">
              <a:solidFill>
                <a:schemeClr val="bg2"/>
              </a:solidFill>
            </a:endParaRPr>
          </a:p>
        </p:txBody>
      </p:sp>
      <p:sp>
        <p:nvSpPr>
          <p:cNvPr id="82946" name="TextBox 2">
            <a:extLst>
              <a:ext uri="{FF2B5EF4-FFF2-40B4-BE49-F238E27FC236}">
                <a16:creationId xmlns="" xmlns:a16="http://schemas.microsoft.com/office/drawing/2014/main" id="{E185E4AD-9F71-DA02-627B-5A0C41484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07373"/>
            <a:ext cx="4722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dirty="0">
                <a:latin typeface="Lucida Blackletter" pitchFamily="2" charset="77"/>
              </a:rPr>
              <a:t>Christus Vincit!</a:t>
            </a:r>
          </a:p>
        </p:txBody>
      </p:sp>
      <p:sp>
        <p:nvSpPr>
          <p:cNvPr id="82947" name="TextBox 3">
            <a:extLst>
              <a:ext uri="{FF2B5EF4-FFF2-40B4-BE49-F238E27FC236}">
                <a16:creationId xmlns="" xmlns:a16="http://schemas.microsoft.com/office/drawing/2014/main" id="{F452FAEB-C859-6854-CEEB-8E0080AB8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9408" y="1697654"/>
            <a:ext cx="2427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Christ conquers!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883DE6-DD82-94D2-1152-D3639D3B39F7}"/>
              </a:ext>
            </a:extLst>
          </p:cNvPr>
          <p:cNvSpPr txBox="1"/>
          <p:nvPr/>
        </p:nvSpPr>
        <p:spPr>
          <a:xfrm>
            <a:off x="2505075" y="5210175"/>
            <a:ext cx="52578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I have told you this so that you might have peace in me. In the world you will have trouble, but take courage, I have conquered the world.                                 John 16:33</a:t>
            </a:r>
          </a:p>
        </p:txBody>
      </p:sp>
      <p:pic>
        <p:nvPicPr>
          <p:cNvPr id="82949" name="Picture 1">
            <a:extLst>
              <a:ext uri="{FF2B5EF4-FFF2-40B4-BE49-F238E27FC236}">
                <a16:creationId xmlns="" xmlns:a16="http://schemas.microsoft.com/office/drawing/2014/main" id="{4AA7D47D-7402-8920-7543-2C1F641DF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69" y="2273775"/>
            <a:ext cx="4722812" cy="253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>
            <a:extLst>
              <a:ext uri="{FF2B5EF4-FFF2-40B4-BE49-F238E27FC236}">
                <a16:creationId xmlns="" xmlns:a16="http://schemas.microsoft.com/office/drawing/2014/main" id="{272492D5-79F0-340D-B247-F57D302398DF}"/>
              </a:ext>
            </a:extLst>
          </p:cNvPr>
          <p:cNvSpPr/>
          <p:nvPr/>
        </p:nvSpPr>
        <p:spPr bwMode="auto">
          <a:xfrm>
            <a:off x="1971675" y="4926702"/>
            <a:ext cx="6324600" cy="1778898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="" xmlns:a16="http://schemas.microsoft.com/office/drawing/2014/main" id="{7CEA5A5F-C824-D5B4-ED5B-4D8E09E5C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1036638"/>
            <a:ext cx="4324350" cy="1325562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tx1"/>
                </a:solidFill>
                <a:latin typeface="Calibri Light" panose="020F0302020204030204" pitchFamily="34" charset="0"/>
              </a:rPr>
              <a:t>Closing Prayer</a:t>
            </a:r>
          </a:p>
        </p:txBody>
      </p:sp>
      <p:sp>
        <p:nvSpPr>
          <p:cNvPr id="86018" name="Text Placeholder 2">
            <a:extLst>
              <a:ext uri="{FF2B5EF4-FFF2-40B4-BE49-F238E27FC236}">
                <a16:creationId xmlns="" xmlns:a16="http://schemas.microsoft.com/office/drawing/2014/main" id="{5D215272-3B03-9745-7D15-24D182851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7696200" cy="4351338"/>
          </a:xfrm>
        </p:spPr>
        <p:txBody>
          <a:bodyPr/>
          <a:lstStyle/>
          <a:p>
            <a:r>
              <a:rPr lang="en-US" altLang="en-US" dirty="0">
                <a:latin typeface="Calibri Light" panose="020F0302020204030204" pitchFamily="34" charset="0"/>
              </a:rPr>
              <a:t>Saint Michael the Archangel, defend us in battle. Be our protection against the wickedness and snares of the devil. May God rebuke him, we humbly pray, and do thou, O Prince of the Heavenly Hosts, by the power of God, thrust into hell Satan and all the evil spirits who prowl about the world seeking the ruin of souls. Amen</a:t>
            </a:r>
          </a:p>
        </p:txBody>
      </p:sp>
      <p:pic>
        <p:nvPicPr>
          <p:cNvPr id="86019" name="Picture 1">
            <a:extLst>
              <a:ext uri="{FF2B5EF4-FFF2-40B4-BE49-F238E27FC236}">
                <a16:creationId xmlns="" xmlns:a16="http://schemas.microsoft.com/office/drawing/2014/main" id="{97F9A8A4-9979-4FA9-16FB-382E6B2B3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0163"/>
            <a:ext cx="111442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4">
            <a:extLst>
              <a:ext uri="{FF2B5EF4-FFF2-40B4-BE49-F238E27FC236}">
                <a16:creationId xmlns="" xmlns:a16="http://schemas.microsoft.com/office/drawing/2014/main" id="{035CCAB9-B71C-49F0-9661-1B42834BF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35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="" xmlns:a16="http://schemas.microsoft.com/office/drawing/2014/main" id="{25E33E16-8DAE-BA84-A3C1-33BDD224E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9838" y="598488"/>
            <a:ext cx="7886700" cy="1325562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tx1"/>
                </a:solidFill>
                <a:latin typeface="Calibri Light" panose="020F0302020204030204" pitchFamily="34" charset="0"/>
              </a:rPr>
              <a:t>Bibliography</a:t>
            </a: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66" name="Text Placeholder 2">
            <a:extLst>
              <a:ext uri="{FF2B5EF4-FFF2-40B4-BE49-F238E27FC236}">
                <a16:creationId xmlns="" xmlns:a16="http://schemas.microsoft.com/office/drawing/2014/main" id="{CE952154-751C-94FC-6C4A-742982319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9838" y="1895475"/>
            <a:ext cx="7886700" cy="4351338"/>
          </a:xfrm>
        </p:spPr>
        <p:txBody>
          <a:bodyPr/>
          <a:lstStyle/>
          <a:p>
            <a:r>
              <a:rPr lang="en-US" altLang="en-US" sz="2800" dirty="0">
                <a:latin typeface="Calibri Light" panose="020F0302020204030204" pitchFamily="34" charset="0"/>
              </a:rPr>
              <a:t>Caldwell, Taylor, </a:t>
            </a:r>
            <a:r>
              <a:rPr lang="en-US" altLang="en-US" sz="2800" u="sng" dirty="0">
                <a:latin typeface="Calibri Light" panose="020F0302020204030204" pitchFamily="34" charset="0"/>
              </a:rPr>
              <a:t>Dialogs with the Devil</a:t>
            </a:r>
          </a:p>
          <a:p>
            <a:r>
              <a:rPr lang="en-US" altLang="en-US" sz="2800" dirty="0">
                <a:latin typeface="Calibri Light" panose="020F0302020204030204" pitchFamily="34" charset="0"/>
              </a:rPr>
              <a:t>Burke, Dan, </a:t>
            </a:r>
            <a:r>
              <a:rPr lang="en-US" altLang="en-US" sz="2800" u="sng" dirty="0">
                <a:latin typeface="Calibri Light" panose="020F0302020204030204" pitchFamily="34" charset="0"/>
              </a:rPr>
              <a:t>Spiritual Warfare and the Discernment of Spirits</a:t>
            </a:r>
          </a:p>
          <a:p>
            <a:r>
              <a:rPr lang="en-US" altLang="en-US" sz="2800" dirty="0">
                <a:latin typeface="Calibri Light" panose="020F0302020204030204" pitchFamily="34" charset="0"/>
              </a:rPr>
              <a:t>Benedict XVI, Pope, </a:t>
            </a:r>
            <a:r>
              <a:rPr lang="en-US" altLang="en-US" sz="2800" u="sng" dirty="0">
                <a:latin typeface="Calibri Light" panose="020F0302020204030204" pitchFamily="34" charset="0"/>
              </a:rPr>
              <a:t>Values in a Time of Upheaval</a:t>
            </a:r>
          </a:p>
          <a:p>
            <a:r>
              <a:rPr lang="en-US" altLang="en-US" sz="2800" dirty="0">
                <a:latin typeface="Calibri Light" panose="020F0302020204030204" pitchFamily="34" charset="0"/>
              </a:rPr>
              <a:t>Denver Catholic Catechetical School, The Ladder of Ascent, St. John Vianney Theological Seminary, 2019</a:t>
            </a:r>
          </a:p>
          <a:p>
            <a:r>
              <a:rPr lang="en-US" altLang="en-US" sz="2800" dirty="0">
                <a:latin typeface="Calibri Light" panose="020F0302020204030204" pitchFamily="34" charset="0"/>
              </a:rPr>
              <a:t>Dreher,</a:t>
            </a:r>
            <a:r>
              <a:rPr lang="en-US" altLang="en-US" sz="2800" dirty="0">
                <a:solidFill>
                  <a:srgbClr val="333333"/>
                </a:solidFill>
                <a:latin typeface="Calibri Light" panose="020F0302020204030204" pitchFamily="34" charset="0"/>
              </a:rPr>
              <a:t> Rod,</a:t>
            </a:r>
            <a:r>
              <a:rPr lang="en-US" altLang="en-US" sz="2800" dirty="0">
                <a:latin typeface="Calibri Light" panose="020F0302020204030204" pitchFamily="34" charset="0"/>
              </a:rPr>
              <a:t> Live Not by Lies, Sentinel Press, 2020</a:t>
            </a:r>
          </a:p>
          <a:p>
            <a:endParaRPr lang="en-US" altLang="en-US" sz="2800" dirty="0">
              <a:latin typeface="Calibri Light" panose="020F0302020204030204" pitchFamily="34" charset="0"/>
            </a:endParaRPr>
          </a:p>
        </p:txBody>
      </p:sp>
      <p:sp>
        <p:nvSpPr>
          <p:cNvPr id="88067" name="TextBox 3">
            <a:extLst>
              <a:ext uri="{FF2B5EF4-FFF2-40B4-BE49-F238E27FC236}">
                <a16:creationId xmlns="" xmlns:a16="http://schemas.microsoft.com/office/drawing/2014/main" id="{B7D66A2D-69BD-741A-75D6-0547C724A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="" xmlns:a16="http://schemas.microsoft.com/office/drawing/2014/main" id="{A6878CD0-44ED-3FF1-3DA7-65DBADF4A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9838" y="598488"/>
            <a:ext cx="7886700" cy="1325562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tx1"/>
                </a:solidFill>
                <a:latin typeface="Calibri Light" panose="020F0302020204030204" pitchFamily="34" charset="0"/>
              </a:rPr>
              <a:t>Bibliography, cont.</a:t>
            </a:r>
            <a:endParaRPr lang="en-US" alt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4" name="Text Placeholder 2">
            <a:extLst>
              <a:ext uri="{FF2B5EF4-FFF2-40B4-BE49-F238E27FC236}">
                <a16:creationId xmlns="" xmlns:a16="http://schemas.microsoft.com/office/drawing/2014/main" id="{D94560F8-F12B-82C3-4FDF-0E2998DF3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9838" y="1895475"/>
            <a:ext cx="7886700" cy="4351338"/>
          </a:xfrm>
        </p:spPr>
        <p:txBody>
          <a:bodyPr/>
          <a:lstStyle/>
          <a:p>
            <a:r>
              <a:rPr lang="en-US" altLang="en-US" sz="2800" dirty="0">
                <a:latin typeface="Calibri Light" panose="020F0302020204030204" pitchFamily="34" charset="0"/>
              </a:rPr>
              <a:t>Halligan, Nicholas, </a:t>
            </a:r>
            <a:r>
              <a:rPr lang="en-US" altLang="en-US" sz="2800" u="sng" dirty="0">
                <a:latin typeface="Calibri Light" panose="020F0302020204030204" pitchFamily="34" charset="0"/>
              </a:rPr>
              <a:t>What the Devil</a:t>
            </a:r>
            <a:r>
              <a:rPr lang="en-US" altLang="en-US" sz="2800" dirty="0">
                <a:latin typeface="Calibri Light" panose="020F0302020204030204" pitchFamily="34" charset="0"/>
              </a:rPr>
              <a:t>, Catholic Answers article</a:t>
            </a:r>
          </a:p>
          <a:p>
            <a:r>
              <a:rPr lang="en-US" altLang="en-US" sz="2800" dirty="0">
                <a:latin typeface="Calibri Light" panose="020F0302020204030204" pitchFamily="34" charset="0"/>
              </a:rPr>
              <a:t>Kreeft, Peter, </a:t>
            </a:r>
            <a:r>
              <a:rPr lang="en-US" altLang="en-US" sz="2800" u="sng" dirty="0">
                <a:latin typeface="Calibri Light" panose="020F0302020204030204" pitchFamily="34" charset="0"/>
              </a:rPr>
              <a:t>How to Win the Culture War</a:t>
            </a:r>
            <a:r>
              <a:rPr lang="en-US" altLang="en-US" sz="2800" dirty="0">
                <a:latin typeface="Calibri Light" panose="020F0302020204030204" pitchFamily="34" charset="0"/>
              </a:rPr>
              <a:t>, Intervarsity Press, 2002</a:t>
            </a:r>
          </a:p>
          <a:p>
            <a:r>
              <a:rPr lang="en-US" altLang="en-US" sz="2800" dirty="0">
                <a:latin typeface="Calibri Light" panose="020F0302020204030204" pitchFamily="34" charset="0"/>
              </a:rPr>
              <a:t>Kreeft, Peter, </a:t>
            </a:r>
            <a:r>
              <a:rPr lang="en-US" altLang="en-US" sz="2800" u="sng" dirty="0">
                <a:latin typeface="Calibri Light" panose="020F0302020204030204" pitchFamily="34" charset="0"/>
              </a:rPr>
              <a:t>A Refutation of Moral Relativity</a:t>
            </a:r>
            <a:r>
              <a:rPr lang="en-US" altLang="en-US" sz="2800" dirty="0">
                <a:latin typeface="Calibri Light" panose="020F0302020204030204" pitchFamily="34" charset="0"/>
              </a:rPr>
              <a:t>, Ignatius Press, 1999</a:t>
            </a:r>
          </a:p>
          <a:p>
            <a:r>
              <a:rPr lang="en-US" altLang="en-US" sz="2800" dirty="0">
                <a:latin typeface="Calibri Light" panose="020F0302020204030204" pitchFamily="34" charset="0"/>
              </a:rPr>
              <a:t>Lewis, C.S., The Screwtape Letters, Harper San Francisco Pub. 1996</a:t>
            </a:r>
          </a:p>
          <a:p>
            <a:r>
              <a:rPr lang="en-US" altLang="en-US" sz="2800" dirty="0">
                <a:latin typeface="Calibri Light" panose="020F0302020204030204" pitchFamily="34" charset="0"/>
              </a:rPr>
              <a:t>Sarah, Cardinal Robert, </a:t>
            </a:r>
            <a:r>
              <a:rPr lang="en-US" altLang="en-US" sz="2800" u="sng" dirty="0">
                <a:latin typeface="Calibri Light" panose="020F0302020204030204" pitchFamily="34" charset="0"/>
              </a:rPr>
              <a:t>The Day is Now Far Spent</a:t>
            </a:r>
          </a:p>
          <a:p>
            <a:r>
              <a:rPr lang="en-US" altLang="en-US" sz="2800" dirty="0">
                <a:latin typeface="Calibri Light" panose="020F0302020204030204" pitchFamily="34" charset="0"/>
              </a:rPr>
              <a:t>Assorted articles on www.catholic.com</a:t>
            </a:r>
          </a:p>
        </p:txBody>
      </p:sp>
      <p:sp>
        <p:nvSpPr>
          <p:cNvPr id="90115" name="TextBox 3">
            <a:extLst>
              <a:ext uri="{FF2B5EF4-FFF2-40B4-BE49-F238E27FC236}">
                <a16:creationId xmlns="" xmlns:a16="http://schemas.microsoft.com/office/drawing/2014/main" id="{776F5B2C-651F-7BA8-0B4C-EE2B21B88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="" xmlns:a16="http://schemas.microsoft.com/office/drawing/2014/main" id="{E2CBBD88-7B70-BCFB-5A2F-32E06BD14B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Agenda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="" xmlns:a16="http://schemas.microsoft.com/office/drawing/2014/main" id="{5886598E-7A3C-2CA0-C3BA-12A567D0AE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7300" y="1676400"/>
            <a:ext cx="7772400" cy="4114800"/>
          </a:xfrm>
        </p:spPr>
        <p:txBody>
          <a:bodyPr/>
          <a:lstStyle/>
          <a:p>
            <a:r>
              <a:rPr lang="en-US" altLang="en-US" dirty="0"/>
              <a:t>A Discussion of Evil</a:t>
            </a:r>
          </a:p>
          <a:p>
            <a:r>
              <a:rPr lang="en-US" altLang="en-US" dirty="0"/>
              <a:t>Satan, the Father of Lies</a:t>
            </a:r>
          </a:p>
          <a:p>
            <a:r>
              <a:rPr lang="en-US" altLang="en-US" dirty="0"/>
              <a:t>The Enduring Impacts of Evil in History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Modernism: The Synthesis of all Heresies</a:t>
            </a:r>
          </a:p>
          <a:p>
            <a:r>
              <a:rPr lang="en-US" altLang="en-US" dirty="0"/>
              <a:t>Society Today</a:t>
            </a:r>
          </a:p>
          <a:p>
            <a:r>
              <a:rPr lang="en-US" altLang="en-US" dirty="0"/>
              <a:t>Combatting Satan</a:t>
            </a:r>
          </a:p>
        </p:txBody>
      </p:sp>
      <p:sp>
        <p:nvSpPr>
          <p:cNvPr id="17411" name="Slide Number Placeholder 3">
            <a:extLst>
              <a:ext uri="{FF2B5EF4-FFF2-40B4-BE49-F238E27FC236}">
                <a16:creationId xmlns="" xmlns:a16="http://schemas.microsoft.com/office/drawing/2014/main" id="{F56B8394-2783-9829-6564-4FBFB181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EDD2E9B-A811-DD43-A4C9-B74E7B5C7659}" type="slidenum">
              <a:rPr lang="en-US" altLang="en-US" sz="1400" smtClean="0">
                <a:solidFill>
                  <a:schemeClr val="bg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1AA6E-62C8-91A9-3CAF-674CC560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590800"/>
            <a:ext cx="6934200" cy="1325563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Calibri Light" panose="020F0302020204030204" pitchFamily="34" charset="0"/>
              </a:rPr>
              <a:t>A Discussion of Evil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8" name="TextBox 2">
            <a:extLst>
              <a:ext uri="{FF2B5EF4-FFF2-40B4-BE49-F238E27FC236}">
                <a16:creationId xmlns="" xmlns:a16="http://schemas.microsoft.com/office/drawing/2014/main" id="{448548C7-06BD-4481-EC76-0141D2676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3</a:t>
            </a:r>
          </a:p>
        </p:txBody>
      </p:sp>
      <p:pic>
        <p:nvPicPr>
          <p:cNvPr id="19459" name="Picture 2">
            <a:extLst>
              <a:ext uri="{FF2B5EF4-FFF2-40B4-BE49-F238E27FC236}">
                <a16:creationId xmlns="" xmlns:a16="http://schemas.microsoft.com/office/drawing/2014/main" id="{EADE9669-3FB1-7449-6A2F-3E338C37C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120015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362200" y="4267200"/>
            <a:ext cx="5638800" cy="1447800"/>
            <a:chOff x="2362200" y="4267200"/>
            <a:chExt cx="5638800" cy="14478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362200" y="4267200"/>
              <a:ext cx="5638800" cy="14478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38400" y="4343400"/>
              <a:ext cx="52876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Evil metastasizes, then permeates, </a:t>
              </a:r>
            </a:p>
            <a:p>
              <a:r>
                <a:rPr lang="en-US" dirty="0"/>
                <a:t>corrupts and destroys individuals and</a:t>
              </a:r>
            </a:p>
            <a:p>
              <a:r>
                <a:rPr lang="en-US" dirty="0"/>
                <a:t> societies.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219200"/>
            <a:ext cx="2362200" cy="16350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CE5FB9-4357-F768-AD30-FE2F5A2C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762000"/>
            <a:ext cx="5410200" cy="1082675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Definition of Evil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DDB6A6-10C8-5E1E-30B2-B67303E30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676400"/>
            <a:ext cx="7886700" cy="43513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Evil is a privation or absence of good</a:t>
            </a:r>
          </a:p>
          <a:p>
            <a:pPr lvl="1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“Evil is not a thing God created, because everything God made is good.” (Gen. 1:31). </a:t>
            </a:r>
          </a:p>
          <a:p>
            <a:pPr lvl="2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Evil is not “nothing” , and it is not an “illusion” </a:t>
            </a:r>
          </a:p>
          <a:p>
            <a:pPr lvl="2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Evil is </a:t>
            </a:r>
            <a:r>
              <a:rPr lang="en-US" u="sng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</a:t>
            </a:r>
          </a:p>
          <a:p>
            <a:pPr>
              <a:buClr>
                <a:srgbClr val="E09142"/>
              </a:buClr>
              <a:defRPr/>
            </a:pPr>
            <a:r>
              <a:rPr lang="en-US" sz="2800" dirty="0">
                <a:solidFill>
                  <a:srgbClr val="33333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God gave us free will to make choices – evil is the result of our bad choices </a:t>
            </a:r>
            <a:r>
              <a:rPr lang="en-US" sz="2000" dirty="0">
                <a:solidFill>
                  <a:srgbClr val="33333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CCC 310-311</a:t>
            </a:r>
          </a:p>
          <a:p>
            <a:pPr>
              <a:defRPr/>
            </a:pPr>
            <a:endParaRPr lang="en-US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7" name="TextBox 3">
            <a:extLst>
              <a:ext uri="{FF2B5EF4-FFF2-40B4-BE49-F238E27FC236}">
                <a16:creationId xmlns="" xmlns:a16="http://schemas.microsoft.com/office/drawing/2014/main" id="{DC1673FA-ECFB-A9C2-97C0-D5EBE6355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645454-8FAF-009F-61DA-4E6103CD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850" y="579438"/>
            <a:ext cx="5391150" cy="1325562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Types of Evil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0AD34C1-7B49-1CD6-6381-AF77E6F2B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1822450"/>
            <a:ext cx="7886700" cy="435133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Moral evil – refers to a rational being acting against the good. </a:t>
            </a:r>
          </a:p>
          <a:p>
            <a:pPr lvl="1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When we chose to sin, we chose to do what is evil in the sight of the Lord.  CCC 311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Physical (Natural) Evil – refers to suffering or pain that have nothing to do with making evil choices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Remember: God brings good out of evil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TextBox 3">
            <a:extLst>
              <a:ext uri="{FF2B5EF4-FFF2-40B4-BE49-F238E27FC236}">
                <a16:creationId xmlns="" xmlns:a16="http://schemas.microsoft.com/office/drawing/2014/main" id="{C3E572D6-0CA7-83E6-48D9-76AF5844C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59814F-A097-08DB-9902-1F59E05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789238"/>
            <a:ext cx="7467600" cy="1325562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Satan, the Father of Lies</a:t>
            </a:r>
            <a:br>
              <a:rPr lang="en-US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John 8:44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2" name="TextBox 2">
            <a:extLst>
              <a:ext uri="{FF2B5EF4-FFF2-40B4-BE49-F238E27FC236}">
                <a16:creationId xmlns="" xmlns:a16="http://schemas.microsoft.com/office/drawing/2014/main" id="{7646DAD6-7F40-D110-E8B9-378A8CC6B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6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="" xmlns:a16="http://schemas.microsoft.com/office/drawing/2014/main" id="{DA753E08-FF30-4F19-B5F7-49390E7D5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1738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579BE-AC5C-A2C8-488D-8E3C3C67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500063"/>
            <a:ext cx="6534150" cy="13255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Satan, The Father of Lies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55AFBC-ACFD-021D-3848-AFE8DDBF3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600200"/>
            <a:ext cx="7886700" cy="46513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Devil - fallen angel (office-not-nature); aka accuser; slanderer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Catholic Encyclopedia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CCC 329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Hebrew – Satan (spelled STN) which signifies an adversary, an accuser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First among the fallen angels (demons) is the Evil One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 Light" panose="020F0302020204030204" pitchFamily="34" charset="0"/>
              </a:rPr>
              <a:t>CCC 391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6" name="TextBox 3">
            <a:extLst>
              <a:ext uri="{FF2B5EF4-FFF2-40B4-BE49-F238E27FC236}">
                <a16:creationId xmlns="" xmlns:a16="http://schemas.microsoft.com/office/drawing/2014/main" id="{E35921DC-51CC-15C5-3355-3B1E76856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550" y="62484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7</a:t>
            </a:r>
          </a:p>
        </p:txBody>
      </p:sp>
      <p:pic>
        <p:nvPicPr>
          <p:cNvPr id="18437" name="Picture 3">
            <a:extLst>
              <a:ext uri="{FF2B5EF4-FFF2-40B4-BE49-F238E27FC236}">
                <a16:creationId xmlns="" xmlns:a16="http://schemas.microsoft.com/office/drawing/2014/main" id="{A677A1C6-52AD-9E14-21BA-C1BF72FFF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6988"/>
            <a:ext cx="1201737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ndstone">
  <a:themeElements>
    <a:clrScheme name="Sandstone 1">
      <a:dk1>
        <a:srgbClr val="333333"/>
      </a:dk1>
      <a:lt1>
        <a:srgbClr val="BAB9A0"/>
      </a:lt1>
      <a:dk2>
        <a:srgbClr val="000000"/>
      </a:dk2>
      <a:lt2>
        <a:srgbClr val="333329"/>
      </a:lt2>
      <a:accent1>
        <a:srgbClr val="F4F3D9"/>
      </a:accent1>
      <a:accent2>
        <a:srgbClr val="E09142"/>
      </a:accent2>
      <a:accent3>
        <a:srgbClr val="D9D9CD"/>
      </a:accent3>
      <a:accent4>
        <a:srgbClr val="2A2A2A"/>
      </a:accent4>
      <a:accent5>
        <a:srgbClr val="F8F8E9"/>
      </a:accent5>
      <a:accent6>
        <a:srgbClr val="CB833B"/>
      </a:accent6>
      <a:hlink>
        <a:srgbClr val="AE4828"/>
      </a:hlink>
      <a:folHlink>
        <a:srgbClr val="6A6954"/>
      </a:folHlink>
    </a:clrScheme>
    <a:fontScheme name="Sandston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andstone 1">
        <a:dk1>
          <a:srgbClr val="333333"/>
        </a:dk1>
        <a:lt1>
          <a:srgbClr val="BAB9A0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9D9CD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2">
        <a:dk1>
          <a:srgbClr val="333333"/>
        </a:dk1>
        <a:lt1>
          <a:srgbClr val="BDB9BF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BD9DC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3">
        <a:dk1>
          <a:srgbClr val="3D3D3D"/>
        </a:dk1>
        <a:lt1>
          <a:srgbClr val="EAEAEA"/>
        </a:lt1>
        <a:dk2>
          <a:srgbClr val="000000"/>
        </a:dk2>
        <a:lt2>
          <a:srgbClr val="333333"/>
        </a:lt2>
        <a:accent1>
          <a:srgbClr val="FFFFFF"/>
        </a:accent1>
        <a:accent2>
          <a:srgbClr val="969696"/>
        </a:accent2>
        <a:accent3>
          <a:srgbClr val="F3F3F3"/>
        </a:accent3>
        <a:accent4>
          <a:srgbClr val="333333"/>
        </a:accent4>
        <a:accent5>
          <a:srgbClr val="FFFFFF"/>
        </a:accent5>
        <a:accent6>
          <a:srgbClr val="878787"/>
        </a:accent6>
        <a:hlink>
          <a:srgbClr val="4D4D4D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andstone">
  <a:themeElements>
    <a:clrScheme name="Sandstone 1">
      <a:dk1>
        <a:srgbClr val="333333"/>
      </a:dk1>
      <a:lt1>
        <a:srgbClr val="BAB9A0"/>
      </a:lt1>
      <a:dk2>
        <a:srgbClr val="000000"/>
      </a:dk2>
      <a:lt2>
        <a:srgbClr val="333329"/>
      </a:lt2>
      <a:accent1>
        <a:srgbClr val="F4F3D9"/>
      </a:accent1>
      <a:accent2>
        <a:srgbClr val="E09142"/>
      </a:accent2>
      <a:accent3>
        <a:srgbClr val="D9D9CD"/>
      </a:accent3>
      <a:accent4>
        <a:srgbClr val="2A2A2A"/>
      </a:accent4>
      <a:accent5>
        <a:srgbClr val="F8F8E9"/>
      </a:accent5>
      <a:accent6>
        <a:srgbClr val="CB833B"/>
      </a:accent6>
      <a:hlink>
        <a:srgbClr val="AE4828"/>
      </a:hlink>
      <a:folHlink>
        <a:srgbClr val="6A6954"/>
      </a:folHlink>
    </a:clrScheme>
    <a:fontScheme name="Sandston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andstone 1">
        <a:dk1>
          <a:srgbClr val="333333"/>
        </a:dk1>
        <a:lt1>
          <a:srgbClr val="BAB9A0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9D9CD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2">
        <a:dk1>
          <a:srgbClr val="333333"/>
        </a:dk1>
        <a:lt1>
          <a:srgbClr val="BDB9BF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BD9DC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3">
        <a:dk1>
          <a:srgbClr val="3D3D3D"/>
        </a:dk1>
        <a:lt1>
          <a:srgbClr val="EAEAEA"/>
        </a:lt1>
        <a:dk2>
          <a:srgbClr val="000000"/>
        </a:dk2>
        <a:lt2>
          <a:srgbClr val="333333"/>
        </a:lt2>
        <a:accent1>
          <a:srgbClr val="FFFFFF"/>
        </a:accent1>
        <a:accent2>
          <a:srgbClr val="969696"/>
        </a:accent2>
        <a:accent3>
          <a:srgbClr val="F3F3F3"/>
        </a:accent3>
        <a:accent4>
          <a:srgbClr val="333333"/>
        </a:accent4>
        <a:accent5>
          <a:srgbClr val="FFFFFF"/>
        </a:accent5>
        <a:accent6>
          <a:srgbClr val="878787"/>
        </a:accent6>
        <a:hlink>
          <a:srgbClr val="4D4D4D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Designs\Sandstone.pot</Template>
  <TotalTime>20379</TotalTime>
  <Words>1660</Words>
  <Application>Microsoft Office PowerPoint</Application>
  <PresentationFormat>Letter Paper (8.5x11 in)</PresentationFormat>
  <Paragraphs>313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ＭＳ Ｐゴシック</vt:lpstr>
      <vt:lpstr>Arial</vt:lpstr>
      <vt:lpstr>Calibri</vt:lpstr>
      <vt:lpstr>Calibri Light</vt:lpstr>
      <vt:lpstr>Lucida Blackletter</vt:lpstr>
      <vt:lpstr>Times New Roman</vt:lpstr>
      <vt:lpstr>Wingdings</vt:lpstr>
      <vt:lpstr>Sandstone</vt:lpstr>
      <vt:lpstr>1_Sandstone</vt:lpstr>
      <vt:lpstr>Live in the Truth: Facing Secular Challenges to Our Faith</vt:lpstr>
      <vt:lpstr>Opening Prayer (Psalm 12: 2-3, 6, 8)</vt:lpstr>
      <vt:lpstr>Why This Class</vt:lpstr>
      <vt:lpstr>Agenda</vt:lpstr>
      <vt:lpstr>A Discussion of Evil</vt:lpstr>
      <vt:lpstr>Definition of Evil</vt:lpstr>
      <vt:lpstr>Types of Evil</vt:lpstr>
      <vt:lpstr>Satan, the Father of Lies John 8:44</vt:lpstr>
      <vt:lpstr>Satan, The Father of Lies</vt:lpstr>
      <vt:lpstr>Does Satan Exist?</vt:lpstr>
      <vt:lpstr>Powers of Satan and the Demons</vt:lpstr>
      <vt:lpstr>The Enduring Impacts of Evil in History</vt:lpstr>
      <vt:lpstr>PowerPoint Presentation</vt:lpstr>
      <vt:lpstr>PowerPoint Presentation</vt:lpstr>
      <vt:lpstr>Judas and the Crucifixion</vt:lpstr>
      <vt:lpstr>PowerPoint Presentation</vt:lpstr>
      <vt:lpstr>The “Enlightenment” 1715-1789</vt:lpstr>
      <vt:lpstr>First and Second World Wars</vt:lpstr>
      <vt:lpstr>Communism/Socialism/ Totalitarianism</vt:lpstr>
      <vt:lpstr>Modernism: Synthesis of all Heresies</vt:lpstr>
      <vt:lpstr>A Parallel Intellectual History</vt:lpstr>
      <vt:lpstr>Spiritual Impact of Modernism</vt:lpstr>
      <vt:lpstr>Spiritual Impact of Modernism</vt:lpstr>
      <vt:lpstr>The Social Order Today: Man Seduced by Evil Gen 3:5”…you will be like gods who know what is good and what is bad.” The Serpent</vt:lpstr>
      <vt:lpstr>Secularism:  Empty Souls seeking God in man</vt:lpstr>
      <vt:lpstr>                         Quid est veritas? Jn 18:38</vt:lpstr>
      <vt:lpstr>The Enemy’s Battle Plan: “Social Justice”, Death by a Thousand Cuts…</vt:lpstr>
      <vt:lpstr>PowerPoint Presentation</vt:lpstr>
      <vt:lpstr>Small Group Discussion</vt:lpstr>
      <vt:lpstr>Combatting Satan and Winning the Cultural War. </vt:lpstr>
      <vt:lpstr>Combatting Satan and Winning the Cultural War, cont. </vt:lpstr>
      <vt:lpstr>PowerPoint Presentation</vt:lpstr>
      <vt:lpstr>Closing Prayer</vt:lpstr>
      <vt:lpstr>Bibliography</vt:lpstr>
      <vt:lpstr>Bibliography, cont.</vt:lpstr>
    </vt:vector>
  </TitlesOfParts>
  <Manager/>
  <Company> 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MARY,   The Mother of God</dc:title>
  <dc:subject/>
  <dc:creator>Mike Schultz</dc:creator>
  <cp:keywords/>
  <dc:description/>
  <cp:lastModifiedBy>Michael Heredia</cp:lastModifiedBy>
  <cp:revision>647</cp:revision>
  <cp:lastPrinted>2023-04-16T22:51:16Z</cp:lastPrinted>
  <dcterms:created xsi:type="dcterms:W3CDTF">2003-07-13T20:06:40Z</dcterms:created>
  <dcterms:modified xsi:type="dcterms:W3CDTF">2024-04-18T22:10:04Z</dcterms:modified>
  <cp:category/>
</cp:coreProperties>
</file>