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9"/>
  </p:notesMasterIdLst>
  <p:sldIdLst>
    <p:sldId id="256" r:id="rId2"/>
    <p:sldId id="296" r:id="rId3"/>
    <p:sldId id="26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92" r:id="rId15"/>
    <p:sldId id="272" r:id="rId16"/>
    <p:sldId id="317" r:id="rId17"/>
    <p:sldId id="319" r:id="rId18"/>
    <p:sldId id="320" r:id="rId19"/>
    <p:sldId id="318" r:id="rId20"/>
    <p:sldId id="321" r:id="rId21"/>
    <p:sldId id="281" r:id="rId22"/>
    <p:sldId id="295" r:id="rId23"/>
    <p:sldId id="282" r:id="rId24"/>
    <p:sldId id="315" r:id="rId25"/>
    <p:sldId id="297" r:id="rId26"/>
    <p:sldId id="298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FB55D-9F4E-6D40-A47E-B84E00FC1BB4}" v="19" dt="2022-09-17T17:24:34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/>
    <p:restoredTop sz="93265"/>
  </p:normalViewPr>
  <p:slideViewPr>
    <p:cSldViewPr snapToGrid="0" snapToObjects="1">
      <p:cViewPr varScale="1">
        <p:scale>
          <a:sx n="119" d="100"/>
          <a:sy n="119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DF17-C250-B845-8E98-3F7D635BEBB6}" type="datetimeFigureOut">
              <a:t>11/19/22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8D29-4F45-DE49-A7C8-0628C0E628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32AA725-702B-B549-ACEC-2FAFB117B2A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00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James A. Swanson Dictionary of Biblical Literature with Semantic Domains: Greek (1997)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48D29-4F45-DE49-A7C8-0628C0E628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11/19/22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charistElevation.jpg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56" y="727299"/>
            <a:ext cx="5508757" cy="5600569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421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Was the Eucharist just a meal to remember Jesus by?</a:t>
            </a:r>
          </a:p>
          <a:p>
            <a:r>
              <a:rPr lang="en-US" dirty="0">
                <a:solidFill>
                  <a:srgbClr val="FFFFFF"/>
                </a:solidFill>
              </a:rPr>
              <a:t>How would ancient Jews have understood the Last Supper?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Eucharist thru Jewish Eyes</a:t>
            </a:r>
            <a:endParaRPr lang="en-US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8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EEAC7-9C93-924C-A7AB-3233800BE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1537854"/>
            <a:ext cx="6559697" cy="490891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919DCE-F0DE-CF4C-B10B-E786694B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Large Number of Ritual Baths</a:t>
            </a:r>
          </a:p>
        </p:txBody>
      </p:sp>
    </p:spTree>
    <p:extLst>
      <p:ext uri="{BB962C8B-B14F-4D97-AF65-F5344CB8AC3E}">
        <p14:creationId xmlns:p14="http://schemas.microsoft.com/office/powerpoint/2010/main" val="38507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A5B040-6A40-5746-9053-37FBB4D7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Great Isaiah Scroll</a:t>
            </a:r>
          </a:p>
        </p:txBody>
      </p:sp>
      <p:pic>
        <p:nvPicPr>
          <p:cNvPr id="4" name="Picture 4" descr="great-isaiah-scroll">
            <a:extLst>
              <a:ext uri="{FF2B5EF4-FFF2-40B4-BE49-F238E27FC236}">
                <a16:creationId xmlns:a16="http://schemas.microsoft.com/office/drawing/2014/main" id="{58BF8233-3870-B14E-9358-EC78BD1C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0" b="94526" l="1750" r="95750">
                        <a14:foregroundMark x1="1750" y1="7299" x2="1750" y2="7299"/>
                        <a14:foregroundMark x1="3000" y1="90876" x2="3000" y2="90876"/>
                        <a14:foregroundMark x1="95000" y1="94526" x2="95000" y2="94526"/>
                        <a14:foregroundMark x1="95750" y1="4380" x2="95750" y2="4380"/>
                        <a14:backgroundMark x1="26000" y1="20803" x2="26000" y2="2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6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The Community Rule</a:t>
            </a:r>
          </a:p>
        </p:txBody>
      </p:sp>
      <p:pic>
        <p:nvPicPr>
          <p:cNvPr id="5" name="Picture 5" descr="commun1">
            <a:extLst>
              <a:ext uri="{FF2B5EF4-FFF2-40B4-BE49-F238E27FC236}">
                <a16:creationId xmlns:a16="http://schemas.microsoft.com/office/drawing/2014/main" id="{78139547-C2AE-A248-AE8A-2AD7A75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1371600"/>
            <a:ext cx="71628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1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5B539-D165-EA41-B8C0-16BBACD4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2008909"/>
          </a:xfrm>
        </p:spPr>
        <p:txBody>
          <a:bodyPr>
            <a:normAutofit/>
          </a:bodyPr>
          <a:lstStyle/>
          <a:p>
            <a:pPr algn="ctr"/>
            <a:r>
              <a:rPr lang="en-US"/>
              <a:t>So what do the Essenes have to do </a:t>
            </a:r>
            <a:br>
              <a:rPr lang="en-US"/>
            </a:br>
            <a:r>
              <a:rPr lang="en-US"/>
              <a:t>with the Last Supper?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2734D-F4F6-CE4A-9460-8BC60A680D62}"/>
              </a:ext>
            </a:extLst>
          </p:cNvPr>
          <p:cNvSpPr txBox="1"/>
          <p:nvPr/>
        </p:nvSpPr>
        <p:spPr>
          <a:xfrm>
            <a:off x="1028700" y="2343150"/>
            <a:ext cx="64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Essene monks hid their library of scrolls in caves when they saw they were going to be attacked by Roman soldiers … only to be rediscovered in 1947 …</a:t>
            </a:r>
          </a:p>
          <a:p>
            <a:endParaRPr lang="en-US" sz="2400"/>
          </a:p>
          <a:p>
            <a:r>
              <a:rPr lang="en-US" sz="2400"/>
              <a:t>How does that relate to the Gospel accounts?</a:t>
            </a:r>
          </a:p>
        </p:txBody>
      </p:sp>
    </p:spTree>
    <p:extLst>
      <p:ext uri="{BB962C8B-B14F-4D97-AF65-F5344CB8AC3E}">
        <p14:creationId xmlns:p14="http://schemas.microsoft.com/office/powerpoint/2010/main" val="1815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ADBB5"/>
                </a:solidFill>
              </a:rPr>
              <a:t>They had a sacred, communal meal every day at noon.</a:t>
            </a:r>
          </a:p>
          <a:p>
            <a:r>
              <a:rPr lang="en-US" sz="2400" dirty="0">
                <a:solidFill>
                  <a:srgbClr val="FADBB5"/>
                </a:solidFill>
              </a:rPr>
              <a:t>The meal consisted of </a:t>
            </a:r>
            <a:r>
              <a:rPr lang="en-US" sz="2400" i="1" dirty="0">
                <a:solidFill>
                  <a:srgbClr val="FADBB5"/>
                </a:solidFill>
              </a:rPr>
              <a:t>bread</a:t>
            </a:r>
            <a:r>
              <a:rPr lang="en-US" sz="2400" dirty="0">
                <a:solidFill>
                  <a:srgbClr val="FADBB5"/>
                </a:solidFill>
              </a:rPr>
              <a:t> and </a:t>
            </a:r>
            <a:r>
              <a:rPr lang="en-US" sz="2400" i="1" dirty="0">
                <a:solidFill>
                  <a:srgbClr val="FADBB5"/>
                </a:solidFill>
              </a:rPr>
              <a:t>wine</a:t>
            </a:r>
            <a:r>
              <a:rPr lang="en-US" sz="2400" dirty="0">
                <a:solidFill>
                  <a:srgbClr val="FADBB5"/>
                </a:solidFill>
              </a:rPr>
              <a:t>, and anticipated the coming of the Messiah</a:t>
            </a:r>
          </a:p>
          <a:p>
            <a:r>
              <a:rPr lang="en-US" sz="2400" dirty="0">
                <a:solidFill>
                  <a:srgbClr val="FADBB5"/>
                </a:solidFill>
              </a:rPr>
              <a:t>A priest had to officiate at the meal.</a:t>
            </a:r>
          </a:p>
          <a:p>
            <a:r>
              <a:rPr lang="en-US" sz="2400" dirty="0">
                <a:solidFill>
                  <a:srgbClr val="FADBB5"/>
                </a:solidFill>
              </a:rPr>
              <a:t>The priest had to stretch out his hand to bless the bread and the wine before anyone else.</a:t>
            </a:r>
          </a:p>
          <a:p>
            <a:r>
              <a:rPr lang="en-US" sz="2400" dirty="0">
                <a:solidFill>
                  <a:srgbClr val="FADBB5"/>
                </a:solidFill>
              </a:rPr>
              <a:t>One had to be a member of the community to take the meal.</a:t>
            </a:r>
          </a:p>
          <a:p>
            <a:r>
              <a:rPr lang="en-US" sz="2400" dirty="0">
                <a:solidFill>
                  <a:srgbClr val="FADBB5"/>
                </a:solidFill>
              </a:rPr>
              <a:t>The meal marked your membership in the “new covenant”</a:t>
            </a:r>
          </a:p>
          <a:p>
            <a:r>
              <a:rPr lang="en-US" sz="2400" dirty="0">
                <a:solidFill>
                  <a:srgbClr val="FADBB5"/>
                </a:solidFill>
              </a:rPr>
              <a:t>The meal began and ended with Thanksgiving Psalms, sayin,  “I thank you, O Lord!” in Greek: “Eucharistô Kyrie!”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/>
              <a:t>These Monks Had Kind of “Eucharist”</a:t>
            </a:r>
          </a:p>
        </p:txBody>
      </p:sp>
    </p:spTree>
    <p:extLst>
      <p:ext uri="{BB962C8B-B14F-4D97-AF65-F5344CB8AC3E}">
        <p14:creationId xmlns:p14="http://schemas.microsoft.com/office/powerpoint/2010/main" val="16297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senesMe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 b="648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Essenes at their Meal</a:t>
            </a:r>
          </a:p>
        </p:txBody>
      </p:sp>
    </p:spTree>
    <p:extLst>
      <p:ext uri="{BB962C8B-B14F-4D97-AF65-F5344CB8AC3E}">
        <p14:creationId xmlns:p14="http://schemas.microsoft.com/office/powerpoint/2010/main" val="12515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1524000"/>
            <a:ext cx="4717143" cy="3309258"/>
          </a:xfrm>
        </p:spPr>
        <p:txBody>
          <a:bodyPr>
            <a:normAutofit lnSpcReduction="10000"/>
          </a:bodyPr>
          <a:lstStyle/>
          <a:p>
            <a:r>
              <a:rPr lang="en-US" b="1"/>
              <a:t>Mark 14:22</a:t>
            </a:r>
            <a:r>
              <a:rPr lang="en-US"/>
              <a:t>   “He </a:t>
            </a:r>
            <a:r>
              <a:rPr lang="en-US" i="1"/>
              <a:t>took</a:t>
            </a:r>
            <a:r>
              <a:rPr lang="en-US"/>
              <a:t> bread, and after </a:t>
            </a:r>
            <a:r>
              <a:rPr lang="en-US" i="1"/>
              <a:t>blessing it </a:t>
            </a:r>
            <a:r>
              <a:rPr lang="en-US"/>
              <a:t>broke it and gave it to them …</a:t>
            </a:r>
            <a:r>
              <a:rPr lang="en-US" b="1" baseline="30000"/>
              <a:t>23</a:t>
            </a:r>
            <a:r>
              <a:rPr lang="en-US"/>
              <a:t> And he took a cup, and when he had given thanks he gave it to them…</a:t>
            </a:r>
          </a:p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He takes and gives thanks first</a:t>
            </a:r>
            <a:r>
              <a:rPr lang="mr-IN" dirty="0">
                <a:solidFill>
                  <a:schemeClr val="tx2">
                    <a:lumMod val="90000"/>
                  </a:schemeClr>
                </a:solidFill>
              </a:rPr>
              <a:t>…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033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Jesus the Priest at the Last Supper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5929"/>
          <a:stretch/>
        </p:blipFill>
        <p:spPr>
          <a:xfrm>
            <a:off x="4934857" y="1799771"/>
            <a:ext cx="3825481" cy="3033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362095-CB99-8A4D-A3FC-2014B0A7D191}"/>
              </a:ext>
            </a:extLst>
          </p:cNvPr>
          <p:cNvSpPr txBox="1"/>
          <p:nvPr/>
        </p:nvSpPr>
        <p:spPr>
          <a:xfrm>
            <a:off x="239486" y="5094514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“When the table has been set for eating or the new wine readied for drinking, </a:t>
            </a:r>
            <a:r>
              <a:rPr lang="en-US" sz="2400" u="sng" dirty="0"/>
              <a:t>it is the priest who shall stretch out his hand first</a:t>
            </a:r>
            <a:r>
              <a:rPr lang="en-US" sz="2400" dirty="0"/>
              <a:t>, blessing the first portion of the bread</a:t>
            </a:r>
            <a:r>
              <a:rPr lang="en-US" sz="2400" b="1" dirty="0"/>
              <a:t> </a:t>
            </a:r>
            <a:r>
              <a:rPr lang="en-US" sz="2400" dirty="0"/>
              <a:t>or the new wine.” (“The Community Rule” [1QS] from Qumran)</a:t>
            </a:r>
            <a:endParaRPr lang="en-US" sz="2400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40877" cy="5334000"/>
          </a:xfrm>
        </p:spPr>
        <p:txBody>
          <a:bodyPr>
            <a:normAutofit/>
          </a:bodyPr>
          <a:lstStyle/>
          <a:p>
            <a:r>
              <a:rPr lang="en-US" dirty="0"/>
              <a:t>Luke 22:19: He </a:t>
            </a:r>
            <a:r>
              <a:rPr lang="en-US"/>
              <a:t>gave it to them, saying, “This is my body, which is given for you. Do this in </a:t>
            </a:r>
            <a:r>
              <a:rPr lang="en-US" i="1"/>
              <a:t>remembrance</a:t>
            </a:r>
            <a:r>
              <a:rPr lang="en-US"/>
              <a:t> of me.” </a:t>
            </a:r>
          </a:p>
          <a:p>
            <a:r>
              <a:rPr lang="en-US" dirty="0"/>
              <a:t>“Remembrance” = “Memorial Offering”</a:t>
            </a:r>
          </a:p>
          <a:p>
            <a:r>
              <a:rPr lang="en-US" dirty="0">
                <a:solidFill>
                  <a:srgbClr val="FADBB5"/>
                </a:solidFill>
              </a:rPr>
              <a:t>Greek: </a:t>
            </a:r>
            <a:r>
              <a:rPr lang="en-US" i="1" dirty="0">
                <a:solidFill>
                  <a:srgbClr val="FADBB5"/>
                </a:solidFill>
              </a:rPr>
              <a:t>eis tên emên anamnêsin =</a:t>
            </a:r>
          </a:p>
          <a:p>
            <a:r>
              <a:rPr lang="en-US" dirty="0">
                <a:solidFill>
                  <a:srgbClr val="FADBB5"/>
                </a:solidFill>
              </a:rPr>
              <a:t>“Do this as my memorial offering”, a Temple sacrifice that consisted of grain and served to renew the covenant</a:t>
            </a:r>
          </a:p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See title of Pss 38, 70 (LXX 37, 69)</a:t>
            </a:r>
            <a:endParaRPr lang="en-US" dirty="0">
              <a:solidFill>
                <a:srgbClr val="FADBB5"/>
              </a:solidFill>
            </a:endParaRPr>
          </a:p>
          <a:p>
            <a:r>
              <a:rPr lang="en-US" dirty="0">
                <a:solidFill>
                  <a:srgbClr val="FADBB5"/>
                </a:solidFill>
              </a:rPr>
              <a:t>Jesus is using </a:t>
            </a:r>
            <a:r>
              <a:rPr lang="en-US" i="1" dirty="0">
                <a:solidFill>
                  <a:srgbClr val="FADBB5"/>
                </a:solidFill>
              </a:rPr>
              <a:t>Jewish liturgical language</a:t>
            </a:r>
          </a:p>
          <a:p>
            <a:endParaRPr lang="en-US" i="1" dirty="0">
              <a:solidFill>
                <a:srgbClr val="FADBB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2607"/>
          </a:xfrm>
        </p:spPr>
        <p:txBody>
          <a:bodyPr>
            <a:noAutofit/>
          </a:bodyPr>
          <a:lstStyle/>
          <a:p>
            <a:r>
              <a:rPr lang="en-US" sz="4000" dirty="0"/>
              <a:t>The Eucharist as Memorial Offering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t="14752" r="40000" b="13476"/>
          <a:stretch/>
        </p:blipFill>
        <p:spPr>
          <a:xfrm>
            <a:off x="6653720" y="1524000"/>
            <a:ext cx="2178996" cy="49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789" y="1515291"/>
            <a:ext cx="5729770" cy="492469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Luke 22:19: </a:t>
            </a:r>
            <a:r>
              <a:rPr lang="en-US" sz="2800" i="1" dirty="0"/>
              <a:t>Do this in remembrance of me.” </a:t>
            </a:r>
          </a:p>
          <a:p>
            <a:r>
              <a:rPr lang="en-US" sz="2800" dirty="0">
                <a:solidFill>
                  <a:srgbClr val="FADBB5"/>
                </a:solidFill>
              </a:rPr>
              <a:t>Greek: </a:t>
            </a:r>
            <a:r>
              <a:rPr lang="en-US" sz="2800" i="1" dirty="0">
                <a:solidFill>
                  <a:srgbClr val="FADBB5"/>
                </a:solidFill>
              </a:rPr>
              <a:t>eis tên emên anamnêsin =“as my memorial”</a:t>
            </a:r>
          </a:p>
          <a:p>
            <a:r>
              <a:rPr lang="en-US" sz="2800" dirty="0">
                <a:solidFill>
                  <a:srgbClr val="FADBB5"/>
                </a:solidFill>
              </a:rPr>
              <a:t>Ps 38:1: </a:t>
            </a:r>
            <a:r>
              <a:rPr lang="en-US" sz="2800" i="1" dirty="0">
                <a:solidFill>
                  <a:srgbClr val="FADBB5"/>
                </a:solidFill>
              </a:rPr>
              <a:t>Psalmos tô David: eis anamnêsin peri sabbatou</a:t>
            </a:r>
            <a:r>
              <a:rPr lang="en-US" sz="2800" dirty="0">
                <a:solidFill>
                  <a:srgbClr val="FADBB5"/>
                </a:solidFill>
              </a:rPr>
              <a:t> =</a:t>
            </a:r>
            <a:br>
              <a:rPr lang="en-US" sz="2800" dirty="0">
                <a:solidFill>
                  <a:srgbClr val="FADBB5"/>
                </a:solidFill>
              </a:rPr>
            </a:br>
            <a:r>
              <a:rPr lang="en-US" sz="2800" dirty="0">
                <a:solidFill>
                  <a:srgbClr val="FADBB5"/>
                </a:solidFill>
              </a:rPr>
              <a:t>“A Psalm of David for the memorial offering of the Sabbath”</a:t>
            </a:r>
          </a:p>
          <a:p>
            <a:r>
              <a:rPr lang="en-US" sz="2800" dirty="0">
                <a:solidFill>
                  <a:srgbClr val="FADBB5"/>
                </a:solidFill>
              </a:rPr>
              <a:t>Ps 70:1 </a:t>
            </a:r>
            <a:r>
              <a:rPr lang="en-US" sz="2800" i="1" dirty="0">
                <a:solidFill>
                  <a:srgbClr val="FADBB5"/>
                </a:solidFill>
              </a:rPr>
              <a:t>tô David, eis anamnêsin =</a:t>
            </a:r>
            <a:br>
              <a:rPr lang="en-US" sz="2800" i="1" dirty="0">
                <a:solidFill>
                  <a:srgbClr val="FADBB5"/>
                </a:solidFill>
              </a:rPr>
            </a:br>
            <a:r>
              <a:rPr lang="en-US" sz="2800" i="1" dirty="0">
                <a:solidFill>
                  <a:srgbClr val="FADBB5"/>
                </a:solidFill>
              </a:rPr>
              <a:t>“</a:t>
            </a:r>
            <a:r>
              <a:rPr lang="en-US" sz="2800" dirty="0">
                <a:solidFill>
                  <a:srgbClr val="FADBB5"/>
                </a:solidFill>
              </a:rPr>
              <a:t>Of David, for the memorial offering”</a:t>
            </a:r>
          </a:p>
          <a:p>
            <a:endParaRPr lang="en-US" i="1" dirty="0">
              <a:solidFill>
                <a:srgbClr val="FADBB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75824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dirty="0"/>
              <a:t>Luke’s Account of the Eucharist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t="14752" r="40000" b="13476"/>
          <a:stretch/>
        </p:blipFill>
        <p:spPr>
          <a:xfrm>
            <a:off x="6016559" y="1227270"/>
            <a:ext cx="2435109" cy="55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3999"/>
            <a:ext cx="6060332" cy="5577191"/>
          </a:xfrm>
        </p:spPr>
        <p:txBody>
          <a:bodyPr>
            <a:normAutofit/>
          </a:bodyPr>
          <a:lstStyle/>
          <a:p>
            <a:r>
              <a:rPr lang="en-US" b="1"/>
              <a:t>Matt. 26:28</a:t>
            </a:r>
            <a:r>
              <a:rPr lang="en-US"/>
              <a:t> “For this is my blood of the covenant, which is poured out for </a:t>
            </a:r>
            <a:r>
              <a:rPr lang="en-US" u="sng"/>
              <a:t>Many</a:t>
            </a:r>
            <a:r>
              <a:rPr lang="en-US"/>
              <a:t> for the forgiveness of sins</a:t>
            </a:r>
            <a:r>
              <a:rPr lang="mr-IN"/>
              <a:t>…</a:t>
            </a:r>
            <a:r>
              <a:rPr lang="en-US"/>
              <a:t>.”</a:t>
            </a:r>
          </a:p>
          <a:p>
            <a:r>
              <a:rPr lang="en-US"/>
              <a:t>The term “Many” was used to refer to the whole sacred community …</a:t>
            </a:r>
          </a:p>
          <a:p>
            <a:r>
              <a:rPr lang="en-US"/>
              <a:t>“The novice must not touch the pure food</a:t>
            </a:r>
            <a:r>
              <a:rPr lang="en-US" b="1"/>
              <a:t> </a:t>
            </a:r>
            <a:r>
              <a:rPr lang="en-US"/>
              <a:t>of the </a:t>
            </a:r>
            <a:r>
              <a:rPr lang="en-US" u="sng"/>
              <a:t>Many</a:t>
            </a:r>
            <a:r>
              <a:rPr lang="en-US"/>
              <a:t> before they have examined him …” Damascus Document 6:16-17</a:t>
            </a:r>
          </a:p>
          <a:p>
            <a:r>
              <a:rPr lang="en-US" dirty="0">
                <a:solidFill>
                  <a:srgbClr val="FADBB5"/>
                </a:solidFill>
              </a:rPr>
              <a:t>“Many” is a typical way of referring to the community, i.e. the Church …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412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“Many” as Term for the Church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 r="21499"/>
          <a:stretch/>
        </p:blipFill>
        <p:spPr>
          <a:xfrm>
            <a:off x="6673174" y="2276230"/>
            <a:ext cx="2179535" cy="30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35" y="1371600"/>
            <a:ext cx="3329709" cy="49583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Just a Way to Remember Jesus?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74273"/>
            <a:ext cx="4733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Joseph Bayly’s modern parable:</a:t>
            </a:r>
          </a:p>
          <a:p>
            <a:r>
              <a:rPr lang="en-US" sz="2400"/>
              <a:t>“How Shall We Remember John?”</a:t>
            </a:r>
          </a:p>
          <a:p>
            <a:endParaRPr lang="en-US" sz="2400"/>
          </a:p>
          <a:p>
            <a:r>
              <a:rPr lang="en-US" sz="2400"/>
              <a:t>The whole point: the Lord’s Supper was just a family dinner to remember Jesus.</a:t>
            </a:r>
          </a:p>
          <a:p>
            <a:endParaRPr lang="en-US" sz="2400"/>
          </a:p>
          <a:p>
            <a:r>
              <a:rPr lang="en-US" sz="2400"/>
              <a:t>Really?  That’s it?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7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109" y="1333647"/>
            <a:ext cx="5439925" cy="4906734"/>
          </a:xfrm>
        </p:spPr>
        <p:txBody>
          <a:bodyPr>
            <a:normAutofit/>
          </a:bodyPr>
          <a:lstStyle/>
          <a:p>
            <a:r>
              <a:rPr lang="en-US" sz="2800" dirty="0"/>
              <a:t>Luke 22:19: Do this in remembrance of me.”  20 And likewise the cup after supper, saying, “This cup is </a:t>
            </a:r>
            <a:r>
              <a:rPr lang="en-US" sz="2800" i="1" u="sng" dirty="0"/>
              <a:t>the new covenant in my blood</a:t>
            </a:r>
            <a:r>
              <a:rPr lang="en-US" sz="2800" i="1" dirty="0"/>
              <a:t> </a:t>
            </a:r>
            <a:r>
              <a:rPr lang="en-US" sz="2800" dirty="0"/>
              <a:t>which is poured out for you  </a:t>
            </a:r>
            <a:r>
              <a:rPr lang="mr-IN" sz="2800" dirty="0"/>
              <a:t>…</a:t>
            </a:r>
            <a:r>
              <a:rPr lang="en-US" sz="2800" dirty="0"/>
              <a:t>”</a:t>
            </a:r>
          </a:p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Notice the </a:t>
            </a:r>
            <a:r>
              <a:rPr lang="en-US" sz="2800" i="1" dirty="0">
                <a:solidFill>
                  <a:schemeClr val="tx2">
                    <a:lumMod val="90000"/>
                  </a:schemeClr>
                </a:solidFill>
              </a:rPr>
              <a:t>new covenant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is “the cup [consisting of] my blood</a:t>
            </a:r>
            <a:r>
              <a:rPr lang="mr-IN" sz="2800" dirty="0">
                <a:solidFill>
                  <a:schemeClr val="tx2">
                    <a:lumMod val="90000"/>
                  </a:schemeClr>
                </a:solidFill>
              </a:rPr>
              <a:t>…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726" y="-1800"/>
            <a:ext cx="8229600" cy="1034534"/>
          </a:xfrm>
        </p:spPr>
        <p:txBody>
          <a:bodyPr>
            <a:noAutofit/>
          </a:bodyPr>
          <a:lstStyle/>
          <a:p>
            <a:r>
              <a:rPr lang="en-US" sz="3600" dirty="0"/>
              <a:t>The Eucharist is the New Covenant!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31587"/>
          <a:stretch/>
        </p:blipFill>
        <p:spPr>
          <a:xfrm>
            <a:off x="6035039" y="1333647"/>
            <a:ext cx="2722852" cy="41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371600"/>
            <a:ext cx="5729591" cy="5334000"/>
          </a:xfrm>
        </p:spPr>
        <p:txBody>
          <a:bodyPr>
            <a:normAutofit/>
          </a:bodyPr>
          <a:lstStyle/>
          <a:p>
            <a:r>
              <a:rPr lang="en-US" dirty="0"/>
              <a:t>Luke 22:20 And likewise the cup after supper, saying, “This cup which is poured out for you </a:t>
            </a:r>
            <a:r>
              <a:rPr lang="en-US" i="1" dirty="0"/>
              <a:t>is the new covenant</a:t>
            </a:r>
            <a:r>
              <a:rPr lang="en-US" dirty="0"/>
              <a:t> in my blood.” </a:t>
            </a:r>
          </a:p>
          <a:p>
            <a:r>
              <a:rPr lang="en-US" dirty="0">
                <a:solidFill>
                  <a:srgbClr val="FADBB5"/>
                </a:solidFill>
              </a:rPr>
              <a:t>The fulfillment of Jeremiah 31:31!</a:t>
            </a:r>
          </a:p>
          <a:p>
            <a:r>
              <a:rPr lang="en-US" dirty="0">
                <a:solidFill>
                  <a:srgbClr val="FADBB5"/>
                </a:solidFill>
              </a:rPr>
              <a:t>Jer. 31:31   “Behold, the days are coming, says the LORD, when </a:t>
            </a:r>
            <a:r>
              <a:rPr lang="en-US" i="1" dirty="0">
                <a:solidFill>
                  <a:srgbClr val="FADBB5"/>
                </a:solidFill>
              </a:rPr>
              <a:t>I will make a new covenant</a:t>
            </a:r>
            <a:r>
              <a:rPr lang="en-US" dirty="0">
                <a:solidFill>
                  <a:srgbClr val="FADBB5"/>
                </a:solidFill>
              </a:rPr>
              <a:t> with the house of Israel …”</a:t>
            </a:r>
          </a:p>
          <a:p>
            <a:r>
              <a:rPr lang="en-US" dirty="0">
                <a:solidFill>
                  <a:srgbClr val="FADBB5"/>
                </a:solidFill>
              </a:rPr>
              <a:t> “In my blood” means “consisting of my blood”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190761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Eucharist Fulfills the Prophecies!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r="25320"/>
          <a:stretch/>
        </p:blipFill>
        <p:spPr>
          <a:xfrm>
            <a:off x="6186791" y="1706393"/>
            <a:ext cx="2500009" cy="43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Luke 22:24    “A dispute also arose among them, which of them was to be regarded as the greatest.”</a:t>
            </a:r>
          </a:p>
          <a:p>
            <a:r>
              <a:rPr lang="en-US" dirty="0"/>
              <a:t>“Then the Mess</a:t>
            </a:r>
            <a:r>
              <a:rPr lang="en-US" dirty="0" err="1"/>
              <a:t>iah</a:t>
            </a:r>
            <a:r>
              <a:rPr lang="en-US" dirty="0"/>
              <a:t> of Israel may en</a:t>
            </a:r>
            <a:r>
              <a:rPr lang="en-US" dirty="0" err="1"/>
              <a:t>ter</a:t>
            </a:r>
            <a:r>
              <a:rPr lang="en-US" dirty="0"/>
              <a:t>, and the heads of the </a:t>
            </a:r>
            <a:r>
              <a:rPr lang="en-US" dirty="0" err="1"/>
              <a:t>thousands</a:t>
            </a:r>
            <a:r>
              <a:rPr lang="en-US" dirty="0"/>
              <a:t> of Israel are to sit before him </a:t>
            </a:r>
            <a:r>
              <a:rPr lang="en-US" i="1" dirty="0"/>
              <a:t>by rank</a:t>
            </a:r>
            <a:r>
              <a:rPr lang="en-US" dirty="0"/>
              <a:t>.... </a:t>
            </a:r>
            <a:r>
              <a:rPr lang="mr-IN" dirty="0"/>
              <a:t>…</a:t>
            </a:r>
            <a:r>
              <a:rPr lang="en-US" dirty="0"/>
              <a:t> </a:t>
            </a:r>
            <a:r>
              <a:rPr lang="en-US" dirty="0" err="1"/>
              <a:t>Afterward</a:t>
            </a:r>
            <a:r>
              <a:rPr lang="en-US" dirty="0"/>
              <a:t> the Messiah of Israel shall reach for the bread. Finally, </a:t>
            </a:r>
            <a:r>
              <a:rPr lang="en-US" dirty="0" err="1"/>
              <a:t>each</a:t>
            </a:r>
            <a:r>
              <a:rPr lang="en-US" dirty="0"/>
              <a:t> member of the whole congregation </a:t>
            </a:r>
            <a:r>
              <a:rPr lang="en-US" i="1" dirty="0"/>
              <a:t>… by rank</a:t>
            </a:r>
            <a:r>
              <a:rPr lang="en-US" dirty="0"/>
              <a:t>.”</a:t>
            </a:r>
            <a:r>
              <a:rPr lang="en-US" sz="1800" dirty="0"/>
              <a:t>  [</a:t>
            </a:r>
            <a:r>
              <a:rPr lang="en-US" sz="1800" b="1" dirty="0"/>
              <a:t>Appendix to the Community Rule (1QSa) 2:14</a:t>
            </a:r>
            <a:r>
              <a:rPr lang="en-US" sz="1800" dirty="0"/>
              <a:t>ff]</a:t>
            </a:r>
          </a:p>
          <a:p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It wasn’t just that the disciples were vain </a:t>
            </a:r>
            <a:r>
              <a:rPr lang="mr-IN">
                <a:solidFill>
                  <a:schemeClr val="accent3">
                    <a:lumMod val="40000"/>
                    <a:lumOff val="60000"/>
                  </a:schemeClr>
                </a:solidFill>
              </a:rPr>
              <a:t>…</a:t>
            </a:r>
            <a:endParaRPr lang="en-US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Light from Qumran on the Eucharist?</a:t>
            </a:r>
          </a:p>
        </p:txBody>
      </p:sp>
    </p:spTree>
    <p:extLst>
      <p:ext uri="{BB962C8B-B14F-4D97-AF65-F5344CB8AC3E}">
        <p14:creationId xmlns:p14="http://schemas.microsoft.com/office/powerpoint/2010/main" val="9078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Last Supper no mere “memorial meal” as many Christians mistakenly think.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Disciples would have understood the </a:t>
            </a: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priestly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messianic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significance of Jesus’ actions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Disciples had concept of bread-and-wine meal with the Messiah in the end times</a:t>
            </a:r>
          </a:p>
          <a:p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Eucharist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is </a:t>
            </a: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covenant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meal making us God’s family, and establishing us as God’s kingdom.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Eucharist also goes </a:t>
            </a: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beyond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anything Essenes imagined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Summing Up: Qumran &amp; the Eucharist</a:t>
            </a:r>
          </a:p>
        </p:txBody>
      </p:sp>
    </p:spTree>
    <p:extLst>
      <p:ext uri="{BB962C8B-B14F-4D97-AF65-F5344CB8AC3E}">
        <p14:creationId xmlns:p14="http://schemas.microsoft.com/office/powerpoint/2010/main" val="39573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052CB6-AA60-7C46-ADB6-58761DC3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305300" cy="4572000"/>
          </a:xfrm>
        </p:spPr>
        <p:txBody>
          <a:bodyPr>
            <a:normAutofit/>
          </a:bodyPr>
          <a:lstStyle/>
          <a:p>
            <a:r>
              <a:rPr lang="en-US" sz="3200"/>
              <a:t>Was the Eucharist nothing but a “meal to remember John”?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34108E-1C63-BF41-91FE-A3B7847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Getting Back to “How Shall We Remember John”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2B76FF-BCFE-C848-BC50-914092A09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35" y="1524000"/>
            <a:ext cx="3227367" cy="48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93532"/>
          </a:xfrm>
        </p:spPr>
        <p:txBody>
          <a:bodyPr>
            <a:normAutofit/>
          </a:bodyPr>
          <a:lstStyle/>
          <a:p>
            <a:r>
              <a:rPr lang="en-US" sz="3200"/>
              <a:t>John’s family wasn’t building on a long tradition of sacred meals in their culture—but Jesus was!</a:t>
            </a:r>
          </a:p>
          <a:p>
            <a:r>
              <a:rPr lang="en-US" sz="3200"/>
              <a:t>John’s parents weren’t claiming to establish a “new covenant” between God and humanity through this meal—but Jesus did!</a:t>
            </a:r>
          </a:p>
          <a:p>
            <a:r>
              <a:rPr lang="en-US" sz="3200"/>
              <a:t>None of the meal actions of John’s family were intended or understood to be priestly or liturgical—but Jesus’ were!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Differences Between “The Meal to Remember John” and the Last Supper</a:t>
            </a:r>
          </a:p>
        </p:txBody>
      </p:sp>
    </p:spTree>
    <p:extLst>
      <p:ext uri="{BB962C8B-B14F-4D97-AF65-F5344CB8AC3E}">
        <p14:creationId xmlns:p14="http://schemas.microsoft.com/office/powerpoint/2010/main" val="5118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138153" cy="4993532"/>
          </a:xfrm>
        </p:spPr>
        <p:txBody>
          <a:bodyPr>
            <a:normAutofit/>
          </a:bodyPr>
          <a:lstStyle/>
          <a:p>
            <a:r>
              <a:rPr lang="en-US" sz="3200"/>
              <a:t>John’s family wasn’t culturally formed to expect to celebrate a meal like this with the Messiah in the end time—but the Apostles were!</a:t>
            </a:r>
          </a:p>
          <a:p>
            <a:r>
              <a:rPr lang="en-US" sz="3200"/>
              <a:t>John’s parents didn’t claim to be fulfilling ancient prophecies by celebrating this meal—but Jesus did!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Differences Between “The Meal to Remember John” and the Last Supper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r="26737"/>
          <a:stretch/>
        </p:blipFill>
        <p:spPr>
          <a:xfrm>
            <a:off x="6653907" y="2092029"/>
            <a:ext cx="2032893" cy="30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ED6BF-F0DD-9541-A031-E0AEE7F5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Pilgrimage to the Holy Land, June 23–July 2, 2023.</a:t>
            </a:r>
          </a:p>
          <a:p>
            <a:r>
              <a:rPr lang="en-US" sz="3200" dirty="0"/>
              <a:t>Info and Sign-ups: </a:t>
            </a:r>
            <a:r>
              <a:rPr lang="en-US" sz="3200" dirty="0" err="1"/>
              <a:t>www.JohnBergsma.com</a:t>
            </a:r>
            <a:endParaRPr lang="en-US" sz="3200" dirty="0"/>
          </a:p>
          <a:p>
            <a:r>
              <a:rPr lang="en-US" sz="3200" dirty="0"/>
              <a:t>Or   </a:t>
            </a:r>
            <a:r>
              <a:rPr lang="en-US" sz="3200" dirty="0" err="1"/>
              <a:t>www.CatholicBibleTeacher.com</a:t>
            </a:r>
            <a:endParaRPr lang="en-US" sz="3200" dirty="0"/>
          </a:p>
          <a:p>
            <a:r>
              <a:rPr lang="en-US" sz="3200" dirty="0" err="1"/>
              <a:t>www.jbergsma@franciscan.edu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37688B-8C2A-9941-A66A-BDEBB79F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Want to See the Sacred Sites?</a:t>
            </a:r>
          </a:p>
        </p:txBody>
      </p:sp>
    </p:spTree>
    <p:extLst>
      <p:ext uri="{BB962C8B-B14F-4D97-AF65-F5344CB8AC3E}">
        <p14:creationId xmlns:p14="http://schemas.microsoft.com/office/powerpoint/2010/main" val="13702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816600" cy="5054600"/>
          </a:xfrm>
        </p:spPr>
        <p:txBody>
          <a:bodyPr>
            <a:normAutofit/>
          </a:bodyPr>
          <a:lstStyle/>
          <a:p>
            <a:r>
              <a:rPr lang="en-US" dirty="0"/>
              <a:t>For modern Americans, many details of the Last Supper go unnoticed and unremarked, and it’s just “a meal to remember Jesus.”</a:t>
            </a:r>
          </a:p>
          <a:p>
            <a:r>
              <a:rPr lang="en-US" dirty="0"/>
              <a:t>But for Jews of the first century, every detail of the Last Supper accounts would have been significant.</a:t>
            </a:r>
          </a:p>
          <a:p>
            <a:r>
              <a:rPr lang="en-US" dirty="0"/>
              <a:t>Paying attention to these details, in light of the Dead Sea Scrolls, the only contemporary Jewish documents we have, enable us to reconstruct the last days of Jesus more vividly.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A Jewish Perspective</a:t>
            </a:r>
            <a:br>
              <a:rPr lang="en-US" sz="4000" dirty="0"/>
            </a:br>
            <a:r>
              <a:rPr lang="en-US" sz="4000" dirty="0"/>
              <a:t>on the Last Supper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8" r="8633"/>
          <a:stretch/>
        </p:blipFill>
        <p:spPr>
          <a:xfrm>
            <a:off x="6451600" y="1828800"/>
            <a:ext cx="2235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71596F-70AC-1C4D-904C-7C7420C1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Essenes were a sect or “party”, as were the Sadducees and the Pharisees, and similar in size</a:t>
            </a:r>
          </a:p>
          <a:p>
            <a:r>
              <a:rPr lang="en-US"/>
              <a:t>The Essenes consider themselves the “true Israelites,” the faithful remnant of God’s people</a:t>
            </a:r>
          </a:p>
          <a:p>
            <a:r>
              <a:rPr lang="en-US"/>
              <a:t>The practiced strict observance of God’s law, and lives of poverty, prayer, and works of charity.</a:t>
            </a:r>
          </a:p>
          <a:p>
            <a:r>
              <a:rPr lang="en-US"/>
              <a:t>They alone practiced monasticism.</a:t>
            </a:r>
          </a:p>
          <a:p>
            <a:r>
              <a:rPr lang="en-US"/>
              <a:t>They had a monastery by the shores of the Dead Sea, and the remains of their library are the famous “Dead Sea Scrolls”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33A03-5CDA-4042-BB6A-19CCE7F1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Jewish Sect of the Essenes</a:t>
            </a:r>
          </a:p>
        </p:txBody>
      </p:sp>
    </p:spTree>
    <p:extLst>
      <p:ext uri="{BB962C8B-B14F-4D97-AF65-F5344CB8AC3E}">
        <p14:creationId xmlns:p14="http://schemas.microsoft.com/office/powerpoint/2010/main" val="33381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5A14B1-5969-534E-8BF1-CCD1BA8D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19004"/>
            <a:ext cx="4918363" cy="677515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C2384B-4287-5B4E-A663-46998A98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07" y="152399"/>
            <a:ext cx="3724148" cy="2881745"/>
          </a:xfrm>
        </p:spPr>
        <p:txBody>
          <a:bodyPr/>
          <a:lstStyle/>
          <a:p>
            <a:r>
              <a:rPr lang="en-US"/>
              <a:t>The Essene Monastery at Qumran on the Dead Sea</a:t>
            </a:r>
          </a:p>
        </p:txBody>
      </p:sp>
    </p:spTree>
    <p:extLst>
      <p:ext uri="{BB962C8B-B14F-4D97-AF65-F5344CB8AC3E}">
        <p14:creationId xmlns:p14="http://schemas.microsoft.com/office/powerpoint/2010/main" val="42294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C2384B-4287-5B4E-A663-46998A98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07" y="152399"/>
            <a:ext cx="3724148" cy="2881745"/>
          </a:xfrm>
        </p:spPr>
        <p:txBody>
          <a:bodyPr/>
          <a:lstStyle/>
          <a:p>
            <a:r>
              <a:rPr lang="en-US"/>
              <a:t>The Essene Monastery at Qumran on the Dead Sea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3DCB65-EDFD-C64D-8759-7B1B553C7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529935"/>
            <a:ext cx="4939531" cy="5593773"/>
          </a:xfrm>
        </p:spPr>
      </p:pic>
    </p:spTree>
    <p:extLst>
      <p:ext uri="{BB962C8B-B14F-4D97-AF65-F5344CB8AC3E}">
        <p14:creationId xmlns:p14="http://schemas.microsoft.com/office/powerpoint/2010/main" val="9083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5249C-A7B6-044D-B1D8-DFF5CFD3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2957127" cy="4156364"/>
          </a:xfrm>
        </p:spPr>
        <p:txBody>
          <a:bodyPr>
            <a:normAutofit/>
          </a:bodyPr>
          <a:lstStyle/>
          <a:p>
            <a:r>
              <a:rPr lang="en-US"/>
              <a:t>The Men Who Found the Scrolls:</a:t>
            </a:r>
            <a:br>
              <a:rPr lang="en-US"/>
            </a:br>
            <a:r>
              <a:rPr lang="en-US" sz="2400"/>
              <a:t>Muhammed edh-Dhib &amp; Juma Muhammed, </a:t>
            </a:r>
            <a:br>
              <a:rPr lang="en-US" sz="2400"/>
            </a:br>
            <a:r>
              <a:rPr lang="en-US" sz="2400"/>
              <a:t>c. 1947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6CFEC5-7F00-5942-8D37-1A85070EE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6727" y="311727"/>
            <a:ext cx="527247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BE20C-E76C-4547-A24A-31BA4E53E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" y="1524000"/>
            <a:ext cx="8200896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03E4A-20BD-0F4F-9B61-2097056F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Qumran Caves</a:t>
            </a:r>
          </a:p>
        </p:txBody>
      </p:sp>
    </p:spTree>
    <p:extLst>
      <p:ext uri="{BB962C8B-B14F-4D97-AF65-F5344CB8AC3E}">
        <p14:creationId xmlns:p14="http://schemas.microsoft.com/office/powerpoint/2010/main" val="4977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B7D72-DFAC-E343-B6F4-C278A1B8D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2" y="1639556"/>
            <a:ext cx="8606272" cy="453957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9B94ED-4D2E-D44B-8D91-377E45A3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Overview of Monastery</a:t>
            </a:r>
          </a:p>
        </p:txBody>
      </p:sp>
    </p:spTree>
    <p:extLst>
      <p:ext uri="{BB962C8B-B14F-4D97-AF65-F5344CB8AC3E}">
        <p14:creationId xmlns:p14="http://schemas.microsoft.com/office/powerpoint/2010/main" val="4379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16368</TotalTime>
  <Words>1353</Words>
  <Application>Microsoft Macintosh PowerPoint</Application>
  <PresentationFormat>On-screen Show (4:3)</PresentationFormat>
  <Paragraphs>97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Paper</vt:lpstr>
      <vt:lpstr>The Eucharist thru Jewish Eyes</vt:lpstr>
      <vt:lpstr>Just a Way to Remember Jesus?</vt:lpstr>
      <vt:lpstr>A Jewish Perspective on the Last Supper</vt:lpstr>
      <vt:lpstr>The Jewish Sect of the Essenes</vt:lpstr>
      <vt:lpstr>The Essene Monastery at Qumran on the Dead Sea</vt:lpstr>
      <vt:lpstr>The Essene Monastery at Qumran on the Dead Sea</vt:lpstr>
      <vt:lpstr>The Men Who Found the Scrolls: Muhammed edh-Dhib &amp; Juma Muhammed,  c. 1947</vt:lpstr>
      <vt:lpstr>Qumran Caves</vt:lpstr>
      <vt:lpstr>Overview of Monastery</vt:lpstr>
      <vt:lpstr>Large Number of Ritual Baths</vt:lpstr>
      <vt:lpstr>The Great Isaiah Scroll</vt:lpstr>
      <vt:lpstr>The Community Rule</vt:lpstr>
      <vt:lpstr>So what do the Essenes have to do  with the Last Supper?</vt:lpstr>
      <vt:lpstr>These Monks Had Kind of “Eucharist”</vt:lpstr>
      <vt:lpstr>The Essenes at their Meal</vt:lpstr>
      <vt:lpstr>Jesus the Priest at the Last Supper</vt:lpstr>
      <vt:lpstr>The Eucharist as Memorial Offering</vt:lpstr>
      <vt:lpstr>Luke’s Account of the Eucharist</vt:lpstr>
      <vt:lpstr>The “Many” as Term for the Church</vt:lpstr>
      <vt:lpstr>The Eucharist is the New Covenant!</vt:lpstr>
      <vt:lpstr>The Eucharist Fulfills the Prophecies!</vt:lpstr>
      <vt:lpstr>Light from Qumran on the Eucharist?</vt:lpstr>
      <vt:lpstr>Summing Up: Qumran &amp; the Eucharist</vt:lpstr>
      <vt:lpstr>Getting Back to “How Shall We Remember John”</vt:lpstr>
      <vt:lpstr>Differences Between “The Meal to Remember John” and the Last Supper</vt:lpstr>
      <vt:lpstr>Differences Between “The Meal to Remember John” and the Last Supper</vt:lpstr>
      <vt:lpstr>Want to See the Sacred Sites?</vt:lpstr>
    </vt:vector>
  </TitlesOfParts>
  <Company>Franciscan University of Steubenville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Jewish Roots of the Eucharist:</dc:title>
  <dc:creator>John Bergsma</dc:creator>
  <cp:lastModifiedBy>Dr. John Bergsma</cp:lastModifiedBy>
  <cp:revision>69</cp:revision>
  <dcterms:created xsi:type="dcterms:W3CDTF">2012-10-05T20:05:08Z</dcterms:created>
  <dcterms:modified xsi:type="dcterms:W3CDTF">2022-11-19T16:36:03Z</dcterms:modified>
</cp:coreProperties>
</file>