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2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8" r:id="rId13"/>
    <p:sldId id="271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8"/>
    <p:restoredTop sz="73169"/>
  </p:normalViewPr>
  <p:slideViewPr>
    <p:cSldViewPr snapToGrid="0">
      <p:cViewPr varScale="1">
        <p:scale>
          <a:sx n="88" d="100"/>
          <a:sy n="88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11083-AD19-BA45-98E4-A1DD917729B2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92A0F-D6DC-394B-A5DD-F76AF2DA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3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92A0F-D6DC-394B-A5DD-F76AF2DA36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2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92A0F-D6DC-394B-A5DD-F76AF2DA36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3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i="1" u="none" strike="noStrike" dirty="0">
                <a:solidFill>
                  <a:srgbClr val="FFFFFF"/>
                </a:solidFill>
                <a:effectLst/>
                <a:latin typeface="Open Sans" panose="020F0502020204030204" pitchFamily="34" charset="0"/>
              </a:rPr>
              <a:t>“The human body includes right from the beginning... the capacity of expressing love, that love in which the person becomes a gift – and by means of this gift – fulfills the meaning of his being and existence.”</a:t>
            </a:r>
            <a:endParaRPr lang="en-US" b="0" i="0" u="none" strike="noStrike" dirty="0">
              <a:solidFill>
                <a:srgbClr val="FFFFFF"/>
              </a:solidFill>
              <a:effectLst/>
              <a:latin typeface="Open Sans" panose="020F0502020204030204" pitchFamily="34" charset="0"/>
            </a:endParaRPr>
          </a:p>
          <a:p>
            <a:pPr algn="ctr"/>
            <a:r>
              <a:rPr lang="en-US" b="0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St. John Paul II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92A0F-D6DC-394B-A5DD-F76AF2DA36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3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5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06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40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3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05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23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9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0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02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40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9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4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4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2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register.com/news/divorce-statistics-indicate-catholic-couples-are-less-likely-to-break-u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logyofthebody.net/" TargetMode="External"/><Relationship Id="rId2" Type="http://schemas.openxmlformats.org/officeDocument/2006/relationships/hyperlink" Target="https://www.usccb.org/issues-and-action/marriage-and-family/natural-family-planning/catholic-teaching/theology-of-the-bod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marys-waco.org/documents/2016/9/theology_of_the_body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C2A5-D97C-6968-165E-47AACB7241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Holy Matrimony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989C7-8D82-AC70-3C4F-344D719350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St. Peter Catholic Church RCIA</a:t>
            </a:r>
          </a:p>
          <a:p>
            <a:r>
              <a:rPr lang="en-US" dirty="0"/>
              <a:t>January 18, 2024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FB5947A-BA22-C6C9-36B9-A304F693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830">
            <a:off x="7944587" y="1331670"/>
            <a:ext cx="2402452" cy="11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03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5D98-3389-42D3-4DDF-FE5DB1D6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826" y="665017"/>
            <a:ext cx="8229397" cy="1190105"/>
          </a:xfrm>
        </p:spPr>
        <p:txBody>
          <a:bodyPr/>
          <a:lstStyle/>
          <a:p>
            <a:pPr algn="r"/>
            <a:r>
              <a:rPr lang="en-US" dirty="0"/>
              <a:t>Sins Against the Dignity of Marriage </a:t>
            </a:r>
            <a:br>
              <a:rPr lang="en-US" dirty="0"/>
            </a:br>
            <a:r>
              <a:rPr lang="en-US" sz="2400" dirty="0"/>
              <a:t>(1Cor 6:9-20)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95F64-1611-E3FC-C54E-A602EF629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Any form of sexual union outside of marriage</a:t>
            </a:r>
          </a:p>
          <a:p>
            <a:r>
              <a:rPr lang="en-US" sz="2400" dirty="0"/>
              <a:t>Any interference with the natural conception of children</a:t>
            </a:r>
          </a:p>
          <a:p>
            <a:r>
              <a:rPr lang="en-US" sz="2400" dirty="0"/>
              <a:t>Any attempt to dissolve the union </a:t>
            </a:r>
          </a:p>
        </p:txBody>
      </p:sp>
    </p:spTree>
    <p:extLst>
      <p:ext uri="{BB962C8B-B14F-4D97-AF65-F5344CB8AC3E}">
        <p14:creationId xmlns:p14="http://schemas.microsoft.com/office/powerpoint/2010/main" val="19530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ECE3-0A72-BEC3-306B-973BD652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C727E-40EA-689C-7499-F30B84C8E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Catholics who go through formal marriage preparation are less likely to divorce 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https://www.ncregister.com/news/divorce-statistics-indicate-catholic-couples-are-less-likely-to-break-u</a:t>
            </a:r>
            <a:r>
              <a:rPr lang="en-US" sz="1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p</a:t>
            </a:r>
            <a:endParaRPr lang="en-US" sz="18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Instruction on the essential elements of marriage</a:t>
            </a:r>
          </a:p>
          <a:p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The formal process varies somewhat</a:t>
            </a:r>
          </a:p>
          <a:p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Nearly 94% of couples find it valuable in their marriage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5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F305C72-8769-4E0F-B31D-F4B1C9DC9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583CFC-05A3-4743-9A2E-7C2095B8D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06F0A57-55BB-457C-9C8C-3DEE71009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6D47C1-4F3A-BDF6-D3AC-94A42EE9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/>
              <a:t>The Rite of Marriage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E0C91A-3F1D-43D7-9AB4-5D0A17D5C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 descr="A bride and groom in a church&#10;&#10;Description automatically generated">
            <a:extLst>
              <a:ext uri="{FF2B5EF4-FFF2-40B4-BE49-F238E27FC236}">
                <a16:creationId xmlns:a16="http://schemas.microsoft.com/office/drawing/2014/main" id="{7C919E98-6B04-E6C4-C10D-FC6991D68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9" r="25984"/>
          <a:stretch/>
        </p:blipFill>
        <p:spPr bwMode="auto">
          <a:xfrm>
            <a:off x="-1554" y="1731"/>
            <a:ext cx="465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D739B-52DE-D255-27A0-9D2BB2BCB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853" y="1480731"/>
            <a:ext cx="5994597" cy="4996971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Normally celebrated within the Mass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Elicit consent of couples through questions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Blessing and exchange of rings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Liturgy of the Eucharist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Spouses mutually confer upon each other the sacrament of Matrimony by expressing their consent before the Church  CCC 1623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Nuptial blessing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Sign of peace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Communion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Solemn blessing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The priest is a witness.  CCC 1623 and 1625-32</a:t>
            </a:r>
          </a:p>
        </p:txBody>
      </p:sp>
    </p:spTree>
    <p:extLst>
      <p:ext uri="{BB962C8B-B14F-4D97-AF65-F5344CB8AC3E}">
        <p14:creationId xmlns:p14="http://schemas.microsoft.com/office/powerpoint/2010/main" val="154419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D482-B4CD-5B3A-B87A-B13BD11BB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and Divorce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A785-2B28-AFEE-52B7-E2093A0D9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some situations, living together becomes impossible </a:t>
            </a:r>
          </a:p>
          <a:p>
            <a:pPr lvl="1"/>
            <a:r>
              <a:rPr lang="en-US" sz="2200" dirty="0"/>
              <a:t>The Church will permit physical separation</a:t>
            </a:r>
          </a:p>
          <a:p>
            <a:pPr lvl="1"/>
            <a:r>
              <a:rPr lang="en-US" sz="2200" dirty="0"/>
              <a:t> This does not mean they cease being husband and wife</a:t>
            </a:r>
          </a:p>
          <a:p>
            <a:r>
              <a:rPr lang="en-US" sz="2400" dirty="0"/>
              <a:t>Many Catholics obtain a civil divorce and contract new civil unions</a:t>
            </a:r>
          </a:p>
          <a:p>
            <a:r>
              <a:rPr lang="en-US" sz="2400" dirty="0"/>
              <a:t>Declaration of Nullity (CCC 1629)</a:t>
            </a:r>
          </a:p>
        </p:txBody>
      </p:sp>
    </p:spTree>
    <p:extLst>
      <p:ext uri="{BB962C8B-B14F-4D97-AF65-F5344CB8AC3E}">
        <p14:creationId xmlns:p14="http://schemas.microsoft.com/office/powerpoint/2010/main" val="76422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79591B7-B10A-53ED-E5E7-50A80C9D2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0" r="1" b="5312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18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F095-18F3-2088-FBD1-DBABA6AA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4039E-B541-AFBA-AF49-009787C8D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“Humanae Vitae” (“Of Human Life”, July 25, 1968) – Encyclical of Pope Paul VI regarding married love, responsible parenthood, and continuing to reject most forms of birth control</a:t>
            </a:r>
          </a:p>
          <a:p>
            <a:r>
              <a:rPr lang="en-US" sz="1600" dirty="0"/>
              <a:t>USCCB document on Pope St. JPII’s Theology of the Body: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err="1">
                <a:hlinkClick r:id="rId2"/>
              </a:rPr>
              <a:t>www.usccb.org</a:t>
            </a:r>
            <a:r>
              <a:rPr lang="en-US" sz="1600" dirty="0">
                <a:hlinkClick r:id="rId2"/>
              </a:rPr>
              <a:t>/issues-and-action/marriage-and-family/natural-family-planning/catholic-teaching/theology-of-the-body </a:t>
            </a:r>
            <a:endParaRPr lang="en-US" sz="1600" dirty="0"/>
          </a:p>
          <a:p>
            <a:r>
              <a:rPr lang="en-US" sz="1600" dirty="0" err="1"/>
              <a:t>Catholicnet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https://theologyofthebody.net/</a:t>
            </a:r>
            <a:r>
              <a:rPr lang="en-US" sz="1600" dirty="0"/>
              <a:t>  Includes in depth references to Pope St. JPII’s meditations</a:t>
            </a:r>
          </a:p>
          <a:p>
            <a:r>
              <a:rPr lang="en-US" sz="1600" dirty="0"/>
              <a:t>Original transcripts of Pope St. JPII’s sermons: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err="1">
                <a:hlinkClick r:id="rId4"/>
              </a:rPr>
              <a:t>stmarys-waco.org</a:t>
            </a:r>
            <a:r>
              <a:rPr lang="en-US" sz="1600" dirty="0">
                <a:hlinkClick r:id="rId4"/>
              </a:rPr>
              <a:t>/documents/2016/9/</a:t>
            </a:r>
            <a:r>
              <a:rPr lang="en-US" sz="1600" dirty="0" err="1">
                <a:hlinkClick r:id="rId4"/>
              </a:rPr>
              <a:t>theology_of_the_body.pdf</a:t>
            </a:r>
            <a:r>
              <a:rPr lang="en-US" sz="1600" dirty="0">
                <a:hlinkClick r:id="rId4"/>
              </a:rPr>
              <a:t> </a:t>
            </a:r>
            <a:endParaRPr lang="en-US" sz="1600" dirty="0"/>
          </a:p>
          <a:p>
            <a:r>
              <a:rPr lang="en-US" sz="1600" dirty="0"/>
              <a:t>Theology of the Body for Beginners: Revised Edition by Christopher West</a:t>
            </a:r>
          </a:p>
          <a:p>
            <a:r>
              <a:rPr lang="en-US" sz="1600" dirty="0"/>
              <a:t>Catechism of the Catholic Church paragraphs 1601-1666</a:t>
            </a:r>
          </a:p>
        </p:txBody>
      </p:sp>
    </p:spTree>
    <p:extLst>
      <p:ext uri="{BB962C8B-B14F-4D97-AF65-F5344CB8AC3E}">
        <p14:creationId xmlns:p14="http://schemas.microsoft.com/office/powerpoint/2010/main" val="289979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4D6158-C11D-1CF7-C9EE-F9C971798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" r="1" b="15076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3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578B-43F4-C66E-C1DC-E7A37C40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746" y="3429000"/>
            <a:ext cx="8915399" cy="1468800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God created man and woman in His own image and likeness. Matrimony is the image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self-donating love of Trinity and </a:t>
            </a:r>
            <a:r>
              <a:rPr lang="en-US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of </a:t>
            </a: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Christ’s nuptial relationship with His Church. It is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AE29C-6A7E-D895-03D2-DFFEAE0A1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4747" y="5276890"/>
            <a:ext cx="8915399" cy="860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 SACRAMENT OF SERVICE TO THE BODY OF CHRIST</a:t>
            </a:r>
          </a:p>
        </p:txBody>
      </p:sp>
      <p:pic>
        <p:nvPicPr>
          <p:cNvPr id="10250" name="Picture 10">
            <a:extLst>
              <a:ext uri="{FF2B5EF4-FFF2-40B4-BE49-F238E27FC236}">
                <a16:creationId xmlns:a16="http://schemas.microsoft.com/office/drawing/2014/main" id="{7B9D322F-3F3E-D9C0-E81F-04D038A9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19" y="538279"/>
            <a:ext cx="3699052" cy="28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89C65D-349C-D840-8E88-E4402E07A4A1}"/>
              </a:ext>
            </a:extLst>
          </p:cNvPr>
          <p:cNvSpPr txBox="1"/>
          <p:nvPr/>
        </p:nvSpPr>
        <p:spPr>
          <a:xfrm>
            <a:off x="8766629" y="6415314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CCC 1601-1666</a:t>
            </a:r>
          </a:p>
        </p:txBody>
      </p:sp>
    </p:spTree>
    <p:extLst>
      <p:ext uri="{BB962C8B-B14F-4D97-AF65-F5344CB8AC3E}">
        <p14:creationId xmlns:p14="http://schemas.microsoft.com/office/powerpoint/2010/main" val="22193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9D88-56B8-B1C1-BAE1-E516B27C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Sacrament of Service to Build Up the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A10DD-D6E1-4A9D-7D90-988F4613F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 sacred vocation, to sanctify each other and work out their salvation</a:t>
            </a:r>
          </a:p>
          <a:p>
            <a:r>
              <a:rPr lang="en-US" sz="2000" dirty="0"/>
              <a:t>The foundation of society</a:t>
            </a:r>
          </a:p>
          <a:p>
            <a:r>
              <a:rPr lang="en-US" sz="2000" dirty="0"/>
              <a:t>Covenant</a:t>
            </a:r>
          </a:p>
          <a:p>
            <a:r>
              <a:rPr lang="en-US" sz="2000" dirty="0"/>
              <a:t>Participate in God’s work of creation</a:t>
            </a:r>
          </a:p>
          <a:p>
            <a:r>
              <a:rPr lang="en-US" sz="2000" dirty="0"/>
              <a:t>Indissoluble</a:t>
            </a:r>
          </a:p>
          <a:p>
            <a:endParaRPr lang="en-US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B62C621-6F19-ACF6-26FD-6683DDC51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47" y="2813418"/>
            <a:ext cx="2493414" cy="37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A painting of a person playing a flute&#10;&#10;Description automatically generated">
            <a:extLst>
              <a:ext uri="{FF2B5EF4-FFF2-40B4-BE49-F238E27FC236}">
                <a16:creationId xmlns:a16="http://schemas.microsoft.com/office/drawing/2014/main" id="{37586AA0-3385-C247-9B33-75CEEA383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6" r="5628"/>
          <a:stretch/>
        </p:blipFill>
        <p:spPr bwMode="auto">
          <a:xfrm>
            <a:off x="1" y="10"/>
            <a:ext cx="75744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CD319-D3AD-538D-4CDB-62C12776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Marriage in the Old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88C92-E1C0-41EB-D1D0-97B9AD3C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Gen 1:26-28, Gen 2:18-24 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Ps  128:3-4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Isaiah 54:1-14 </a:t>
            </a:r>
          </a:p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2:1 – 3:5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Hos 2:14-20 </a:t>
            </a:r>
          </a:p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Malachai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2:13-16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9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3085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91404-9CA3-4D84-167A-ABE3D164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Marriage in the New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E2764-E7FC-857F-0843-9513755D2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buClr>
                <a:srgbClr val="7CB4E8"/>
              </a:buClr>
            </a:pP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Mt 5:31-32 </a:t>
            </a:r>
          </a:p>
          <a:p>
            <a:pPr>
              <a:buClr>
                <a:srgbClr val="7CB4E8"/>
              </a:buClr>
            </a:pP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Mt 19:3-9 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Clr>
                <a:srgbClr val="7CB4E8"/>
              </a:buClr>
            </a:pP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John 2:1-10 </a:t>
            </a:r>
          </a:p>
          <a:p>
            <a:pPr>
              <a:buClr>
                <a:srgbClr val="7CB4E8"/>
              </a:buClr>
            </a:pP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Eph 5:21-33 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Clr>
                <a:srgbClr val="7CB4E8"/>
              </a:buClr>
            </a:pP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Eph 6:4 </a:t>
            </a:r>
          </a:p>
          <a:p>
            <a:pPr>
              <a:buClr>
                <a:srgbClr val="7CB4E8"/>
              </a:buClr>
            </a:pP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Rev 19:5-9</a:t>
            </a:r>
            <a:endParaRPr lang="en-US" dirty="0"/>
          </a:p>
        </p:txBody>
      </p:sp>
      <p:pic>
        <p:nvPicPr>
          <p:cNvPr id="3080" name="Picture 8" descr="A painting of person and other people&#10;&#10;Description automatically generated with medium confidence">
            <a:extLst>
              <a:ext uri="{FF2B5EF4-FFF2-40B4-BE49-F238E27FC236}">
                <a16:creationId xmlns:a16="http://schemas.microsoft.com/office/drawing/2014/main" id="{7812307A-77F5-BBBB-07E1-83AF6F18F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" r="-1" b="15539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72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2D84-B6AE-4F4E-E9C6-0E73A389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Reflecting the Love of the Trinity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826A9-5049-D2E6-1EAE-F7276A9E9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Self-donating Love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God is the primordial lover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Jesus is the Beloved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 Holy Spirit is the Personification of their love.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0357B9-8D87-1A5C-B72A-406E55770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r="18149"/>
          <a:stretch/>
        </p:blipFill>
        <p:spPr bwMode="auto">
          <a:xfrm>
            <a:off x="6091916" y="645106"/>
            <a:ext cx="545162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1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A58F7-7EE8-D8BE-9E99-A2626AB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The Fruits of the Sacrament of Matrimony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B3C48-6716-4428-AB53-605F100BB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good of the couple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is in the “unitive end” of Matrimony: two in one flesh (Gen 2:23-24)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good of children 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is the “procreative end” of Matrimony: marriage is at the service of life (Ps 127:3)</a:t>
            </a:r>
          </a:p>
          <a:p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good of society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is from the foundation of a stable and loving family unit</a:t>
            </a:r>
            <a:endParaRPr lang="en-US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DF8259D-8E6F-80DB-B521-A6EBA5346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"/>
          <a:stretch/>
        </p:blipFill>
        <p:spPr bwMode="auto">
          <a:xfrm>
            <a:off x="6091916" y="645106"/>
            <a:ext cx="545162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4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6" name="Rectangle 6165">
            <a:extLst>
              <a:ext uri="{FF2B5EF4-FFF2-40B4-BE49-F238E27FC236}">
                <a16:creationId xmlns:a16="http://schemas.microsoft.com/office/drawing/2014/main" id="{5F305C72-8769-4E0F-B31D-F4B1C9DC9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72583CFC-05A3-4743-9A2E-7C2095B8D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6154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7" name="Group 6166">
            <a:extLst>
              <a:ext uri="{FF2B5EF4-FFF2-40B4-BE49-F238E27FC236}">
                <a16:creationId xmlns:a16="http://schemas.microsoft.com/office/drawing/2014/main" id="{506F0A57-55BB-457C-9C8C-3DEE71009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6168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C661A4-E547-169F-D9EA-E6BA117D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/>
              <a:t>Does Marriage Matter?</a:t>
            </a:r>
            <a:endParaRPr lang="en-US" dirty="0"/>
          </a:p>
        </p:txBody>
      </p:sp>
      <p:sp>
        <p:nvSpPr>
          <p:cNvPr id="6181" name="Rectangle 6180">
            <a:extLst>
              <a:ext uri="{FF2B5EF4-FFF2-40B4-BE49-F238E27FC236}">
                <a16:creationId xmlns:a16="http://schemas.microsoft.com/office/drawing/2014/main" id="{C5E0C91A-3F1D-43D7-9AB4-5D0A17D5C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83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6146" name="Picture 2" descr="A painting of a family with a baby&#10;&#10;Description automatically generated">
            <a:extLst>
              <a:ext uri="{FF2B5EF4-FFF2-40B4-BE49-F238E27FC236}">
                <a16:creationId xmlns:a16="http://schemas.microsoft.com/office/drawing/2014/main" id="{A5EADAA9-7EE1-2B8A-DCF2-41F69ECED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0" r="25733" b="-2"/>
          <a:stretch/>
        </p:blipFill>
        <p:spPr bwMode="auto">
          <a:xfrm>
            <a:off x="-1554" y="1731"/>
            <a:ext cx="465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07395-C617-1D10-A9B9-91C0AA087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en-US" sz="2400" dirty="0"/>
              <a:t>Personal Impacts</a:t>
            </a:r>
          </a:p>
          <a:p>
            <a:r>
              <a:rPr lang="en-US" sz="2400" dirty="0"/>
              <a:t>Societal Impacts</a:t>
            </a:r>
          </a:p>
          <a:p>
            <a:r>
              <a:rPr lang="en-US" sz="2400" dirty="0"/>
              <a:t>Eternal Impacts</a:t>
            </a:r>
          </a:p>
        </p:txBody>
      </p:sp>
    </p:spTree>
    <p:extLst>
      <p:ext uri="{BB962C8B-B14F-4D97-AF65-F5344CB8AC3E}">
        <p14:creationId xmlns:p14="http://schemas.microsoft.com/office/powerpoint/2010/main" val="25981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{89312E3C-4860-1046-A768-86E0E43FB459}tf10001069</Template>
  <TotalTime>186</TotalTime>
  <Words>604</Words>
  <Application>Microsoft Macintosh PowerPoint</Application>
  <PresentationFormat>Widescreen</PresentationFormat>
  <Paragraphs>77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Mincho</vt:lpstr>
      <vt:lpstr>Arial</vt:lpstr>
      <vt:lpstr>Calibri</vt:lpstr>
      <vt:lpstr>Cambria</vt:lpstr>
      <vt:lpstr>Century Gothic</vt:lpstr>
      <vt:lpstr>Open Sans</vt:lpstr>
      <vt:lpstr>Wingdings 3</vt:lpstr>
      <vt:lpstr>Wisp</vt:lpstr>
      <vt:lpstr>Holy Matrimony</vt:lpstr>
      <vt:lpstr>PowerPoint Presentation</vt:lpstr>
      <vt:lpstr>God created man and woman in His own image and likeness. Matrimony is the image of the self-donating love of Trinity and of Christ’s nuptial relationship with His Church. It is</vt:lpstr>
      <vt:lpstr>Sacrament of Service to Build Up the Kingdom</vt:lpstr>
      <vt:lpstr>Marriage in the Old Testament</vt:lpstr>
      <vt:lpstr>Marriage in the New Testament</vt:lpstr>
      <vt:lpstr>Reflecting the Love of the Trinity</vt:lpstr>
      <vt:lpstr>The Fruits of the Sacrament of Matrimony</vt:lpstr>
      <vt:lpstr>Does Marriage Matter?</vt:lpstr>
      <vt:lpstr>Sins Against the Dignity of Marriage  (1Cor 6:9-20) </vt:lpstr>
      <vt:lpstr>Marriage Preparation</vt:lpstr>
      <vt:lpstr>The Rite of Marriage</vt:lpstr>
      <vt:lpstr>Separation and Divorce</vt:lpstr>
      <vt:lpstr>PowerPoint Presentation</vt:lpstr>
      <vt:lpstr>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Matrimony</dc:title>
  <dc:creator>Teresa Crichton</dc:creator>
  <cp:lastModifiedBy>Teresa Crichton</cp:lastModifiedBy>
  <cp:revision>14</cp:revision>
  <dcterms:created xsi:type="dcterms:W3CDTF">2024-01-16T02:38:30Z</dcterms:created>
  <dcterms:modified xsi:type="dcterms:W3CDTF">2024-01-16T17:07:37Z</dcterms:modified>
</cp:coreProperties>
</file>