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2" r:id="rId3"/>
    <p:sldId id="281" r:id="rId4"/>
    <p:sldId id="273" r:id="rId5"/>
    <p:sldId id="290" r:id="rId6"/>
    <p:sldId id="258" r:id="rId7"/>
    <p:sldId id="267" r:id="rId8"/>
    <p:sldId id="261" r:id="rId9"/>
    <p:sldId id="282" r:id="rId10"/>
    <p:sldId id="289" r:id="rId11"/>
    <p:sldId id="280" r:id="rId12"/>
    <p:sldId id="283" r:id="rId13"/>
    <p:sldId id="284" r:id="rId14"/>
    <p:sldId id="286" r:id="rId15"/>
    <p:sldId id="287" r:id="rId16"/>
    <p:sldId id="288" r:id="rId17"/>
    <p:sldId id="260" r:id="rId18"/>
    <p:sldId id="285" r:id="rId19"/>
    <p:sldId id="27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706" autoAdjust="0"/>
  </p:normalViewPr>
  <p:slideViewPr>
    <p:cSldViewPr snapToGrid="0">
      <p:cViewPr varScale="1">
        <p:scale>
          <a:sx n="88" d="100"/>
          <a:sy n="88" d="100"/>
        </p:scale>
        <p:origin x="114" y="73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1/10/2021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1/10/2021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1/10/2021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GRACE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RCIA 2020-2021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5" y="591016"/>
            <a:ext cx="4891667" cy="36687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80" y="1851102"/>
            <a:ext cx="5932449" cy="44493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 - By the Grace of God PowerPoint Presentation, free download -  ID:11374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01" y="328662"/>
            <a:ext cx="8106617" cy="60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49977"/>
            <a:ext cx="9144002" cy="50422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tx1"/>
                </a:solidFill>
              </a:rPr>
              <a:t>Justice is the state of being in which everything is what it is meant to be,</a:t>
            </a:r>
            <a:br>
              <a:rPr lang="en-US" sz="53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/>
              <a:t>everything is in right order with everything else.</a:t>
            </a:r>
          </a:p>
        </p:txBody>
      </p:sp>
    </p:spTree>
    <p:extLst>
      <p:ext uri="{BB962C8B-B14F-4D97-AF65-F5344CB8AC3E}">
        <p14:creationId xmlns:p14="http://schemas.microsoft.com/office/powerpoint/2010/main" val="10274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753326"/>
          </a:xfrm>
        </p:spPr>
        <p:txBody>
          <a:bodyPr>
            <a:noAutofit/>
          </a:bodyPr>
          <a:lstStyle/>
          <a:p>
            <a:r>
              <a:rPr lang="en-US" sz="9600" dirty="0">
                <a:latin typeface="Viner Hand ITC" panose="03070502030502020203" pitchFamily="66" charset="0"/>
              </a:rPr>
              <a:t>God’s </a:t>
            </a:r>
            <a:r>
              <a:rPr lang="en-US" sz="4800" dirty="0">
                <a:latin typeface="+mn-lt"/>
              </a:rPr>
              <a:t>Plan</a:t>
            </a:r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654965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God, infinitely perfect and blessed in himself, in a plan of sheer goodness freely created man to make him share in his own blessed life.</a:t>
            </a:r>
          </a:p>
          <a:p>
            <a:r>
              <a:rPr lang="en-US" sz="3200" dirty="0"/>
              <a:t>In the fullness of time, God the Father sent his Son as the Redeemer and Savior of mankind, fallen into sin</a:t>
            </a:r>
          </a:p>
          <a:p>
            <a:r>
              <a:rPr lang="en-US" sz="3200" dirty="0"/>
              <a:t>Thus calling all into his Church and, through the work of the Holy Spirit, making them the adopted children and heirs of his eternal happiness.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93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753326"/>
          </a:xfrm>
        </p:spPr>
        <p:txBody>
          <a:bodyPr>
            <a:noAutofit/>
          </a:bodyPr>
          <a:lstStyle/>
          <a:p>
            <a:r>
              <a:rPr lang="en-US" sz="9600" dirty="0">
                <a:latin typeface="Viner Hand ITC" panose="03070502030502020203" pitchFamily="66" charset="0"/>
              </a:rPr>
              <a:t>Grace is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6477" y="2429691"/>
            <a:ext cx="9509760" cy="3646186"/>
          </a:xfrm>
        </p:spPr>
        <p:txBody>
          <a:bodyPr/>
          <a:lstStyle/>
          <a:p>
            <a:pPr marL="45720" indent="0">
              <a:buNone/>
            </a:pPr>
            <a:endParaRPr lang="en-US" sz="5400" dirty="0"/>
          </a:p>
          <a:p>
            <a:pPr marL="45720" indent="0">
              <a:buNone/>
            </a:pPr>
            <a:r>
              <a:rPr lang="en-US" sz="5400" dirty="0"/>
              <a:t>The indispensable means necessary to achieve the Beatific Vision.</a:t>
            </a:r>
          </a:p>
          <a:p>
            <a:pPr marL="45720" indent="0">
              <a:buNone/>
            </a:pPr>
            <a:endParaRPr lang="en-US" sz="5400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753326"/>
          </a:xfrm>
        </p:spPr>
        <p:txBody>
          <a:bodyPr>
            <a:noAutofit/>
          </a:bodyPr>
          <a:lstStyle/>
          <a:p>
            <a:r>
              <a:rPr lang="en-US" sz="9600" dirty="0">
                <a:latin typeface="Viner Hand ITC" panose="03070502030502020203" pitchFamily="66" charset="0"/>
              </a:rPr>
              <a:t>Grace </a:t>
            </a:r>
            <a:r>
              <a:rPr lang="en-US" sz="2400" dirty="0">
                <a:latin typeface="+mn-lt"/>
              </a:rPr>
              <a:t>(simply said, is)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6477" y="2063931"/>
            <a:ext cx="9509760" cy="40119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4400" dirty="0"/>
              <a:t>Divine influence on the heart,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4400" dirty="0"/>
              <a:t>so that in the end we may see God face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4400" dirty="0"/>
              <a:t>to face.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Hand of God | Wikiality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6477" y="2063931"/>
            <a:ext cx="9509760" cy="40119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4400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Hand of God | Wikiality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Why You Should Enjoy the Journey When Going for Your Goals - Fulfillment  DailyFulfillment Dai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465137"/>
            <a:ext cx="10291320" cy="57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8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8240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6600" dirty="0"/>
              <a:t>            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find our way…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83322"/>
            <a:ext cx="4572000" cy="766588"/>
          </a:xfrm>
        </p:spPr>
        <p:txBody>
          <a:bodyPr>
            <a:normAutofit/>
          </a:bodyPr>
          <a:lstStyle/>
          <a:p>
            <a:r>
              <a:rPr lang="en-US" sz="4000" b="1" i="1" u="sng" dirty="0"/>
              <a:t>Actual Grace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51314"/>
            <a:ext cx="4572000" cy="3288847"/>
          </a:xfrm>
        </p:spPr>
        <p:txBody>
          <a:bodyPr>
            <a:normAutofit/>
          </a:bodyPr>
          <a:lstStyle/>
          <a:p>
            <a:r>
              <a:rPr lang="en-US" sz="2800" dirty="0"/>
              <a:t>A gift of God when we need it or seek His help</a:t>
            </a:r>
          </a:p>
          <a:p>
            <a:r>
              <a:rPr lang="en-US" sz="2800" dirty="0"/>
              <a:t>We receive, so we may believe and respond 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Act</a:t>
            </a:r>
            <a:r>
              <a:rPr lang="en-US" sz="2800" dirty="0"/>
              <a:t>)</a:t>
            </a:r>
          </a:p>
          <a:p>
            <a:r>
              <a:rPr lang="en-US" sz="2800" dirty="0"/>
              <a:t>The Sacraments confer, that is, gifts specific to the purpose of each 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3322"/>
            <a:ext cx="5098869" cy="766588"/>
          </a:xfrm>
        </p:spPr>
        <p:txBody>
          <a:bodyPr>
            <a:normAutofit fontScale="55000" lnSpcReduction="20000"/>
          </a:bodyPr>
          <a:lstStyle/>
          <a:p>
            <a:endParaRPr lang="en-US" sz="4000" b="1" i="1" dirty="0"/>
          </a:p>
          <a:p>
            <a:r>
              <a:rPr lang="en-US" sz="7300" b="1" i="1" u="sng" dirty="0"/>
              <a:t>Sanctifying Grace</a:t>
            </a:r>
            <a:endParaRPr lang="en-US" sz="7300" b="1" i="1" dirty="0"/>
          </a:p>
          <a:p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51314"/>
            <a:ext cx="4572000" cy="4153989"/>
          </a:xfrm>
        </p:spPr>
        <p:txBody>
          <a:bodyPr>
            <a:noAutofit/>
          </a:bodyPr>
          <a:lstStyle/>
          <a:p>
            <a:r>
              <a:rPr lang="en-US" sz="2800" dirty="0"/>
              <a:t>Prepares us for union with God</a:t>
            </a:r>
          </a:p>
          <a:p>
            <a:r>
              <a:rPr lang="en-US" sz="2800" dirty="0"/>
              <a:t>We can not earn salvation, we need His help</a:t>
            </a:r>
          </a:p>
          <a:p>
            <a:r>
              <a:rPr lang="en-US" sz="2800" dirty="0"/>
              <a:t>So that our sins are truly forgiven; new creatures (a state of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en-US" sz="2800" dirty="0"/>
              <a:t>)</a:t>
            </a:r>
          </a:p>
          <a:p>
            <a:r>
              <a:rPr lang="en-US" sz="2800" dirty="0"/>
              <a:t> The sacraments confer, that is, to make holy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4" y="1005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753326"/>
          </a:xfrm>
        </p:spPr>
        <p:txBody>
          <a:bodyPr>
            <a:noAutofit/>
          </a:bodyPr>
          <a:lstStyle/>
          <a:p>
            <a:r>
              <a:rPr lang="en-US" sz="9600" dirty="0">
                <a:latin typeface="Viner Hand ITC" panose="03070502030502020203" pitchFamily="66" charset="0"/>
              </a:rPr>
              <a:t>Grace </a:t>
            </a:r>
            <a:r>
              <a:rPr lang="en-US" sz="2400" dirty="0">
                <a:latin typeface="+mn-lt"/>
              </a:rPr>
              <a:t>(finding our way by)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6477" y="2063931"/>
            <a:ext cx="9509760" cy="452644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4300" dirty="0"/>
              <a:t>Actual grace, the hand of God</a:t>
            </a:r>
          </a:p>
          <a:p>
            <a:pPr marL="45720" indent="0">
              <a:buNone/>
            </a:pPr>
            <a:endParaRPr lang="en-US" sz="3900" dirty="0"/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4300" dirty="0" smtClean="0"/>
              <a:t>Sanctifying </a:t>
            </a:r>
            <a:r>
              <a:rPr lang="en-US" sz="4300" dirty="0"/>
              <a:t>grace, the breath of </a:t>
            </a:r>
            <a:r>
              <a:rPr lang="en-US" sz="4300" dirty="0" smtClean="0"/>
              <a:t>God</a:t>
            </a:r>
          </a:p>
          <a:p>
            <a:pPr marL="45720" indent="0">
              <a:buNone/>
            </a:pPr>
            <a:r>
              <a:rPr lang="en-US" sz="1200" dirty="0" smtClean="0"/>
              <a:t>Father G. Ames</a:t>
            </a:r>
            <a:r>
              <a:rPr lang="en-US" sz="1200" dirty="0" smtClean="0"/>
              <a:t> </a:t>
            </a:r>
            <a:endParaRPr lang="en-US" sz="1200" dirty="0"/>
          </a:p>
          <a:p>
            <a:pPr marL="45720" indent="0">
              <a:buNone/>
            </a:pPr>
            <a:r>
              <a:rPr lang="en-US" sz="4400" dirty="0"/>
              <a:t>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Hand of God | Wikiality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4" y="3068024"/>
            <a:ext cx="2251793" cy="1498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5" y="4327151"/>
            <a:ext cx="2207162" cy="16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607" y="488891"/>
            <a:ext cx="9509760" cy="1065755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atin typeface="Viner Hand ITC" panose="03070502030502020203" pitchFamily="66" charset="0"/>
              </a:rPr>
              <a:t>Grace </a:t>
            </a:r>
            <a:r>
              <a:rPr lang="en-US" dirty="0"/>
              <a:t>is to know and to love God</a:t>
            </a:r>
          </a:p>
        </p:txBody>
      </p:sp>
      <p:pic>
        <p:nvPicPr>
          <p:cNvPr id="2050" name="Picture 2" descr="What the Bible Says About Helping Parents and the Elderly - Hands of God  Church Austin,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6" y="187627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neel Pray photos, royalty-free images, graphics, vectors &amp; videos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24" y="187627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Mother Teresa rose above criticism to sainthood | South China Morning 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1" y="424354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86" y="3972080"/>
            <a:ext cx="20002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8" y="2167963"/>
            <a:ext cx="5541927" cy="3608233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6" y="0"/>
            <a:ext cx="6404647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8240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            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find our way…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83322"/>
            <a:ext cx="4572000" cy="766588"/>
          </a:xfrm>
        </p:spPr>
        <p:txBody>
          <a:bodyPr>
            <a:normAutofit/>
          </a:bodyPr>
          <a:lstStyle/>
          <a:p>
            <a:r>
              <a:rPr lang="en-US" sz="4000" b="1" i="1" u="sng" dirty="0" smtClean="0"/>
              <a:t>Additional Passages</a:t>
            </a:r>
            <a:endParaRPr lang="en-US" sz="4000" b="1" i="1" u="sng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51314"/>
            <a:ext cx="4572000" cy="3288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Hebrews 4:14-16 (throne of grace)</a:t>
            </a:r>
            <a:endParaRPr lang="en-US" sz="2800" dirty="0" smtClean="0"/>
          </a:p>
          <a:p>
            <a:r>
              <a:rPr lang="en-US" sz="2800" dirty="0" smtClean="0"/>
              <a:t>Romans 5:20-21 (eternal life)</a:t>
            </a:r>
            <a:endParaRPr lang="en-US" sz="2800" dirty="0" smtClean="0"/>
          </a:p>
          <a:p>
            <a:r>
              <a:rPr lang="en-US" sz="2800" dirty="0" smtClean="0"/>
              <a:t>2 Peter 3-4 (partakers of divine nature) </a:t>
            </a:r>
            <a:endParaRPr lang="en-US" sz="280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3322"/>
            <a:ext cx="5098869" cy="766588"/>
          </a:xfrm>
        </p:spPr>
        <p:txBody>
          <a:bodyPr>
            <a:normAutofit fontScale="55000" lnSpcReduction="20000"/>
          </a:bodyPr>
          <a:lstStyle/>
          <a:p>
            <a:endParaRPr lang="en-US" sz="4000" b="1" i="1" dirty="0" smtClean="0"/>
          </a:p>
          <a:p>
            <a:r>
              <a:rPr lang="en-US" sz="7300" b="1" i="1" u="sng" dirty="0" smtClean="0"/>
              <a:t>Importance of Grace</a:t>
            </a:r>
            <a:endParaRPr lang="en-US" sz="7300" b="1" i="1" dirty="0"/>
          </a:p>
          <a:p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51314"/>
            <a:ext cx="4572000" cy="4153989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were made on purpose;  we don’t always live on purpose.</a:t>
            </a:r>
          </a:p>
          <a:p>
            <a:r>
              <a:rPr lang="en-US" sz="2800" dirty="0" smtClean="0"/>
              <a:t>We don’t live as if we truly believe in God.</a:t>
            </a:r>
            <a:endParaRPr lang="en-US" sz="2800" dirty="0" smtClean="0"/>
          </a:p>
          <a:p>
            <a:r>
              <a:rPr lang="en-US" sz="2800" dirty="0" smtClean="0"/>
              <a:t>The call to holiness is nothing other than a call to live a life of grace.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4" y="1005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atch the 'Will &amp; Grace' Finale Live Tonight | Dec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2" y="2367171"/>
            <a:ext cx="3295872" cy="2193254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Say Grace Amazingly W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32" y="1953296"/>
            <a:ext cx="4770115" cy="318007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ce. Tattoo. Wrist. Daughter. | Wrist tattoos for women, Name tattoos on  wrist, Tattoos for daugh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03" y="2241148"/>
            <a:ext cx="2469748" cy="246974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308303" y="1137424"/>
            <a:ext cx="484632" cy="97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148" y="4804424"/>
            <a:ext cx="256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The End.</a:t>
            </a:r>
          </a:p>
        </p:txBody>
      </p:sp>
    </p:spTree>
    <p:extLst>
      <p:ext uri="{BB962C8B-B14F-4D97-AF65-F5344CB8AC3E}">
        <p14:creationId xmlns:p14="http://schemas.microsoft.com/office/powerpoint/2010/main" val="16151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In Your Own Words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6477" y="1948250"/>
            <a:ext cx="9509760" cy="4127627"/>
          </a:xfrm>
        </p:spPr>
        <p:txBody>
          <a:bodyPr/>
          <a:lstStyle/>
          <a:p>
            <a:r>
              <a:rPr lang="en-US" sz="4000" dirty="0"/>
              <a:t>Define…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11" y="2827851"/>
            <a:ext cx="6875691" cy="3248026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St. Augustine of Hippo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6477" y="1948250"/>
            <a:ext cx="9509760" cy="4687442"/>
          </a:xfrm>
        </p:spPr>
        <p:txBody>
          <a:bodyPr/>
          <a:lstStyle/>
          <a:p>
            <a:r>
              <a:rPr lang="en-US" sz="4000" dirty="0"/>
              <a:t>What is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grace</a:t>
            </a:r>
            <a:r>
              <a:rPr lang="en-US" sz="4000" dirty="0"/>
              <a:t>? I know until you ask me; when you ask me, I do not know.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AutoShape 2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-99068" y="-98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amily, Faith, and Fridays: What's the Word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St. Augustine of Hippo - Saints &amp; Angels - Catholic Online">
            <a:extLst>
              <a:ext uri="{FF2B5EF4-FFF2-40B4-BE49-F238E27FC236}">
                <a16:creationId xmlns:a16="http://schemas.microsoft.com/office/drawing/2014/main" xmlns="" id="{8C082460-9BC7-4A5B-8A99-75267926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75" y="3429000"/>
            <a:ext cx="5503764" cy="308210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" y="542523"/>
            <a:ext cx="10058400" cy="59515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6486" y="117566"/>
            <a:ext cx="10463514" cy="6609805"/>
          </a:xfrm>
        </p:spPr>
        <p:txBody>
          <a:bodyPr/>
          <a:lstStyle/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Catechism of the Catholic Church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Grace is a favor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Grace is a participation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Grace is a vocation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Grace is a gratuitous gift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The reception of grace is already a work of grace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Grace demands man’s free response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Grace belongs to the supernatural order, it cannot be known except by faith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There’s Sanctifying  Grace and Actual Grace</a:t>
            </a:r>
          </a:p>
        </p:txBody>
      </p:sp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92" y="168945"/>
            <a:ext cx="9066288" cy="62841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fusion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51" y="473225"/>
            <a:ext cx="6914723" cy="56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651</TotalTime>
  <Words>428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Corbel</vt:lpstr>
      <vt:lpstr>Euphemia</vt:lpstr>
      <vt:lpstr>Gabriola</vt:lpstr>
      <vt:lpstr>Viner Hand ITC</vt:lpstr>
      <vt:lpstr>Wingdings</vt:lpstr>
      <vt:lpstr>Banded Design Blue 16x9</vt:lpstr>
      <vt:lpstr>GRACE</vt:lpstr>
      <vt:lpstr>PowerPoint Presentation</vt:lpstr>
      <vt:lpstr>PowerPoint Presentation</vt:lpstr>
      <vt:lpstr>In Your Own Words</vt:lpstr>
      <vt:lpstr>St. Augustine of Hippo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Justice is the state of being in which everything is what it is meant to be,      everything is in right order with everything else.</vt:lpstr>
      <vt:lpstr>God’s Plan</vt:lpstr>
      <vt:lpstr>Grace is </vt:lpstr>
      <vt:lpstr>Grace (simply said, is) </vt:lpstr>
      <vt:lpstr>PowerPoint Presentation</vt:lpstr>
      <vt:lpstr>            find our way…</vt:lpstr>
      <vt:lpstr>Grace (finding our way by) </vt:lpstr>
      <vt:lpstr>Grace is to know and to love God</vt:lpstr>
      <vt:lpstr>            find our way…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Tom</dc:creator>
  <cp:lastModifiedBy>Tom</cp:lastModifiedBy>
  <cp:revision>45</cp:revision>
  <dcterms:created xsi:type="dcterms:W3CDTF">2021-01-03T19:27:25Z</dcterms:created>
  <dcterms:modified xsi:type="dcterms:W3CDTF">2021-01-10T19:44:29Z</dcterms:modified>
</cp:coreProperties>
</file>