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0" r:id="rId3"/>
    <p:sldId id="292" r:id="rId4"/>
    <p:sldId id="281" r:id="rId5"/>
    <p:sldId id="262" r:id="rId6"/>
    <p:sldId id="259" r:id="rId7"/>
    <p:sldId id="282" r:id="rId8"/>
    <p:sldId id="283" r:id="rId9"/>
    <p:sldId id="284" r:id="rId10"/>
    <p:sldId id="257" r:id="rId11"/>
    <p:sldId id="288" r:id="rId12"/>
    <p:sldId id="289" r:id="rId13"/>
    <p:sldId id="286" r:id="rId14"/>
    <p:sldId id="285" r:id="rId15"/>
    <p:sldId id="294" r:id="rId16"/>
    <p:sldId id="264" r:id="rId17"/>
    <p:sldId id="277" r:id="rId18"/>
    <p:sldId id="275" r:id="rId19"/>
    <p:sldId id="261" r:id="rId20"/>
    <p:sldId id="272" r:id="rId21"/>
    <p:sldId id="287" r:id="rId22"/>
    <p:sldId id="265" r:id="rId23"/>
    <p:sldId id="271" r:id="rId24"/>
    <p:sldId id="293" r:id="rId25"/>
    <p:sldId id="276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E5E78C-3016-DB40-BDEC-EB70F28F45C7}">
          <p14:sldIdLst>
            <p14:sldId id="256"/>
            <p14:sldId id="290"/>
            <p14:sldId id="292"/>
            <p14:sldId id="281"/>
            <p14:sldId id="262"/>
            <p14:sldId id="259"/>
            <p14:sldId id="282"/>
            <p14:sldId id="283"/>
            <p14:sldId id="284"/>
            <p14:sldId id="257"/>
            <p14:sldId id="288"/>
            <p14:sldId id="289"/>
            <p14:sldId id="286"/>
            <p14:sldId id="285"/>
            <p14:sldId id="294"/>
            <p14:sldId id="264"/>
            <p14:sldId id="277"/>
            <p14:sldId id="275"/>
            <p14:sldId id="261"/>
            <p14:sldId id="272"/>
            <p14:sldId id="287"/>
            <p14:sldId id="265"/>
            <p14:sldId id="271"/>
            <p14:sldId id="293"/>
            <p14:sldId id="276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3"/>
    <p:restoredTop sz="74437"/>
  </p:normalViewPr>
  <p:slideViewPr>
    <p:cSldViewPr snapToGrid="0" snapToObjects="1">
      <p:cViewPr varScale="1">
        <p:scale>
          <a:sx n="90" d="100"/>
          <a:sy n="90" d="100"/>
        </p:scale>
        <p:origin x="21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5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650A2-0854-7B42-9A9D-EF244F0F80A5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024F-6B4C-3241-B20C-3560B619A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94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88FBF-218B-0740-9FCC-B16D56C42CCC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1F96-E4C0-2043-BBF3-D8163F8E1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7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4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4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4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79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81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24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4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75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82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59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2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77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58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98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0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305-2522-9D40-86EC-BB1FC3FBE44B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054-0870-1C42-B895-F64619ED0EDC}" type="datetime1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63DB-A0A5-2242-9433-7DEAE8508099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3CF4-DAE3-4D42-8DBD-15C1960C9C0D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E6E-15D4-E14E-A432-0CA3AFC0EAEC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2A3E-ABB4-6140-B74B-830AE737D1D5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3769-3811-894F-AB06-9DA410D9C6E7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0B7-AE2C-7F44-9E7C-913895644459}" type="datetime1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E7B-B03E-2F4C-800C-4112F8B57FCC}" type="datetime1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5C4A-144E-2E4A-BDF4-81785A54860F}" type="datetime1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DC7B-DA2D-3344-BDDB-547F4462F87C}" type="datetime1">
              <a:rPr lang="en-US" smtClean="0"/>
              <a:t>9/4/23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316-A02F-B04E-B1C9-BE04CE821C78}" type="datetime1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2812F5F-9160-A84B-ABBA-39CF269757DE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685504"/>
            <a:ext cx="6498158" cy="1042241"/>
          </a:xfrm>
        </p:spPr>
        <p:txBody>
          <a:bodyPr/>
          <a:lstStyle/>
          <a:p>
            <a:r>
              <a:rPr lang="en-US" sz="6000" i="1" dirty="0">
                <a:latin typeface="Arial Hebrew" pitchFamily="2" charset="-79"/>
              </a:rPr>
              <a:t>FAITH!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973548"/>
            <a:ext cx="6498159" cy="9166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RCIA</a:t>
            </a:r>
          </a:p>
          <a:p>
            <a:r>
              <a:rPr lang="en-US" dirty="0"/>
              <a:t>Sept. 14, 2023</a:t>
            </a:r>
          </a:p>
          <a:p>
            <a:r>
              <a:rPr lang="en-US" dirty="0"/>
              <a:t>St. Peter Catholic Church, Monument</a:t>
            </a:r>
          </a:p>
        </p:txBody>
      </p:sp>
    </p:spTree>
    <p:extLst>
      <p:ext uri="{BB962C8B-B14F-4D97-AF65-F5344CB8AC3E}">
        <p14:creationId xmlns:p14="http://schemas.microsoft.com/office/powerpoint/2010/main" val="131855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E7E1D8-52DE-0A44-B5DC-13BC2D3E7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119313"/>
            <a:ext cx="2095500" cy="2619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AC6F7-2388-4B43-B495-11434A5B4D41}"/>
              </a:ext>
            </a:extLst>
          </p:cNvPr>
          <p:cNvSpPr txBox="1"/>
          <p:nvPr/>
        </p:nvSpPr>
        <p:spPr>
          <a:xfrm>
            <a:off x="1344881" y="1845871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282E8-1430-8144-907E-D41A84536FFF}"/>
              </a:ext>
            </a:extLst>
          </p:cNvPr>
          <p:cNvSpPr txBox="1"/>
          <p:nvPr/>
        </p:nvSpPr>
        <p:spPr>
          <a:xfrm>
            <a:off x="3810495" y="1488127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B269A-3E17-114E-8B09-951744EC990C}"/>
              </a:ext>
            </a:extLst>
          </p:cNvPr>
          <p:cNvSpPr txBox="1"/>
          <p:nvPr/>
        </p:nvSpPr>
        <p:spPr>
          <a:xfrm>
            <a:off x="2577688" y="232100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21D5B-9F43-A54A-BE5B-3B3039A8F1EC}"/>
              </a:ext>
            </a:extLst>
          </p:cNvPr>
          <p:cNvSpPr txBox="1"/>
          <p:nvPr/>
        </p:nvSpPr>
        <p:spPr>
          <a:xfrm>
            <a:off x="1856502" y="2953867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41FAB-FF5A-4D42-BB54-FD7424AF1606}"/>
              </a:ext>
            </a:extLst>
          </p:cNvPr>
          <p:cNvSpPr txBox="1"/>
          <p:nvPr/>
        </p:nvSpPr>
        <p:spPr>
          <a:xfrm>
            <a:off x="2037038" y="139367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A4D98-60EB-A541-8EF5-975A495328D1}"/>
              </a:ext>
            </a:extLst>
          </p:cNvPr>
          <p:cNvSpPr txBox="1"/>
          <p:nvPr/>
        </p:nvSpPr>
        <p:spPr>
          <a:xfrm>
            <a:off x="4448048" y="1213009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19804-50F6-2B48-93ED-4CBBFF2BBA04}"/>
              </a:ext>
            </a:extLst>
          </p:cNvPr>
          <p:cNvSpPr txBox="1"/>
          <p:nvPr/>
        </p:nvSpPr>
        <p:spPr>
          <a:xfrm>
            <a:off x="2965357" y="3429001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FF6ADF-E330-604C-9822-19E6844B768D}"/>
              </a:ext>
            </a:extLst>
          </p:cNvPr>
          <p:cNvSpPr txBox="1"/>
          <p:nvPr/>
        </p:nvSpPr>
        <p:spPr>
          <a:xfrm>
            <a:off x="871600" y="3313959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60F99-CD27-9D4A-A588-0AF1633F9996}"/>
              </a:ext>
            </a:extLst>
          </p:cNvPr>
          <p:cNvSpPr txBox="1"/>
          <p:nvPr/>
        </p:nvSpPr>
        <p:spPr>
          <a:xfrm>
            <a:off x="6083741" y="129187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327D6E-7D9F-C145-8C40-18F3D30E3109}"/>
              </a:ext>
            </a:extLst>
          </p:cNvPr>
          <p:cNvSpPr txBox="1"/>
          <p:nvPr/>
        </p:nvSpPr>
        <p:spPr>
          <a:xfrm>
            <a:off x="5442716" y="211931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345A86-4F5F-234B-9DFC-41121BAC5E6A}"/>
              </a:ext>
            </a:extLst>
          </p:cNvPr>
          <p:cNvSpPr txBox="1"/>
          <p:nvPr/>
        </p:nvSpPr>
        <p:spPr>
          <a:xfrm>
            <a:off x="5835836" y="3055669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DA87E-2E99-DF40-9145-FD316EA237B3}"/>
              </a:ext>
            </a:extLst>
          </p:cNvPr>
          <p:cNvSpPr txBox="1"/>
          <p:nvPr/>
        </p:nvSpPr>
        <p:spPr>
          <a:xfrm>
            <a:off x="6880114" y="194767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189A2-9C19-6049-B612-09FBFF6AB4A1}"/>
              </a:ext>
            </a:extLst>
          </p:cNvPr>
          <p:cNvSpPr txBox="1"/>
          <p:nvPr/>
        </p:nvSpPr>
        <p:spPr>
          <a:xfrm>
            <a:off x="6536237" y="328637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1C27-EDAB-BB45-AD2A-080450BA401F}"/>
              </a:ext>
            </a:extLst>
          </p:cNvPr>
          <p:cNvSpPr txBox="1"/>
          <p:nvPr/>
        </p:nvSpPr>
        <p:spPr>
          <a:xfrm>
            <a:off x="3102357" y="204212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7A5040-6FFA-7740-B93F-705B1733C1FD}"/>
              </a:ext>
            </a:extLst>
          </p:cNvPr>
          <p:cNvSpPr txBox="1"/>
          <p:nvPr/>
        </p:nvSpPr>
        <p:spPr>
          <a:xfrm>
            <a:off x="7456562" y="232100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4190C-51A8-2A47-9C30-2A1C8CDE42DF}"/>
              </a:ext>
            </a:extLst>
          </p:cNvPr>
          <p:cNvSpPr txBox="1"/>
          <p:nvPr/>
        </p:nvSpPr>
        <p:spPr>
          <a:xfrm>
            <a:off x="2823698" y="1238147"/>
            <a:ext cx="252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9656F-9F9B-9547-8DAD-0BDF235258D5}"/>
              </a:ext>
            </a:extLst>
          </p:cNvPr>
          <p:cNvSpPr txBox="1"/>
          <p:nvPr/>
        </p:nvSpPr>
        <p:spPr>
          <a:xfrm>
            <a:off x="5195342" y="1112163"/>
            <a:ext cx="29046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</a:t>
            </a:r>
          </a:p>
          <a:p>
            <a:r>
              <a:rPr lang="en-US" sz="1350" dirty="0"/>
              <a:t>o</a:t>
            </a:r>
          </a:p>
          <a:p>
            <a:r>
              <a:rPr lang="en-US" sz="1350" dirty="0"/>
              <a:t>v</a:t>
            </a:r>
          </a:p>
          <a:p>
            <a:r>
              <a:rPr lang="en-US" sz="1350" dirty="0"/>
              <a:t>e</a:t>
            </a:r>
          </a:p>
          <a:p>
            <a:endParaRPr lang="en-US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D91AF0-6510-8745-85A2-DBA7A7ED8F1D}"/>
              </a:ext>
            </a:extLst>
          </p:cNvPr>
          <p:cNvSpPr txBox="1"/>
          <p:nvPr/>
        </p:nvSpPr>
        <p:spPr>
          <a:xfrm>
            <a:off x="1055957" y="1174915"/>
            <a:ext cx="25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0FE658-745C-0643-A4E2-6DC9D92014CF}"/>
              </a:ext>
            </a:extLst>
          </p:cNvPr>
          <p:cNvSpPr txBox="1"/>
          <p:nvPr/>
        </p:nvSpPr>
        <p:spPr>
          <a:xfrm>
            <a:off x="6552666" y="991924"/>
            <a:ext cx="29046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</a:t>
            </a:r>
          </a:p>
          <a:p>
            <a:r>
              <a:rPr lang="en-US" sz="1350" dirty="0"/>
              <a:t>o</a:t>
            </a:r>
          </a:p>
          <a:p>
            <a:r>
              <a:rPr lang="en-US" sz="1350" dirty="0"/>
              <a:t>v</a:t>
            </a:r>
          </a:p>
          <a:p>
            <a:r>
              <a:rPr lang="en-US" sz="1350" dirty="0"/>
              <a:t>e</a:t>
            </a:r>
          </a:p>
          <a:p>
            <a:endParaRPr lang="en-US" sz="13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049052-138A-DE49-B45E-73FD8E7A91A9}"/>
              </a:ext>
            </a:extLst>
          </p:cNvPr>
          <p:cNvSpPr txBox="1"/>
          <p:nvPr/>
        </p:nvSpPr>
        <p:spPr>
          <a:xfrm>
            <a:off x="2386650" y="3258913"/>
            <a:ext cx="29046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</a:t>
            </a:r>
          </a:p>
          <a:p>
            <a:r>
              <a:rPr lang="en-US" sz="1350" dirty="0"/>
              <a:t>o</a:t>
            </a:r>
          </a:p>
          <a:p>
            <a:r>
              <a:rPr lang="en-US" sz="1350" dirty="0"/>
              <a:t>v</a:t>
            </a:r>
          </a:p>
          <a:p>
            <a:r>
              <a:rPr lang="en-US" sz="1350" dirty="0"/>
              <a:t>e</a:t>
            </a:r>
          </a:p>
          <a:p>
            <a:endParaRPr lang="en-US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06ED17-A187-9F4B-B8F5-FC51F41434F9}"/>
              </a:ext>
            </a:extLst>
          </p:cNvPr>
          <p:cNvSpPr txBox="1"/>
          <p:nvPr/>
        </p:nvSpPr>
        <p:spPr>
          <a:xfrm>
            <a:off x="7062419" y="2886780"/>
            <a:ext cx="29046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</a:t>
            </a:r>
          </a:p>
          <a:p>
            <a:r>
              <a:rPr lang="en-US" sz="1350" dirty="0"/>
              <a:t>o</a:t>
            </a:r>
          </a:p>
          <a:p>
            <a:r>
              <a:rPr lang="en-US" sz="1350" dirty="0"/>
              <a:t>v</a:t>
            </a:r>
          </a:p>
          <a:p>
            <a:r>
              <a:rPr lang="en-US" sz="1350" dirty="0"/>
              <a:t>e</a:t>
            </a:r>
          </a:p>
          <a:p>
            <a:endParaRPr lang="en-US" sz="135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704213-36CE-7342-9D43-ABC5EF094ECB}"/>
              </a:ext>
            </a:extLst>
          </p:cNvPr>
          <p:cNvSpPr txBox="1"/>
          <p:nvPr/>
        </p:nvSpPr>
        <p:spPr>
          <a:xfrm>
            <a:off x="3365468" y="2886780"/>
            <a:ext cx="29046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</a:t>
            </a:r>
          </a:p>
          <a:p>
            <a:r>
              <a:rPr lang="en-US" sz="1350" dirty="0"/>
              <a:t>o</a:t>
            </a:r>
          </a:p>
          <a:p>
            <a:r>
              <a:rPr lang="en-US" sz="1350" dirty="0"/>
              <a:t>v</a:t>
            </a:r>
          </a:p>
          <a:p>
            <a:r>
              <a:rPr lang="en-US" sz="1350" dirty="0"/>
              <a:t>e</a:t>
            </a:r>
          </a:p>
          <a:p>
            <a:endParaRPr lang="en-US" sz="13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59417C-B78E-704B-BE4D-CDA51276623B}"/>
              </a:ext>
            </a:extLst>
          </p:cNvPr>
          <p:cNvSpPr txBox="1"/>
          <p:nvPr/>
        </p:nvSpPr>
        <p:spPr>
          <a:xfrm>
            <a:off x="6264323" y="2355050"/>
            <a:ext cx="29046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</a:t>
            </a:r>
          </a:p>
          <a:p>
            <a:r>
              <a:rPr lang="en-US" sz="1350" dirty="0"/>
              <a:t>o</a:t>
            </a:r>
          </a:p>
          <a:p>
            <a:r>
              <a:rPr lang="en-US" sz="1350" dirty="0"/>
              <a:t>v</a:t>
            </a:r>
          </a:p>
          <a:p>
            <a:r>
              <a:rPr lang="en-US" sz="1350" dirty="0"/>
              <a:t>e</a:t>
            </a:r>
          </a:p>
          <a:p>
            <a:endParaRPr lang="en-US" sz="13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4169D7-1E15-8741-B1F6-BDFD638B3E2A}"/>
              </a:ext>
            </a:extLst>
          </p:cNvPr>
          <p:cNvSpPr txBox="1"/>
          <p:nvPr/>
        </p:nvSpPr>
        <p:spPr>
          <a:xfrm>
            <a:off x="5504815" y="3286375"/>
            <a:ext cx="29046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</a:t>
            </a:r>
          </a:p>
          <a:p>
            <a:r>
              <a:rPr lang="en-US" sz="1350" dirty="0"/>
              <a:t>o</a:t>
            </a:r>
          </a:p>
          <a:p>
            <a:r>
              <a:rPr lang="en-US" sz="1350" dirty="0"/>
              <a:t>v</a:t>
            </a:r>
          </a:p>
          <a:p>
            <a:r>
              <a:rPr lang="en-US" sz="1350" dirty="0"/>
              <a:t>e</a:t>
            </a:r>
          </a:p>
          <a:p>
            <a:endParaRPr lang="en-US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CE93BF-F816-0540-8D28-17FDE908C686}"/>
              </a:ext>
            </a:extLst>
          </p:cNvPr>
          <p:cNvSpPr txBox="1"/>
          <p:nvPr/>
        </p:nvSpPr>
        <p:spPr>
          <a:xfrm>
            <a:off x="1428434" y="3173204"/>
            <a:ext cx="337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71513-1AA0-944C-8D75-127AA93C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3F8F72EE-C439-AA49-9891-C5CC95F63CC1}"/>
              </a:ext>
            </a:extLst>
          </p:cNvPr>
          <p:cNvSpPr txBox="1"/>
          <p:nvPr/>
        </p:nvSpPr>
        <p:spPr>
          <a:xfrm>
            <a:off x="5049596" y="2756069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64476F-E65D-FE43-B766-722106145C17}"/>
              </a:ext>
            </a:extLst>
          </p:cNvPr>
          <p:cNvSpPr txBox="1"/>
          <p:nvPr/>
        </p:nvSpPr>
        <p:spPr>
          <a:xfrm>
            <a:off x="3690251" y="269752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E7E1D8-52DE-0A44-B5DC-13BC2D3E7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119313"/>
            <a:ext cx="2095500" cy="2619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AC6F7-2388-4B43-B495-11434A5B4D41}"/>
              </a:ext>
            </a:extLst>
          </p:cNvPr>
          <p:cNvSpPr txBox="1"/>
          <p:nvPr/>
        </p:nvSpPr>
        <p:spPr>
          <a:xfrm>
            <a:off x="1344881" y="1845871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282E8-1430-8144-907E-D41A84536FFF}"/>
              </a:ext>
            </a:extLst>
          </p:cNvPr>
          <p:cNvSpPr txBox="1"/>
          <p:nvPr/>
        </p:nvSpPr>
        <p:spPr>
          <a:xfrm>
            <a:off x="3810495" y="1488127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B269A-3E17-114E-8B09-951744EC990C}"/>
              </a:ext>
            </a:extLst>
          </p:cNvPr>
          <p:cNvSpPr txBox="1"/>
          <p:nvPr/>
        </p:nvSpPr>
        <p:spPr>
          <a:xfrm>
            <a:off x="2641541" y="218368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21D5B-9F43-A54A-BE5B-3B3039A8F1EC}"/>
              </a:ext>
            </a:extLst>
          </p:cNvPr>
          <p:cNvSpPr txBox="1"/>
          <p:nvPr/>
        </p:nvSpPr>
        <p:spPr>
          <a:xfrm>
            <a:off x="1855249" y="2637310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41FAB-FF5A-4D42-BB54-FD7424AF1606}"/>
              </a:ext>
            </a:extLst>
          </p:cNvPr>
          <p:cNvSpPr txBox="1"/>
          <p:nvPr/>
        </p:nvSpPr>
        <p:spPr>
          <a:xfrm>
            <a:off x="2037038" y="139367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A4D98-60EB-A541-8EF5-975A495328D1}"/>
              </a:ext>
            </a:extLst>
          </p:cNvPr>
          <p:cNvSpPr txBox="1"/>
          <p:nvPr/>
        </p:nvSpPr>
        <p:spPr>
          <a:xfrm>
            <a:off x="4448048" y="1213009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19804-50F6-2B48-93ED-4CBBFF2BBA04}"/>
              </a:ext>
            </a:extLst>
          </p:cNvPr>
          <p:cNvSpPr txBox="1"/>
          <p:nvPr/>
        </p:nvSpPr>
        <p:spPr>
          <a:xfrm>
            <a:off x="2965357" y="3429001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FF6ADF-E330-604C-9822-19E6844B768D}"/>
              </a:ext>
            </a:extLst>
          </p:cNvPr>
          <p:cNvSpPr txBox="1"/>
          <p:nvPr/>
        </p:nvSpPr>
        <p:spPr>
          <a:xfrm>
            <a:off x="871600" y="3313959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60F99-CD27-9D4A-A588-0AF1633F9996}"/>
              </a:ext>
            </a:extLst>
          </p:cNvPr>
          <p:cNvSpPr txBox="1"/>
          <p:nvPr/>
        </p:nvSpPr>
        <p:spPr>
          <a:xfrm>
            <a:off x="6083741" y="129187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327D6E-7D9F-C145-8C40-18F3D30E3109}"/>
              </a:ext>
            </a:extLst>
          </p:cNvPr>
          <p:cNvSpPr txBox="1"/>
          <p:nvPr/>
        </p:nvSpPr>
        <p:spPr>
          <a:xfrm>
            <a:off x="5442716" y="211931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345A86-4F5F-234B-9DFC-41121BAC5E6A}"/>
              </a:ext>
            </a:extLst>
          </p:cNvPr>
          <p:cNvSpPr txBox="1"/>
          <p:nvPr/>
        </p:nvSpPr>
        <p:spPr>
          <a:xfrm>
            <a:off x="5835836" y="3055669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DA87E-2E99-DF40-9145-FD316EA237B3}"/>
              </a:ext>
            </a:extLst>
          </p:cNvPr>
          <p:cNvSpPr txBox="1"/>
          <p:nvPr/>
        </p:nvSpPr>
        <p:spPr>
          <a:xfrm>
            <a:off x="6880114" y="194767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189A2-9C19-6049-B612-09FBFF6AB4A1}"/>
              </a:ext>
            </a:extLst>
          </p:cNvPr>
          <p:cNvSpPr txBox="1"/>
          <p:nvPr/>
        </p:nvSpPr>
        <p:spPr>
          <a:xfrm>
            <a:off x="6536237" y="328637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1C27-EDAB-BB45-AD2A-080450BA401F}"/>
              </a:ext>
            </a:extLst>
          </p:cNvPr>
          <p:cNvSpPr txBox="1"/>
          <p:nvPr/>
        </p:nvSpPr>
        <p:spPr>
          <a:xfrm>
            <a:off x="3102357" y="204212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7A5040-6FFA-7740-B93F-705B1733C1FD}"/>
              </a:ext>
            </a:extLst>
          </p:cNvPr>
          <p:cNvSpPr txBox="1"/>
          <p:nvPr/>
        </p:nvSpPr>
        <p:spPr>
          <a:xfrm>
            <a:off x="7456562" y="232100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4190C-51A8-2A47-9C30-2A1C8CDE42DF}"/>
              </a:ext>
            </a:extLst>
          </p:cNvPr>
          <p:cNvSpPr txBox="1"/>
          <p:nvPr/>
        </p:nvSpPr>
        <p:spPr>
          <a:xfrm>
            <a:off x="2852295" y="1225762"/>
            <a:ext cx="239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9656F-9F9B-9547-8DAD-0BDF235258D5}"/>
              </a:ext>
            </a:extLst>
          </p:cNvPr>
          <p:cNvSpPr txBox="1"/>
          <p:nvPr/>
        </p:nvSpPr>
        <p:spPr>
          <a:xfrm>
            <a:off x="5195342" y="1112163"/>
            <a:ext cx="16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D91AF0-6510-8745-85A2-DBA7A7ED8F1D}"/>
              </a:ext>
            </a:extLst>
          </p:cNvPr>
          <p:cNvSpPr txBox="1"/>
          <p:nvPr/>
        </p:nvSpPr>
        <p:spPr>
          <a:xfrm>
            <a:off x="1055957" y="1174915"/>
            <a:ext cx="284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0FE658-745C-0643-A4E2-6DC9D92014CF}"/>
              </a:ext>
            </a:extLst>
          </p:cNvPr>
          <p:cNvSpPr txBox="1"/>
          <p:nvPr/>
        </p:nvSpPr>
        <p:spPr>
          <a:xfrm>
            <a:off x="6552666" y="991923"/>
            <a:ext cx="254676" cy="95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049052-138A-DE49-B45E-73FD8E7A91A9}"/>
              </a:ext>
            </a:extLst>
          </p:cNvPr>
          <p:cNvSpPr txBox="1"/>
          <p:nvPr/>
        </p:nvSpPr>
        <p:spPr>
          <a:xfrm>
            <a:off x="2386650" y="3258912"/>
            <a:ext cx="314760" cy="927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06ED17-A187-9F4B-B8F5-FC51F41434F9}"/>
              </a:ext>
            </a:extLst>
          </p:cNvPr>
          <p:cNvSpPr txBox="1"/>
          <p:nvPr/>
        </p:nvSpPr>
        <p:spPr>
          <a:xfrm>
            <a:off x="7161128" y="2992110"/>
            <a:ext cx="29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704213-36CE-7342-9D43-ABC5EF094ECB}"/>
              </a:ext>
            </a:extLst>
          </p:cNvPr>
          <p:cNvSpPr txBox="1"/>
          <p:nvPr/>
        </p:nvSpPr>
        <p:spPr>
          <a:xfrm>
            <a:off x="3445539" y="3313958"/>
            <a:ext cx="24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59417C-B78E-704B-BE4D-CDA51276623B}"/>
              </a:ext>
            </a:extLst>
          </p:cNvPr>
          <p:cNvSpPr txBox="1"/>
          <p:nvPr/>
        </p:nvSpPr>
        <p:spPr>
          <a:xfrm>
            <a:off x="6264323" y="2355050"/>
            <a:ext cx="201890" cy="9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4169D7-1E15-8741-B1F6-BDFD638B3E2A}"/>
              </a:ext>
            </a:extLst>
          </p:cNvPr>
          <p:cNvSpPr txBox="1"/>
          <p:nvPr/>
        </p:nvSpPr>
        <p:spPr>
          <a:xfrm>
            <a:off x="5297501" y="3630692"/>
            <a:ext cx="24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CE93BF-F816-0540-8D28-17FDE908C686}"/>
              </a:ext>
            </a:extLst>
          </p:cNvPr>
          <p:cNvSpPr txBox="1"/>
          <p:nvPr/>
        </p:nvSpPr>
        <p:spPr>
          <a:xfrm>
            <a:off x="1441814" y="3168245"/>
            <a:ext cx="29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E1D94407-4A8C-F144-BD63-D5098446F51B}"/>
              </a:ext>
            </a:extLst>
          </p:cNvPr>
          <p:cNvSpPr/>
          <p:nvPr/>
        </p:nvSpPr>
        <p:spPr>
          <a:xfrm rot="12519163">
            <a:off x="4963469" y="2558095"/>
            <a:ext cx="458727" cy="488285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Lightning Bolt 30">
            <a:extLst>
              <a:ext uri="{FF2B5EF4-FFF2-40B4-BE49-F238E27FC236}">
                <a16:creationId xmlns:a16="http://schemas.microsoft.com/office/drawing/2014/main" id="{B9156FB2-E3EC-6043-834D-C7CB35D87C01}"/>
              </a:ext>
            </a:extLst>
          </p:cNvPr>
          <p:cNvSpPr/>
          <p:nvPr/>
        </p:nvSpPr>
        <p:spPr>
          <a:xfrm rot="16479400">
            <a:off x="3999451" y="2264475"/>
            <a:ext cx="509429" cy="427075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Lightning Bolt 31">
            <a:extLst>
              <a:ext uri="{FF2B5EF4-FFF2-40B4-BE49-F238E27FC236}">
                <a16:creationId xmlns:a16="http://schemas.microsoft.com/office/drawing/2014/main" id="{C9215002-CAEC-144A-A00B-64E101541F75}"/>
              </a:ext>
            </a:extLst>
          </p:cNvPr>
          <p:cNvSpPr/>
          <p:nvPr/>
        </p:nvSpPr>
        <p:spPr>
          <a:xfrm rot="12404373">
            <a:off x="4529749" y="2754374"/>
            <a:ext cx="227069" cy="192751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83ECD805-B772-B248-BB09-B6C4DD97A6E2}"/>
              </a:ext>
            </a:extLst>
          </p:cNvPr>
          <p:cNvSpPr/>
          <p:nvPr/>
        </p:nvSpPr>
        <p:spPr>
          <a:xfrm rot="14071027">
            <a:off x="4644049" y="2779611"/>
            <a:ext cx="227069" cy="192751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Lightning Bolt 33">
            <a:extLst>
              <a:ext uri="{FF2B5EF4-FFF2-40B4-BE49-F238E27FC236}">
                <a16:creationId xmlns:a16="http://schemas.microsoft.com/office/drawing/2014/main" id="{14CE75F7-07A2-2847-ACFE-24C399ECF71F}"/>
              </a:ext>
            </a:extLst>
          </p:cNvPr>
          <p:cNvSpPr/>
          <p:nvPr/>
        </p:nvSpPr>
        <p:spPr>
          <a:xfrm rot="12404373">
            <a:off x="4759831" y="2868674"/>
            <a:ext cx="227069" cy="192751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Lightning Bolt 34">
            <a:extLst>
              <a:ext uri="{FF2B5EF4-FFF2-40B4-BE49-F238E27FC236}">
                <a16:creationId xmlns:a16="http://schemas.microsoft.com/office/drawing/2014/main" id="{BD08728D-6AC5-1849-8F49-ABA8A776C99A}"/>
              </a:ext>
            </a:extLst>
          </p:cNvPr>
          <p:cNvSpPr/>
          <p:nvPr/>
        </p:nvSpPr>
        <p:spPr>
          <a:xfrm rot="11368712">
            <a:off x="4704912" y="2163582"/>
            <a:ext cx="227069" cy="192751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0F63D-CE11-844F-994B-7B2720C3C31C}"/>
              </a:ext>
            </a:extLst>
          </p:cNvPr>
          <p:cNvSpPr txBox="1"/>
          <p:nvPr/>
        </p:nvSpPr>
        <p:spPr>
          <a:xfrm>
            <a:off x="3934448" y="2775742"/>
            <a:ext cx="27924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90860D-F0ED-5C4C-963C-2C4D2EDDFA88}"/>
              </a:ext>
            </a:extLst>
          </p:cNvPr>
          <p:cNvSpPr txBox="1"/>
          <p:nvPr/>
        </p:nvSpPr>
        <p:spPr>
          <a:xfrm>
            <a:off x="4763606" y="3001356"/>
            <a:ext cx="16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39" name="Lightning Bolt 38">
            <a:extLst>
              <a:ext uri="{FF2B5EF4-FFF2-40B4-BE49-F238E27FC236}">
                <a16:creationId xmlns:a16="http://schemas.microsoft.com/office/drawing/2014/main" id="{7EAA389E-CD56-3841-A02F-1E96751EA372}"/>
              </a:ext>
            </a:extLst>
          </p:cNvPr>
          <p:cNvSpPr/>
          <p:nvPr/>
        </p:nvSpPr>
        <p:spPr>
          <a:xfrm rot="19392286">
            <a:off x="3709642" y="2686113"/>
            <a:ext cx="227069" cy="192751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D2B583-BF35-2241-8E30-0A72BA8D9CC7}"/>
              </a:ext>
            </a:extLst>
          </p:cNvPr>
          <p:cNvSpPr txBox="1"/>
          <p:nvPr/>
        </p:nvSpPr>
        <p:spPr>
          <a:xfrm>
            <a:off x="4339440" y="2952190"/>
            <a:ext cx="125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E7348F-DEEE-4248-AE7C-989DE742951D}"/>
              </a:ext>
            </a:extLst>
          </p:cNvPr>
          <p:cNvSpPr txBox="1"/>
          <p:nvPr/>
        </p:nvSpPr>
        <p:spPr>
          <a:xfrm>
            <a:off x="4628326" y="3760694"/>
            <a:ext cx="21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FB2CCC-60C2-F443-AC54-2B7C569996DF}"/>
              </a:ext>
            </a:extLst>
          </p:cNvPr>
          <p:cNvSpPr txBox="1"/>
          <p:nvPr/>
        </p:nvSpPr>
        <p:spPr>
          <a:xfrm>
            <a:off x="2022864" y="3609667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478122C-8F04-1243-84FE-E96189AA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5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114F01F-F158-724A-899F-8A34AC46A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095375"/>
            <a:ext cx="6667500" cy="46672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F8F72EE-C439-AA49-9891-C5CC95F63CC1}"/>
              </a:ext>
            </a:extLst>
          </p:cNvPr>
          <p:cNvSpPr txBox="1"/>
          <p:nvPr/>
        </p:nvSpPr>
        <p:spPr>
          <a:xfrm>
            <a:off x="5142032" y="2804082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64476F-E65D-FE43-B766-722106145C17}"/>
              </a:ext>
            </a:extLst>
          </p:cNvPr>
          <p:cNvSpPr txBox="1"/>
          <p:nvPr/>
        </p:nvSpPr>
        <p:spPr>
          <a:xfrm>
            <a:off x="3690251" y="269752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AC6F7-2388-4B43-B495-11434A5B4D41}"/>
              </a:ext>
            </a:extLst>
          </p:cNvPr>
          <p:cNvSpPr txBox="1"/>
          <p:nvPr/>
        </p:nvSpPr>
        <p:spPr>
          <a:xfrm>
            <a:off x="1344881" y="1845871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282E8-1430-8144-907E-D41A84536FFF}"/>
              </a:ext>
            </a:extLst>
          </p:cNvPr>
          <p:cNvSpPr txBox="1"/>
          <p:nvPr/>
        </p:nvSpPr>
        <p:spPr>
          <a:xfrm>
            <a:off x="3810495" y="1488127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B269A-3E17-114E-8B09-951744EC990C}"/>
              </a:ext>
            </a:extLst>
          </p:cNvPr>
          <p:cNvSpPr txBox="1"/>
          <p:nvPr/>
        </p:nvSpPr>
        <p:spPr>
          <a:xfrm>
            <a:off x="2577688" y="232100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21D5B-9F43-A54A-BE5B-3B3039A8F1EC}"/>
              </a:ext>
            </a:extLst>
          </p:cNvPr>
          <p:cNvSpPr txBox="1"/>
          <p:nvPr/>
        </p:nvSpPr>
        <p:spPr>
          <a:xfrm>
            <a:off x="1856502" y="2953867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41FAB-FF5A-4D42-BB54-FD7424AF1606}"/>
              </a:ext>
            </a:extLst>
          </p:cNvPr>
          <p:cNvSpPr txBox="1"/>
          <p:nvPr/>
        </p:nvSpPr>
        <p:spPr>
          <a:xfrm>
            <a:off x="2037038" y="139367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A4D98-60EB-A541-8EF5-975A495328D1}"/>
              </a:ext>
            </a:extLst>
          </p:cNvPr>
          <p:cNvSpPr txBox="1"/>
          <p:nvPr/>
        </p:nvSpPr>
        <p:spPr>
          <a:xfrm>
            <a:off x="4448048" y="1213009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19804-50F6-2B48-93ED-4CBBFF2BBA04}"/>
              </a:ext>
            </a:extLst>
          </p:cNvPr>
          <p:cNvSpPr txBox="1"/>
          <p:nvPr/>
        </p:nvSpPr>
        <p:spPr>
          <a:xfrm>
            <a:off x="2965357" y="3429001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60F99-CD27-9D4A-A588-0AF1633F9996}"/>
              </a:ext>
            </a:extLst>
          </p:cNvPr>
          <p:cNvSpPr txBox="1"/>
          <p:nvPr/>
        </p:nvSpPr>
        <p:spPr>
          <a:xfrm>
            <a:off x="6083741" y="129187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327D6E-7D9F-C145-8C40-18F3D30E3109}"/>
              </a:ext>
            </a:extLst>
          </p:cNvPr>
          <p:cNvSpPr txBox="1"/>
          <p:nvPr/>
        </p:nvSpPr>
        <p:spPr>
          <a:xfrm>
            <a:off x="5442716" y="211931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345A86-4F5F-234B-9DFC-41121BAC5E6A}"/>
              </a:ext>
            </a:extLst>
          </p:cNvPr>
          <p:cNvSpPr txBox="1"/>
          <p:nvPr/>
        </p:nvSpPr>
        <p:spPr>
          <a:xfrm>
            <a:off x="5820301" y="2897481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DA87E-2E99-DF40-9145-FD316EA237B3}"/>
              </a:ext>
            </a:extLst>
          </p:cNvPr>
          <p:cNvSpPr txBox="1"/>
          <p:nvPr/>
        </p:nvSpPr>
        <p:spPr>
          <a:xfrm>
            <a:off x="6880114" y="1947673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189A2-9C19-6049-B612-09FBFF6AB4A1}"/>
              </a:ext>
            </a:extLst>
          </p:cNvPr>
          <p:cNvSpPr txBox="1"/>
          <p:nvPr/>
        </p:nvSpPr>
        <p:spPr>
          <a:xfrm>
            <a:off x="6536237" y="328637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1C27-EDAB-BB45-AD2A-080450BA401F}"/>
              </a:ext>
            </a:extLst>
          </p:cNvPr>
          <p:cNvSpPr txBox="1"/>
          <p:nvPr/>
        </p:nvSpPr>
        <p:spPr>
          <a:xfrm>
            <a:off x="3102357" y="204212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7A5040-6FFA-7740-B93F-705B1733C1FD}"/>
              </a:ext>
            </a:extLst>
          </p:cNvPr>
          <p:cNvSpPr txBox="1"/>
          <p:nvPr/>
        </p:nvSpPr>
        <p:spPr>
          <a:xfrm>
            <a:off x="7456562" y="2321005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4190C-51A8-2A47-9C30-2A1C8CDE42DF}"/>
              </a:ext>
            </a:extLst>
          </p:cNvPr>
          <p:cNvSpPr txBox="1"/>
          <p:nvPr/>
        </p:nvSpPr>
        <p:spPr>
          <a:xfrm>
            <a:off x="2823698" y="1238147"/>
            <a:ext cx="270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9656F-9F9B-9547-8DAD-0BDF235258D5}"/>
              </a:ext>
            </a:extLst>
          </p:cNvPr>
          <p:cNvSpPr txBox="1"/>
          <p:nvPr/>
        </p:nvSpPr>
        <p:spPr>
          <a:xfrm>
            <a:off x="5195342" y="1112162"/>
            <a:ext cx="278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0FE658-745C-0643-A4E2-6DC9D92014CF}"/>
              </a:ext>
            </a:extLst>
          </p:cNvPr>
          <p:cNvSpPr txBox="1"/>
          <p:nvPr/>
        </p:nvSpPr>
        <p:spPr>
          <a:xfrm>
            <a:off x="6552666" y="1098799"/>
            <a:ext cx="247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049052-138A-DE49-B45E-73FD8E7A91A9}"/>
              </a:ext>
            </a:extLst>
          </p:cNvPr>
          <p:cNvSpPr txBox="1"/>
          <p:nvPr/>
        </p:nvSpPr>
        <p:spPr>
          <a:xfrm>
            <a:off x="2386650" y="3258913"/>
            <a:ext cx="230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06ED17-A187-9F4B-B8F5-FC51F41434F9}"/>
              </a:ext>
            </a:extLst>
          </p:cNvPr>
          <p:cNvSpPr txBox="1"/>
          <p:nvPr/>
        </p:nvSpPr>
        <p:spPr>
          <a:xfrm>
            <a:off x="7074937" y="3087229"/>
            <a:ext cx="270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704213-36CE-7342-9D43-ABC5EF094ECB}"/>
              </a:ext>
            </a:extLst>
          </p:cNvPr>
          <p:cNvSpPr txBox="1"/>
          <p:nvPr/>
        </p:nvSpPr>
        <p:spPr>
          <a:xfrm>
            <a:off x="3445540" y="3313959"/>
            <a:ext cx="280262" cy="94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59417C-B78E-704B-BE4D-CDA51276623B}"/>
              </a:ext>
            </a:extLst>
          </p:cNvPr>
          <p:cNvSpPr txBox="1"/>
          <p:nvPr/>
        </p:nvSpPr>
        <p:spPr>
          <a:xfrm>
            <a:off x="6264323" y="2355050"/>
            <a:ext cx="27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4169D7-1E15-8741-B1F6-BDFD638B3E2A}"/>
              </a:ext>
            </a:extLst>
          </p:cNvPr>
          <p:cNvSpPr txBox="1"/>
          <p:nvPr/>
        </p:nvSpPr>
        <p:spPr>
          <a:xfrm>
            <a:off x="5629825" y="3601170"/>
            <a:ext cx="245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CE93BF-F816-0540-8D28-17FDE908C686}"/>
              </a:ext>
            </a:extLst>
          </p:cNvPr>
          <p:cNvSpPr txBox="1"/>
          <p:nvPr/>
        </p:nvSpPr>
        <p:spPr>
          <a:xfrm>
            <a:off x="1441814" y="3168245"/>
            <a:ext cx="230880" cy="91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90860D-F0ED-5C4C-963C-2C4D2EDDFA88}"/>
              </a:ext>
            </a:extLst>
          </p:cNvPr>
          <p:cNvSpPr txBox="1"/>
          <p:nvPr/>
        </p:nvSpPr>
        <p:spPr>
          <a:xfrm>
            <a:off x="4763606" y="3001356"/>
            <a:ext cx="32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6A6CFF-B45A-3246-989E-83061630B7FE}"/>
              </a:ext>
            </a:extLst>
          </p:cNvPr>
          <p:cNvSpPr txBox="1"/>
          <p:nvPr/>
        </p:nvSpPr>
        <p:spPr>
          <a:xfrm>
            <a:off x="4064010" y="3126020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D2B583-BF35-2241-8E30-0A72BA8D9CC7}"/>
              </a:ext>
            </a:extLst>
          </p:cNvPr>
          <p:cNvSpPr txBox="1"/>
          <p:nvPr/>
        </p:nvSpPr>
        <p:spPr>
          <a:xfrm>
            <a:off x="4339440" y="2952190"/>
            <a:ext cx="29046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i</a:t>
            </a:r>
          </a:p>
          <a:p>
            <a:r>
              <a:rPr lang="en-US" sz="1350" dirty="0"/>
              <a:t>t</a:t>
            </a:r>
          </a:p>
          <a:p>
            <a:r>
              <a:rPr lang="en-US" sz="1350" dirty="0"/>
              <a:t>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E7348F-DEEE-4248-AE7C-989DE742951D}"/>
              </a:ext>
            </a:extLst>
          </p:cNvPr>
          <p:cNvSpPr txBox="1"/>
          <p:nvPr/>
        </p:nvSpPr>
        <p:spPr>
          <a:xfrm>
            <a:off x="4489373" y="3744782"/>
            <a:ext cx="2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</a:t>
            </a:r>
            <a:r>
              <a:rPr lang="en-US" sz="1350" dirty="0">
                <a:solidFill>
                  <a:schemeClr val="bg1"/>
                </a:solidFill>
              </a:rPr>
              <a:t>ove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FB2CCC-60C2-F443-AC54-2B7C569996DF}"/>
              </a:ext>
            </a:extLst>
          </p:cNvPr>
          <p:cNvSpPr txBox="1"/>
          <p:nvPr/>
        </p:nvSpPr>
        <p:spPr>
          <a:xfrm>
            <a:off x="2104407" y="4163290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/>
              <a:t>c</a:t>
            </a:r>
          </a:p>
          <a:p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1DEECE-FE89-2648-8C5F-03FE18339050}"/>
              </a:ext>
            </a:extLst>
          </p:cNvPr>
          <p:cNvSpPr txBox="1"/>
          <p:nvPr/>
        </p:nvSpPr>
        <p:spPr>
          <a:xfrm>
            <a:off x="6756161" y="4524500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</a:t>
            </a:r>
          </a:p>
          <a:p>
            <a:r>
              <a:rPr lang="en-US" sz="1350" dirty="0"/>
              <a:t>r</a:t>
            </a:r>
          </a:p>
          <a:p>
            <a:r>
              <a:rPr lang="en-US" sz="1350" dirty="0"/>
              <a:t>a</a:t>
            </a:r>
          </a:p>
          <a:p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c</a:t>
            </a:r>
          </a:p>
          <a:p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CD5C8C-7163-D44C-8779-348B5F229346}"/>
              </a:ext>
            </a:extLst>
          </p:cNvPr>
          <p:cNvSpPr txBox="1"/>
          <p:nvPr/>
        </p:nvSpPr>
        <p:spPr>
          <a:xfrm>
            <a:off x="4557518" y="2501671"/>
            <a:ext cx="30970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G</a:t>
            </a:r>
          </a:p>
          <a:p>
            <a:r>
              <a:rPr lang="en-US" sz="1350" dirty="0">
                <a:solidFill>
                  <a:schemeClr val="bg1"/>
                </a:solidFill>
              </a:rPr>
              <a:t>r</a:t>
            </a:r>
          </a:p>
          <a:p>
            <a:r>
              <a:rPr lang="en-US" sz="1350" dirty="0">
                <a:solidFill>
                  <a:schemeClr val="bg1"/>
                </a:solidFill>
              </a:rPr>
              <a:t>a</a:t>
            </a:r>
          </a:p>
          <a:p>
            <a:r>
              <a:rPr lang="en-US" sz="1350" dirty="0">
                <a:solidFill>
                  <a:schemeClr val="bg1"/>
                </a:solidFill>
              </a:rPr>
              <a:t>c</a:t>
            </a:r>
          </a:p>
          <a:p>
            <a:r>
              <a:rPr lang="en-US" sz="135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47BC6-1D20-1E44-9D0B-0DE8A295B53E}"/>
              </a:ext>
            </a:extLst>
          </p:cNvPr>
          <p:cNvSpPr txBox="1"/>
          <p:nvPr/>
        </p:nvSpPr>
        <p:spPr>
          <a:xfrm>
            <a:off x="3810495" y="5750479"/>
            <a:ext cx="128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YES!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78A84-4576-2C4C-874F-59526A47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82109F-94DB-8C49-B21F-6961CBB1DC62}"/>
              </a:ext>
            </a:extLst>
          </p:cNvPr>
          <p:cNvSpPr txBox="1"/>
          <p:nvPr/>
        </p:nvSpPr>
        <p:spPr>
          <a:xfrm>
            <a:off x="6266046" y="4279288"/>
            <a:ext cx="270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59425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Faith, cont.</a:t>
            </a:r>
            <a:br>
              <a:rPr lang="en-US" dirty="0"/>
            </a:br>
            <a:r>
              <a:rPr lang="en-US" sz="2400" dirty="0"/>
              <a:t>Belief + Trust + Assent + Obedience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Obedience</a:t>
            </a:r>
          </a:p>
          <a:p>
            <a:pPr lvl="1" fontAlgn="t"/>
            <a:r>
              <a:rPr lang="en-US" dirty="0"/>
              <a:t>Definition: compliance with an order, request, or law or submission to another's authority</a:t>
            </a:r>
          </a:p>
          <a:p>
            <a:pPr lvl="1"/>
            <a:r>
              <a:rPr lang="en-US" dirty="0"/>
              <a:t>Catechism of the Catholic Church (CCC) 144</a:t>
            </a:r>
          </a:p>
          <a:p>
            <a:pPr lvl="1"/>
            <a:r>
              <a:rPr lang="en-US" dirty="0"/>
              <a:t>Romans 1:5 “Through him we have received grace of apostleship, to bring about the obedience of faith,</a:t>
            </a:r>
            <a:r>
              <a:rPr lang="mr-IN" dirty="0"/>
              <a:t>…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Also Romans 16:25-26</a:t>
            </a:r>
          </a:p>
          <a:p>
            <a:pPr lvl="1"/>
            <a:r>
              <a:rPr lang="en-US" i="1" dirty="0"/>
              <a:t>Obedience</a:t>
            </a:r>
            <a:r>
              <a:rPr lang="en-US" dirty="0"/>
              <a:t> grows out of </a:t>
            </a:r>
            <a:r>
              <a:rPr lang="en-US" i="1" dirty="0"/>
              <a:t>trust</a:t>
            </a:r>
            <a:r>
              <a:rPr lang="en-US" dirty="0"/>
              <a:t>, which grows out of </a:t>
            </a:r>
            <a:r>
              <a:rPr lang="en-US" i="1" dirty="0"/>
              <a:t>knowledge</a:t>
            </a:r>
            <a:r>
              <a:rPr lang="en-US" dirty="0"/>
              <a:t>, if we have the </a:t>
            </a:r>
            <a:r>
              <a:rPr lang="en-US" i="1" dirty="0"/>
              <a:t>will</a:t>
            </a:r>
            <a:r>
              <a:rPr lang="en-US" dirty="0"/>
              <a:t> to give our assent to God’s call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37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2080" y="2149488"/>
            <a:ext cx="1794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Faith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99D08F-68B2-14E4-8787-FFDFA57DE944}"/>
              </a:ext>
            </a:extLst>
          </p:cNvPr>
          <p:cNvGrpSpPr/>
          <p:nvPr/>
        </p:nvGrpSpPr>
        <p:grpSpPr>
          <a:xfrm>
            <a:off x="1072847" y="3772158"/>
            <a:ext cx="6929162" cy="1999508"/>
            <a:chOff x="1072847" y="3772158"/>
            <a:chExt cx="6929162" cy="1999508"/>
          </a:xfrm>
        </p:grpSpPr>
        <p:sp>
          <p:nvSpPr>
            <p:cNvPr id="6" name="Rectangle 5"/>
            <p:cNvSpPr/>
            <p:nvPr/>
          </p:nvSpPr>
          <p:spPr>
            <a:xfrm>
              <a:off x="1388851" y="3830207"/>
              <a:ext cx="219322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cap="none" spc="0" dirty="0">
                  <a:ln/>
                  <a:solidFill>
                    <a:schemeClr val="accent4"/>
                  </a:solidFill>
                  <a:effectLst/>
                </a:rPr>
                <a:t>Intellect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39092" y="3772158"/>
              <a:ext cx="111761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cap="none" spc="0" dirty="0">
                  <a:ln/>
                  <a:solidFill>
                    <a:schemeClr val="accent4"/>
                  </a:solidFill>
                  <a:effectLst/>
                </a:rPr>
                <a:t>Will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2847" y="4142487"/>
              <a:ext cx="14430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-</a:t>
              </a:r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Belief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37111" y="4310767"/>
              <a:ext cx="1964898" cy="14608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rmAutofit fontScale="92500" lnSpcReduction="20000"/>
            </a:bodyPr>
            <a:lstStyle/>
            <a:p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-</a:t>
              </a:r>
              <a:r>
                <a:rPr lang="en-US" sz="3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Assent</a:t>
              </a:r>
            </a:p>
            <a:p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-</a:t>
              </a:r>
              <a:r>
                <a:rPr lang="en-US" sz="3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Obedience</a:t>
              </a:r>
              <a:endPara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34586" y="868854"/>
            <a:ext cx="7502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Relationship with God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27151" y="2992583"/>
            <a:ext cx="874833" cy="926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904510" y="2992582"/>
            <a:ext cx="926836" cy="837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79248" y="1668016"/>
            <a:ext cx="0" cy="600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3206" y="5722036"/>
            <a:ext cx="804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St. Thomas Aquinas:  “Believing is an act of the intellect assenting to the divine truth by command of the will moved by divine grace.”</a:t>
            </a:r>
          </a:p>
        </p:txBody>
      </p:sp>
      <p:sp>
        <p:nvSpPr>
          <p:cNvPr id="33" name="TextBox 32"/>
          <p:cNvSpPr txBox="1"/>
          <p:nvPr/>
        </p:nvSpPr>
        <p:spPr>
          <a:xfrm rot="18980544">
            <a:off x="2792125" y="3413704"/>
            <a:ext cx="7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Grace</a:t>
            </a:r>
          </a:p>
        </p:txBody>
      </p:sp>
      <p:sp>
        <p:nvSpPr>
          <p:cNvPr id="34" name="Rectangle 33"/>
          <p:cNvSpPr/>
          <p:nvPr/>
        </p:nvSpPr>
        <p:spPr>
          <a:xfrm rot="2489446">
            <a:off x="5312521" y="3338453"/>
            <a:ext cx="902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Grace</a:t>
            </a:r>
          </a:p>
        </p:txBody>
      </p:sp>
      <p:cxnSp>
        <p:nvCxnSpPr>
          <p:cNvPr id="36" name="Straight Arrow Connector 35"/>
          <p:cNvCxnSpPr>
            <a:stCxn id="6" idx="3"/>
          </p:cNvCxnSpPr>
          <p:nvPr/>
        </p:nvCxnSpPr>
        <p:spPr>
          <a:xfrm flipV="1">
            <a:off x="3582080" y="4173602"/>
            <a:ext cx="2157012" cy="105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227300" y="4126101"/>
            <a:ext cx="804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Grace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3D2BA-F922-8243-9721-073BC425A14A}"/>
              </a:ext>
            </a:extLst>
          </p:cNvPr>
          <p:cNvSpPr txBox="1"/>
          <p:nvPr/>
        </p:nvSpPr>
        <p:spPr>
          <a:xfrm>
            <a:off x="1072847" y="4747210"/>
            <a:ext cx="1304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0837-857A-7D41-8002-EB4B329E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Relationship…with Whom?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2D450-E52E-7947-8976-B21814281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63" y="2557105"/>
            <a:ext cx="8042276" cy="4095657"/>
          </a:xfrm>
        </p:spPr>
        <p:txBody>
          <a:bodyPr numCol="2">
            <a:normAutofit/>
          </a:bodyPr>
          <a:lstStyle/>
          <a:p>
            <a:r>
              <a:rPr lang="en-US" dirty="0"/>
              <a:t>Eternal, not created</a:t>
            </a:r>
          </a:p>
          <a:p>
            <a:r>
              <a:rPr lang="en-US" dirty="0"/>
              <a:t>Pure spirit/being</a:t>
            </a:r>
          </a:p>
          <a:p>
            <a:r>
              <a:rPr lang="en-US" dirty="0"/>
              <a:t>Perfect</a:t>
            </a:r>
          </a:p>
          <a:p>
            <a:r>
              <a:rPr lang="en-US" dirty="0"/>
              <a:t>All-Good</a:t>
            </a:r>
          </a:p>
          <a:p>
            <a:r>
              <a:rPr lang="en-US" dirty="0"/>
              <a:t>All-loving</a:t>
            </a:r>
          </a:p>
          <a:p>
            <a:r>
              <a:rPr lang="en-US" dirty="0"/>
              <a:t>All-present</a:t>
            </a:r>
          </a:p>
          <a:p>
            <a:r>
              <a:rPr lang="en-US" dirty="0"/>
              <a:t>All-truth</a:t>
            </a:r>
          </a:p>
          <a:p>
            <a:r>
              <a:rPr lang="en-US" dirty="0"/>
              <a:t>All-merciful</a:t>
            </a:r>
          </a:p>
          <a:p>
            <a:r>
              <a:rPr lang="en-US" dirty="0"/>
              <a:t>All-just</a:t>
            </a:r>
          </a:p>
          <a:p>
            <a:r>
              <a:rPr lang="en-US" dirty="0"/>
              <a:t>All-holy</a:t>
            </a:r>
          </a:p>
          <a:p>
            <a:r>
              <a:rPr lang="en-US" dirty="0"/>
              <a:t>All-knowing (omniscient)</a:t>
            </a:r>
          </a:p>
          <a:p>
            <a:r>
              <a:rPr lang="en-US" dirty="0"/>
              <a:t>All-powerful (omnipotent)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282A9-D42F-8248-96AC-A60CB712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A910E-0D20-4C4F-9BFE-46468EB4CD00}"/>
              </a:ext>
            </a:extLst>
          </p:cNvPr>
          <p:cNvSpPr txBox="1"/>
          <p:nvPr/>
        </p:nvSpPr>
        <p:spPr>
          <a:xfrm>
            <a:off x="2510726" y="1569931"/>
            <a:ext cx="34034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 AM </a:t>
            </a:r>
            <a:r>
              <a:rPr lang="en-US" sz="2000" dirty="0"/>
              <a:t>WHO </a:t>
            </a:r>
            <a:r>
              <a:rPr lang="en-US" sz="3200" dirty="0"/>
              <a:t>AM</a:t>
            </a:r>
            <a:r>
              <a:rPr lang="en-US" sz="2000" dirty="0"/>
              <a:t> </a:t>
            </a:r>
            <a:r>
              <a:rPr lang="en-US" dirty="0"/>
              <a:t>(Ex 3:6)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We Need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Implications of Faith in One God</a:t>
            </a:r>
          </a:p>
          <a:p>
            <a:pPr lvl="1"/>
            <a:r>
              <a:rPr lang="en-US" dirty="0"/>
              <a:t>Coming to know God’s greatness and majesty (CCC 223)</a:t>
            </a:r>
          </a:p>
          <a:p>
            <a:pPr lvl="1"/>
            <a:r>
              <a:rPr lang="en-US" dirty="0"/>
              <a:t>Living in thanksgiving (224)</a:t>
            </a:r>
          </a:p>
          <a:p>
            <a:pPr lvl="1"/>
            <a:r>
              <a:rPr lang="en-US" dirty="0"/>
              <a:t>Knowing the unity and true dignity of all people (225)</a:t>
            </a:r>
          </a:p>
          <a:p>
            <a:pPr lvl="1"/>
            <a:r>
              <a:rPr lang="en-US" dirty="0"/>
              <a:t>Making good use of created things (226)</a:t>
            </a:r>
          </a:p>
          <a:p>
            <a:pPr lvl="1"/>
            <a:r>
              <a:rPr lang="en-US" dirty="0"/>
              <a:t>Trusting God in every circumstance (227)</a:t>
            </a:r>
          </a:p>
          <a:p>
            <a:r>
              <a:rPr lang="en-US" dirty="0"/>
              <a:t>Necessity of Faith in Jesus</a:t>
            </a:r>
          </a:p>
          <a:p>
            <a:pPr lvl="1"/>
            <a:r>
              <a:rPr lang="en-US" dirty="0"/>
              <a:t>Acts 4:12 “There is no salvation through anyone else, nor is there any other name under heaven given to the human race by which we are to be saved.”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08000"/>
            <a:ext cx="8042276" cy="809532"/>
          </a:xfrm>
        </p:spPr>
        <p:txBody>
          <a:bodyPr/>
          <a:lstStyle/>
          <a:p>
            <a:r>
              <a:rPr lang="en-US" sz="4400" dirty="0"/>
              <a:t>Putting Our Trust in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1450"/>
            <a:ext cx="8042276" cy="47180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Jeremiah 29:11 For I know well the plans I have in mind for you</a:t>
            </a:r>
            <a:r>
              <a:rPr lang="is-IS" dirty="0"/>
              <a:t>…plans for your welfare and not for woe, so as to give you a future of hope.</a:t>
            </a:r>
          </a:p>
          <a:p>
            <a:r>
              <a:rPr lang="is-IS" dirty="0"/>
              <a:t>Proverbs 19:21  Many are the plans of the human heart, but it is the decision of the Lord that endures</a:t>
            </a:r>
          </a:p>
          <a:p>
            <a:r>
              <a:rPr lang="is-IS" dirty="0"/>
              <a:t>Matthew 6:25-33 “...Look at the birds of the air...“</a:t>
            </a:r>
          </a:p>
          <a:p>
            <a:r>
              <a:rPr lang="en-US" dirty="0"/>
              <a:t>God knows what we need, and what’s best for us</a:t>
            </a:r>
          </a:p>
          <a:p>
            <a:r>
              <a:rPr lang="en-US" dirty="0"/>
              <a:t>The world tells us we are in control and just need “more” in order to be happy</a:t>
            </a:r>
          </a:p>
          <a:p>
            <a:r>
              <a:rPr lang="en-US" dirty="0"/>
              <a:t>The truth is, </a:t>
            </a:r>
            <a:r>
              <a:rPr lang="en-US" i="1" dirty="0"/>
              <a:t>we were made to rely on God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4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LK on fai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0" y="497671"/>
            <a:ext cx="8004952" cy="56568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and Reason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88400"/>
            <a:ext cx="8042276" cy="4343400"/>
          </a:xfrm>
        </p:spPr>
        <p:txBody>
          <a:bodyPr>
            <a:normAutofit fontScale="77500" lnSpcReduction="20000"/>
          </a:bodyPr>
          <a:lstStyle/>
          <a:p>
            <a:pPr>
              <a:buFont typeface="Symbol"/>
              <a:buChar char="·"/>
            </a:pPr>
            <a:r>
              <a:rPr lang="en-US" sz="2600" dirty="0">
                <a:ea typeface="ＭＳ 明朝"/>
              </a:rPr>
              <a:t>Faith seeks understanding (St. Anselm)</a:t>
            </a:r>
          </a:p>
          <a:p>
            <a:pPr>
              <a:buFont typeface="Symbol"/>
              <a:buChar char="·"/>
            </a:pPr>
            <a:r>
              <a:rPr lang="en-US" sz="2600" dirty="0">
                <a:ea typeface="ＭＳ 明朝"/>
              </a:rPr>
              <a:t>It is intrinsic to faith that a believer desires to know better the One in whom he has put his faith and to understand better what He has revealed</a:t>
            </a:r>
          </a:p>
          <a:p>
            <a:pPr lvl="1">
              <a:buFont typeface="Symbol"/>
              <a:buChar char="·"/>
            </a:pPr>
            <a:r>
              <a:rPr lang="en-US" sz="2400" dirty="0">
                <a:ea typeface="ＭＳ 明朝"/>
              </a:rPr>
              <a:t>We can know God through our reason</a:t>
            </a:r>
          </a:p>
          <a:p>
            <a:pPr lvl="1">
              <a:buFont typeface="Symbol"/>
              <a:buChar char="·"/>
            </a:pPr>
            <a:r>
              <a:rPr lang="en-US" sz="2400" dirty="0">
                <a:ea typeface="ＭＳ 明朝"/>
              </a:rPr>
              <a:t>Unmoved mover, creation (perfection), etc. (Thomas </a:t>
            </a:r>
            <a:r>
              <a:rPr lang="en-US" sz="2400" dirty="0" err="1">
                <a:ea typeface="ＭＳ 明朝"/>
              </a:rPr>
              <a:t>Acquinas</a:t>
            </a:r>
            <a:r>
              <a:rPr lang="en-US" sz="2400" dirty="0">
                <a:ea typeface="ＭＳ 明朝"/>
              </a:rPr>
              <a:t>’ 5 Ways to know God)</a:t>
            </a:r>
          </a:p>
          <a:p>
            <a:pPr>
              <a:buFont typeface="Symbol"/>
              <a:buChar char="·"/>
            </a:pPr>
            <a:r>
              <a:rPr lang="en-US" sz="2600" dirty="0">
                <a:ea typeface="ＭＳ 明朝"/>
              </a:rPr>
              <a:t>Faith does not oppose, but rather enlightens understanding</a:t>
            </a:r>
          </a:p>
          <a:p>
            <a:pPr>
              <a:buFont typeface="Symbol"/>
              <a:buChar char="·"/>
            </a:pPr>
            <a:r>
              <a:rPr lang="en-US" sz="2600" dirty="0">
                <a:ea typeface="ＭＳ 明朝"/>
              </a:rPr>
              <a:t> “I believe in order to understand; and I understand the better to believe” (St. Augustine)</a:t>
            </a:r>
          </a:p>
          <a:p>
            <a:pPr>
              <a:buFont typeface="Symbol"/>
              <a:buChar char="·"/>
            </a:pPr>
            <a:r>
              <a:rPr lang="en-US" sz="2600" dirty="0">
                <a:ea typeface="ＭＳ 明朝"/>
              </a:rPr>
              <a:t>Reason prepares us for faith and helps us see the reasonableness of faith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2400" smtClean="0"/>
              <a:t>19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16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4043-45CF-EC44-B9BE-F3AE8CC5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Prayer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F694FE-699B-FC46-AE66-B4743138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653A6-8D9E-CE44-A6B0-C5DCBAD3A85C}"/>
              </a:ext>
            </a:extLst>
          </p:cNvPr>
          <p:cNvSpPr/>
          <p:nvPr/>
        </p:nvSpPr>
        <p:spPr>
          <a:xfrm>
            <a:off x="2340245" y="1736441"/>
            <a:ext cx="49672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</a:rPr>
              <a:t>Our Father, Who art in heaven</a:t>
            </a:r>
          </a:p>
          <a:p>
            <a:r>
              <a:rPr lang="en-US" sz="2400" dirty="0">
                <a:solidFill>
                  <a:srgbClr val="333333"/>
                </a:solidFill>
              </a:rPr>
              <a:t>Hallowed be Thy Name.</a:t>
            </a:r>
          </a:p>
          <a:p>
            <a:r>
              <a:rPr lang="en-US" sz="2400" dirty="0">
                <a:solidFill>
                  <a:srgbClr val="333333"/>
                </a:solidFill>
              </a:rPr>
              <a:t>Thy Kingdome come, Thy will be done,</a:t>
            </a:r>
          </a:p>
          <a:p>
            <a:r>
              <a:rPr lang="en-US" sz="2400" dirty="0">
                <a:solidFill>
                  <a:srgbClr val="333333"/>
                </a:solidFill>
              </a:rPr>
              <a:t>On earth as it is in Heaven.</a:t>
            </a:r>
          </a:p>
          <a:p>
            <a:r>
              <a:rPr lang="en-US" sz="2400" dirty="0">
                <a:solidFill>
                  <a:srgbClr val="333333"/>
                </a:solidFill>
              </a:rPr>
              <a:t>Give us this day our daily bread, </a:t>
            </a:r>
          </a:p>
          <a:p>
            <a:r>
              <a:rPr lang="en-US" sz="2400" dirty="0">
                <a:solidFill>
                  <a:srgbClr val="333333"/>
                </a:solidFill>
              </a:rPr>
              <a:t>And forgive us our trespasses as we forgive others.</a:t>
            </a:r>
          </a:p>
          <a:p>
            <a:r>
              <a:rPr lang="en-US" sz="2400" dirty="0">
                <a:solidFill>
                  <a:srgbClr val="333333"/>
                </a:solidFill>
              </a:rPr>
              <a:t>Lead us not into temptation, but deliver us from evil.</a:t>
            </a:r>
            <a:br>
              <a:rPr lang="en-US" sz="2400" dirty="0"/>
            </a:br>
            <a:r>
              <a:rPr lang="en-US" sz="2400" dirty="0">
                <a:solidFill>
                  <a:srgbClr val="333333"/>
                </a:solidFill>
              </a:rPr>
              <a:t>Amen.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22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and Reason,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/>
              <a:buChar char="·"/>
            </a:pPr>
            <a:r>
              <a:rPr lang="en-US" sz="2600" dirty="0">
                <a:ea typeface="ＭＳ 明朝"/>
              </a:rPr>
              <a:t>Faith is not a blind leap, but is based on </a:t>
            </a:r>
            <a:r>
              <a:rPr lang="en-US" sz="2600" i="1" dirty="0">
                <a:ea typeface="ＭＳ 明朝"/>
              </a:rPr>
              <a:t>knowledge</a:t>
            </a:r>
            <a:r>
              <a:rPr lang="en-US" sz="2600" dirty="0">
                <a:ea typeface="ＭＳ 明朝"/>
              </a:rPr>
              <a:t> </a:t>
            </a:r>
            <a:r>
              <a:rPr lang="en-US" sz="2600" i="1" dirty="0">
                <a:ea typeface="ＭＳ 明朝"/>
              </a:rPr>
              <a:t>of</a:t>
            </a:r>
            <a:r>
              <a:rPr lang="en-US" sz="2600" dirty="0">
                <a:ea typeface="ＭＳ 明朝"/>
              </a:rPr>
              <a:t> and </a:t>
            </a:r>
            <a:r>
              <a:rPr lang="en-US" sz="2600" i="1" dirty="0">
                <a:ea typeface="ＭＳ 明朝"/>
              </a:rPr>
              <a:t>trust</a:t>
            </a:r>
            <a:r>
              <a:rPr lang="en-US" sz="2600" dirty="0">
                <a:ea typeface="ＭＳ 明朝"/>
              </a:rPr>
              <a:t> in God’s authority</a:t>
            </a:r>
          </a:p>
          <a:p>
            <a:pPr>
              <a:buFont typeface="Symbol"/>
              <a:buChar char="·"/>
            </a:pPr>
            <a:r>
              <a:rPr lang="en-US" sz="2600" b="1" i="1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明朝"/>
              </a:rPr>
              <a:t>There can never be any real discrepancy between faith and reason.  </a:t>
            </a:r>
            <a:r>
              <a:rPr lang="en-US" sz="2600" dirty="0">
                <a:ea typeface="ＭＳ 明朝"/>
              </a:rPr>
              <a:t>Methodical research in all branches of knowledge, provided it is carried out in a truly scientific manner and does not override moral laws, can never conflict with faith because the things of the world and the things of faith derive from the same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0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and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nothing we can do to ”earn” our way to heaven</a:t>
            </a:r>
          </a:p>
          <a:p>
            <a:r>
              <a:rPr lang="en-US" dirty="0"/>
              <a:t>Our actions, indeed our lives, should spring from our faith, which is a free and </a:t>
            </a:r>
            <a:r>
              <a:rPr lang="en-US" u="sng" dirty="0"/>
              <a:t>unmerited</a:t>
            </a:r>
            <a:r>
              <a:rPr lang="en-US" dirty="0"/>
              <a:t> gift of the Holy Spirit</a:t>
            </a:r>
          </a:p>
          <a:p>
            <a:r>
              <a:rPr lang="en-US" dirty="0"/>
              <a:t>In </a:t>
            </a:r>
            <a:r>
              <a:rPr lang="en-US" i="1" dirty="0"/>
              <a:t>obedience</a:t>
            </a:r>
            <a:r>
              <a:rPr lang="en-US" dirty="0"/>
              <a:t>, we must help the poor, visit the sick and imprisoned, bury the dead, pray for others, spread the Gospel, etc.  </a:t>
            </a:r>
          </a:p>
          <a:p>
            <a:r>
              <a:rPr lang="en-US" dirty="0"/>
              <a:t>We don’t do these “works” to earn anything, but to show our love for Jesus Christ and his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1600" smtClean="0"/>
              <a:t>21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284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Nourishing Our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Read, study and contemplate the Word of God. It is here that God reveals Himself to us</a:t>
            </a:r>
          </a:p>
          <a:p>
            <a:r>
              <a:rPr lang="en-US" dirty="0"/>
              <a:t>Thank God for the gift of faith, and ask him, through prayer, to increase your faith</a:t>
            </a:r>
          </a:p>
          <a:p>
            <a:r>
              <a:rPr lang="en-US" dirty="0"/>
              <a:t>Learn about Christ and His Church through scripture, classes, spiritual reading</a:t>
            </a:r>
          </a:p>
          <a:p>
            <a:r>
              <a:rPr lang="en-US" dirty="0"/>
              <a:t>Actively live out your faith: charitable acts, attendance and participation at Mass and other sacraments, service to others</a:t>
            </a:r>
          </a:p>
          <a:p>
            <a:r>
              <a:rPr lang="en-US" dirty="0"/>
              <a:t>Always keep hope alive in your heart</a:t>
            </a:r>
          </a:p>
          <a:p>
            <a:r>
              <a:rPr lang="en-US" dirty="0"/>
              <a:t>Remained rooted always in the Church.  The whole deposit of our faith is entrusted to 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94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“Unless you believe, you will not understand.” </a:t>
            </a:r>
            <a:r>
              <a:rPr lang="en-US" sz="1600" dirty="0"/>
              <a:t>Is 7:9 </a:t>
            </a:r>
          </a:p>
          <a:p>
            <a:r>
              <a:rPr lang="en-US" dirty="0"/>
              <a:t>Faith first, then “In thy light we see light” </a:t>
            </a:r>
            <a:r>
              <a:rPr lang="en-US" sz="1600" dirty="0"/>
              <a:t>Ps 36:9   </a:t>
            </a:r>
            <a:r>
              <a:rPr lang="en-US" dirty="0"/>
              <a:t>– understanding follows.</a:t>
            </a:r>
          </a:p>
          <a:p>
            <a:r>
              <a:rPr lang="en-US" dirty="0"/>
              <a:t>You have received the gift of faith from God, through others.  Pass it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48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60EB06-7C9B-7942-974F-ADD30BBF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42803-27DC-0E4F-87A9-F7D8906AE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9906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4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Other Scriptural References</a:t>
            </a:r>
            <a:br>
              <a:rPr lang="en-US" sz="4000" dirty="0"/>
            </a:br>
            <a:r>
              <a:rPr lang="en-US" sz="4000" dirty="0"/>
              <a:t>to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/>
              <a:t>Genesis 15:6 (and others in the stories of Abraham, David, etc.)</a:t>
            </a:r>
          </a:p>
          <a:p>
            <a:r>
              <a:rPr lang="en-US" u="sng" dirty="0"/>
              <a:t>Mark 9:17-24</a:t>
            </a:r>
          </a:p>
          <a:p>
            <a:r>
              <a:rPr lang="en-US" u="sng" dirty="0"/>
              <a:t>Luke 17:5-6</a:t>
            </a:r>
          </a:p>
          <a:p>
            <a:r>
              <a:rPr lang="en-US" u="sng" dirty="0"/>
              <a:t>Luke 22:32</a:t>
            </a:r>
          </a:p>
          <a:p>
            <a:r>
              <a:rPr lang="en-US" u="sng" dirty="0"/>
              <a:t>Galatians 5:6</a:t>
            </a:r>
          </a:p>
          <a:p>
            <a:r>
              <a:rPr lang="en-US" u="sng" dirty="0"/>
              <a:t>Matthew 8:5-13</a:t>
            </a:r>
          </a:p>
          <a:p>
            <a:r>
              <a:rPr lang="en-US" u="sng" dirty="0"/>
              <a:t>Acts 4: 12</a:t>
            </a:r>
          </a:p>
          <a:p>
            <a:r>
              <a:rPr lang="en-US" u="sng" dirty="0"/>
              <a:t>Matthew 9:20-22</a:t>
            </a:r>
          </a:p>
          <a:p>
            <a:r>
              <a:rPr lang="en-US" u="sng" dirty="0"/>
              <a:t>Many, many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8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7E19-D90A-014E-8C99-0E62804E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Prayer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52C89-9D60-C745-930F-7954DC5A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39A54-F69C-614E-8C94-23AD46454CB9}"/>
              </a:ext>
            </a:extLst>
          </p:cNvPr>
          <p:cNvSpPr/>
          <p:nvPr/>
        </p:nvSpPr>
        <p:spPr>
          <a:xfrm>
            <a:off x="693645" y="1643124"/>
            <a:ext cx="78979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God our Father,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you conquer the darkness of ignorance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the light of your Word.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Strengthen within our hearts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faith you have given us;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let not temptation ever quench the fire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that your love has kindled within us.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We ask this through our Lord Jesus Christ, your Son,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who lives and reigns with you and the Holy Spirit,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one God, for ever and ever. 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54294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2B2340-BFB4-2D45-9FB4-DF716534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C91CD-0794-F841-8830-DF834AB584A2}"/>
              </a:ext>
            </a:extLst>
          </p:cNvPr>
          <p:cNvSpPr txBox="1"/>
          <p:nvPr/>
        </p:nvSpPr>
        <p:spPr>
          <a:xfrm>
            <a:off x="1340832" y="2170054"/>
            <a:ext cx="754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en-US" sz="3600" b="1" i="1" cap="all" dirty="0">
                <a:solidFill>
                  <a:schemeClr val="bg2">
                    <a:lumMod val="50000"/>
                  </a:schemeClr>
                </a:solidFill>
              </a:rPr>
              <a:t>believe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 in God…</a:t>
            </a:r>
          </a:p>
        </p:txBody>
      </p:sp>
    </p:spTree>
    <p:extLst>
      <p:ext uri="{BB962C8B-B14F-4D97-AF65-F5344CB8AC3E}">
        <p14:creationId xmlns:p14="http://schemas.microsoft.com/office/powerpoint/2010/main" val="191563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Theological Virtues</a:t>
            </a:r>
          </a:p>
          <a:p>
            <a:r>
              <a:rPr lang="en-US" dirty="0"/>
              <a:t>Defining Faith </a:t>
            </a:r>
          </a:p>
          <a:p>
            <a:r>
              <a:rPr lang="en-US" dirty="0"/>
              <a:t>Relationship</a:t>
            </a:r>
          </a:p>
          <a:p>
            <a:r>
              <a:rPr lang="en-US" dirty="0"/>
              <a:t>Implications and Necessity of Faith</a:t>
            </a:r>
          </a:p>
          <a:p>
            <a:r>
              <a:rPr lang="en-US" dirty="0"/>
              <a:t>Faith and Reason</a:t>
            </a:r>
          </a:p>
          <a:p>
            <a:r>
              <a:rPr lang="en-US" dirty="0"/>
              <a:t>Faith and Works</a:t>
            </a:r>
          </a:p>
          <a:p>
            <a:r>
              <a:rPr lang="en-US" dirty="0"/>
              <a:t>Nourishing Our Faith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0187"/>
            <a:ext cx="8042276" cy="1336956"/>
          </a:xfrm>
        </p:spPr>
        <p:txBody>
          <a:bodyPr/>
          <a:lstStyle/>
          <a:p>
            <a:r>
              <a:rPr lang="en-US" dirty="0"/>
              <a:t>Theological Virtues</a:t>
            </a:r>
            <a:br>
              <a:rPr lang="en-US" dirty="0"/>
            </a:br>
            <a:r>
              <a:rPr lang="en-US" sz="3200" dirty="0"/>
              <a:t>Faith. Hope. Love.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32268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/>
              <a:t>An undeserved gift from God at baptism: CCC 1813 “They are infused by God into the souls of the faithful to make them capable of acting as His children and of meriting eternal life.”</a:t>
            </a:r>
          </a:p>
          <a:p>
            <a:r>
              <a:rPr lang="en-US" dirty="0"/>
              <a:t>God is their origin, their motivation, and their object</a:t>
            </a:r>
          </a:p>
          <a:p>
            <a:r>
              <a:rPr lang="en-US" dirty="0"/>
              <a:t>They orient us directly to God, who desires eternal fellowship with us  </a:t>
            </a:r>
          </a:p>
          <a:p>
            <a:r>
              <a:rPr lang="en-US" dirty="0"/>
              <a:t>They are the foundation of a moral life in Christ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3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289899"/>
            <a:ext cx="8318499" cy="6266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638" y="5606603"/>
            <a:ext cx="762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sual" charset="0"/>
                <a:ea typeface="Casual" charset="0"/>
                <a:cs typeface="Casual" charset="0"/>
              </a:rPr>
              <a:t>Hebrews 11:1  “Faith is the assurance of things hoped for, the conviction of things not seen”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Faith</a:t>
            </a:r>
            <a:br>
              <a:rPr lang="en-US" dirty="0"/>
            </a:br>
            <a:r>
              <a:rPr lang="en-US" sz="2400" dirty="0"/>
              <a:t>Belief + Trust + Assent + 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6997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Belief</a:t>
            </a:r>
          </a:p>
          <a:p>
            <a:pPr lvl="1"/>
            <a:r>
              <a:rPr lang="en-US" sz="2800" dirty="0"/>
              <a:t>Usually intellectual, based on knowledge, experience, or on the knowledge or experience of others</a:t>
            </a:r>
          </a:p>
          <a:p>
            <a:pPr lvl="1"/>
            <a:r>
              <a:rPr lang="en-US" sz="2800" dirty="0"/>
              <a:t>Truth is not a matter of opinion</a:t>
            </a:r>
          </a:p>
          <a:p>
            <a:r>
              <a:rPr lang="en-US" sz="3200" b="1" dirty="0"/>
              <a:t>To believe </a:t>
            </a:r>
            <a:r>
              <a:rPr lang="en-US" sz="3200" b="1" i="1" dirty="0"/>
              <a:t>in</a:t>
            </a:r>
          </a:p>
          <a:p>
            <a:pPr lvl="1"/>
            <a:r>
              <a:rPr lang="en-US" dirty="0"/>
              <a:t>1 : to have faith or confidence in the existence of (something/someone) Do you believe in ghosts? 2 : to have trust in the goodness or value of (something/someone) She believes in(the value of) regular exercise.</a:t>
            </a:r>
            <a:endParaRPr lang="en-US" sz="3000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Faith, cont.</a:t>
            </a:r>
            <a:br>
              <a:rPr lang="en-US" dirty="0"/>
            </a:br>
            <a:r>
              <a:rPr lang="en-US" sz="2400" dirty="0"/>
              <a:t>Belief + Trust + Assent + Obedience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Trust</a:t>
            </a:r>
          </a:p>
          <a:p>
            <a:pPr lvl="1"/>
            <a:r>
              <a:rPr lang="en-US" sz="2800" dirty="0"/>
              <a:t>Is often based on reason</a:t>
            </a:r>
          </a:p>
          <a:p>
            <a:pPr lvl="1"/>
            <a:r>
              <a:rPr lang="en-US" sz="2800" dirty="0"/>
              <a:t>Is often emotional, but can be based on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Faith, cont.</a:t>
            </a:r>
            <a:br>
              <a:rPr lang="en-US" dirty="0"/>
            </a:br>
            <a:r>
              <a:rPr lang="en-US" sz="2400" dirty="0"/>
              <a:t>Belief + Trust + Assent + Obedience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Assent</a:t>
            </a:r>
          </a:p>
          <a:p>
            <a:pPr lvl="1"/>
            <a:r>
              <a:rPr lang="en-US" dirty="0"/>
              <a:t>God is calling man to Himself: CCC 1</a:t>
            </a:r>
          </a:p>
          <a:p>
            <a:pPr lvl="1"/>
            <a:r>
              <a:rPr lang="en-US" sz="2400" dirty="0"/>
              <a:t>Through the free gift of grace from the Holy Spirit, we are </a:t>
            </a:r>
            <a:r>
              <a:rPr lang="en-US" sz="2400" i="1" dirty="0"/>
              <a:t>able</a:t>
            </a:r>
            <a:r>
              <a:rPr lang="en-US" sz="2400" dirty="0"/>
              <a:t> to make a decision to respond positively to God’s call</a:t>
            </a:r>
          </a:p>
          <a:p>
            <a:pPr lvl="1"/>
            <a:r>
              <a:rPr lang="en-US" sz="2400" dirty="0"/>
              <a:t>Because we have free will, Christ </a:t>
            </a:r>
            <a:r>
              <a:rPr lang="en-US" sz="2400" i="1" dirty="0"/>
              <a:t>invites</a:t>
            </a:r>
            <a:r>
              <a:rPr lang="en-US" sz="2400" dirty="0"/>
              <a:t> people to faith but never forces them</a:t>
            </a:r>
          </a:p>
          <a:p>
            <a:pPr lvl="2"/>
            <a:r>
              <a:rPr lang="en-US" sz="2400" dirty="0"/>
              <a:t>Our response to God is an intensely personal act</a:t>
            </a:r>
          </a:p>
          <a:p>
            <a:pPr lvl="2"/>
            <a:r>
              <a:rPr lang="en-US" sz="2400" i="1" dirty="0"/>
              <a:t>We say “Yes!” to God with our hearts, our minds, our bodies, our will, our very being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9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3059</TotalTime>
  <Words>1732</Words>
  <Application>Microsoft Macintosh PowerPoint</Application>
  <PresentationFormat>On-screen Show (4:3)</PresentationFormat>
  <Paragraphs>511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Hebrew</vt:lpstr>
      <vt:lpstr>Calibri</vt:lpstr>
      <vt:lpstr>Casual</vt:lpstr>
      <vt:lpstr>News Gothic MT</vt:lpstr>
      <vt:lpstr>Symbol</vt:lpstr>
      <vt:lpstr>Wingdings 2</vt:lpstr>
      <vt:lpstr>Breeze</vt:lpstr>
      <vt:lpstr>FAITH!</vt:lpstr>
      <vt:lpstr>Opening Prayer</vt:lpstr>
      <vt:lpstr>PowerPoint Presentation</vt:lpstr>
      <vt:lpstr>Agenda</vt:lpstr>
      <vt:lpstr>Theological Virtues Faith. Hope. Love.</vt:lpstr>
      <vt:lpstr>PowerPoint Presentation</vt:lpstr>
      <vt:lpstr>Elements of Faith Belief + Trust + Assent + Obedience</vt:lpstr>
      <vt:lpstr>Elements of Faith, cont. Belief + Trust + Assent + Obedience</vt:lpstr>
      <vt:lpstr>Elements of Faith, cont. Belief + Trust + Assent + Obedience</vt:lpstr>
      <vt:lpstr>PowerPoint Presentation</vt:lpstr>
      <vt:lpstr>PowerPoint Presentation</vt:lpstr>
      <vt:lpstr>PowerPoint Presentation</vt:lpstr>
      <vt:lpstr>Elements of Faith, cont. Belief + Trust + Assent + Obedience</vt:lpstr>
      <vt:lpstr>PowerPoint Presentation</vt:lpstr>
      <vt:lpstr>Relationship…with Whom?</vt:lpstr>
      <vt:lpstr>Why We Need Faith</vt:lpstr>
      <vt:lpstr>Putting Our Trust in God</vt:lpstr>
      <vt:lpstr>PowerPoint Presentation</vt:lpstr>
      <vt:lpstr>Faith and Reason</vt:lpstr>
      <vt:lpstr>Faith and Reason, cont.</vt:lpstr>
      <vt:lpstr>Faith and Works</vt:lpstr>
      <vt:lpstr>Nourishing Our Faith</vt:lpstr>
      <vt:lpstr>Final Thoughts</vt:lpstr>
      <vt:lpstr>PowerPoint Presentation</vt:lpstr>
      <vt:lpstr>Other Scriptural References to Faith</vt:lpstr>
      <vt:lpstr>Closing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deoi</dc:title>
  <dc:creator>Teresa Crichton</dc:creator>
  <cp:lastModifiedBy>Teresa Crichton</cp:lastModifiedBy>
  <cp:revision>125</cp:revision>
  <cp:lastPrinted>2017-09-14T00:29:53Z</cp:lastPrinted>
  <dcterms:created xsi:type="dcterms:W3CDTF">2015-09-10T17:03:48Z</dcterms:created>
  <dcterms:modified xsi:type="dcterms:W3CDTF">2023-09-04T22:25:28Z</dcterms:modified>
</cp:coreProperties>
</file>