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4"/>
  </p:notesMasterIdLst>
  <p:sldIdLst>
    <p:sldId id="256" r:id="rId2"/>
    <p:sldId id="288" r:id="rId3"/>
    <p:sldId id="257" r:id="rId4"/>
    <p:sldId id="287" r:id="rId5"/>
    <p:sldId id="280" r:id="rId6"/>
    <p:sldId id="281" r:id="rId7"/>
    <p:sldId id="284" r:id="rId8"/>
    <p:sldId id="282" r:id="rId9"/>
    <p:sldId id="283" r:id="rId10"/>
    <p:sldId id="260" r:id="rId11"/>
    <p:sldId id="277" r:id="rId12"/>
    <p:sldId id="261" r:id="rId13"/>
    <p:sldId id="262" r:id="rId14"/>
    <p:sldId id="263" r:id="rId15"/>
    <p:sldId id="264" r:id="rId16"/>
    <p:sldId id="285" r:id="rId17"/>
    <p:sldId id="286" r:id="rId18"/>
    <p:sldId id="278" r:id="rId19"/>
    <p:sldId id="265" r:id="rId20"/>
    <p:sldId id="279" r:id="rId21"/>
    <p:sldId id="266" r:id="rId22"/>
    <p:sldId id="267" r:id="rId23"/>
    <p:sldId id="268" r:id="rId24"/>
    <p:sldId id="269" r:id="rId25"/>
    <p:sldId id="270" r:id="rId26"/>
    <p:sldId id="271" r:id="rId27"/>
    <p:sldId id="272" r:id="rId28"/>
    <p:sldId id="274" r:id="rId29"/>
    <p:sldId id="275" r:id="rId30"/>
    <p:sldId id="276" r:id="rId31"/>
    <p:sldId id="273" r:id="rId32"/>
    <p:sldId id="25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58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6"/>
    <p:restoredTop sz="70189" autoAdjust="0"/>
  </p:normalViewPr>
  <p:slideViewPr>
    <p:cSldViewPr snapToGrid="0" snapToObjects="1">
      <p:cViewPr varScale="1">
        <p:scale>
          <a:sx n="75" d="100"/>
          <a:sy n="75" d="100"/>
        </p:scale>
        <p:origin x="2688" y="16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CEA1D0-8751-854F-9E4D-F7182E6E6B86}" type="datetimeFigureOut">
              <a:rPr lang="en-US" smtClean="0"/>
              <a:t>12/4/23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588AB-09F1-504E-9C98-06E529864914}" type="slidenum">
              <a:rPr lang="en-US" smtClean="0"/>
              <a:t>‹#›</a:t>
            </a:fld>
            <a:endParaRPr lang="en-US"/>
          </a:p>
        </p:txBody>
      </p:sp>
    </p:spTree>
    <p:extLst>
      <p:ext uri="{BB962C8B-B14F-4D97-AF65-F5344CB8AC3E}">
        <p14:creationId xmlns:p14="http://schemas.microsoft.com/office/powerpoint/2010/main" val="40231437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588AB-09F1-504E-9C98-06E529864914}" type="slidenum">
              <a:rPr lang="en-US" smtClean="0"/>
              <a:t>1</a:t>
            </a:fld>
            <a:endParaRPr lang="en-US"/>
          </a:p>
        </p:txBody>
      </p:sp>
    </p:spTree>
    <p:extLst>
      <p:ext uri="{BB962C8B-B14F-4D97-AF65-F5344CB8AC3E}">
        <p14:creationId xmlns:p14="http://schemas.microsoft.com/office/powerpoint/2010/main" val="4196998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88AB-09F1-504E-9C98-06E529864914}" type="slidenum">
              <a:rPr lang="en-US" smtClean="0"/>
              <a:t>12</a:t>
            </a:fld>
            <a:endParaRPr lang="en-US"/>
          </a:p>
        </p:txBody>
      </p:sp>
    </p:spTree>
    <p:extLst>
      <p:ext uri="{BB962C8B-B14F-4D97-AF65-F5344CB8AC3E}">
        <p14:creationId xmlns:p14="http://schemas.microsoft.com/office/powerpoint/2010/main" val="2165471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88AB-09F1-504E-9C98-06E529864914}" type="slidenum">
              <a:rPr lang="en-US" smtClean="0"/>
              <a:t>13</a:t>
            </a:fld>
            <a:endParaRPr lang="en-US"/>
          </a:p>
        </p:txBody>
      </p:sp>
    </p:spTree>
    <p:extLst>
      <p:ext uri="{BB962C8B-B14F-4D97-AF65-F5344CB8AC3E}">
        <p14:creationId xmlns:p14="http://schemas.microsoft.com/office/powerpoint/2010/main" val="3199951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88AB-09F1-504E-9C98-06E529864914}" type="slidenum">
              <a:rPr lang="en-US" smtClean="0"/>
              <a:t>14</a:t>
            </a:fld>
            <a:endParaRPr lang="en-US"/>
          </a:p>
        </p:txBody>
      </p:sp>
    </p:spTree>
    <p:extLst>
      <p:ext uri="{BB962C8B-B14F-4D97-AF65-F5344CB8AC3E}">
        <p14:creationId xmlns:p14="http://schemas.microsoft.com/office/powerpoint/2010/main" val="153215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B25588AB-09F1-504E-9C98-06E529864914}" type="slidenum">
              <a:rPr lang="en-US" smtClean="0"/>
              <a:t>15</a:t>
            </a:fld>
            <a:endParaRPr lang="en-US"/>
          </a:p>
        </p:txBody>
      </p:sp>
    </p:spTree>
    <p:extLst>
      <p:ext uri="{BB962C8B-B14F-4D97-AF65-F5344CB8AC3E}">
        <p14:creationId xmlns:p14="http://schemas.microsoft.com/office/powerpoint/2010/main" val="1322965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588AB-09F1-504E-9C98-06E529864914}" type="slidenum">
              <a:rPr lang="en-US" smtClean="0"/>
              <a:t>16</a:t>
            </a:fld>
            <a:endParaRPr lang="en-US"/>
          </a:p>
        </p:txBody>
      </p:sp>
    </p:spTree>
    <p:extLst>
      <p:ext uri="{BB962C8B-B14F-4D97-AF65-F5344CB8AC3E}">
        <p14:creationId xmlns:p14="http://schemas.microsoft.com/office/powerpoint/2010/main" val="979621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588AB-09F1-504E-9C98-06E529864914}" type="slidenum">
              <a:rPr lang="en-US" smtClean="0"/>
              <a:t>17</a:t>
            </a:fld>
            <a:endParaRPr lang="en-US"/>
          </a:p>
        </p:txBody>
      </p:sp>
    </p:spTree>
    <p:extLst>
      <p:ext uri="{BB962C8B-B14F-4D97-AF65-F5344CB8AC3E}">
        <p14:creationId xmlns:p14="http://schemas.microsoft.com/office/powerpoint/2010/main" val="315587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B25588AB-09F1-504E-9C98-06E529864914}" type="slidenum">
              <a:rPr lang="en-US" smtClean="0"/>
              <a:t>18</a:t>
            </a:fld>
            <a:endParaRPr lang="en-US"/>
          </a:p>
        </p:txBody>
      </p:sp>
    </p:spTree>
    <p:extLst>
      <p:ext uri="{BB962C8B-B14F-4D97-AF65-F5344CB8AC3E}">
        <p14:creationId xmlns:p14="http://schemas.microsoft.com/office/powerpoint/2010/main" val="1370797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B25588AB-09F1-504E-9C98-06E529864914}" type="slidenum">
              <a:rPr lang="en-US" smtClean="0"/>
              <a:t>19</a:t>
            </a:fld>
            <a:endParaRPr lang="en-US"/>
          </a:p>
        </p:txBody>
      </p:sp>
    </p:spTree>
    <p:extLst>
      <p:ext uri="{BB962C8B-B14F-4D97-AF65-F5344CB8AC3E}">
        <p14:creationId xmlns:p14="http://schemas.microsoft.com/office/powerpoint/2010/main" val="2341690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B25588AB-09F1-504E-9C98-06E529864914}" type="slidenum">
              <a:rPr lang="en-US" smtClean="0"/>
              <a:t>21</a:t>
            </a:fld>
            <a:endParaRPr lang="en-US"/>
          </a:p>
        </p:txBody>
      </p:sp>
    </p:spTree>
    <p:extLst>
      <p:ext uri="{BB962C8B-B14F-4D97-AF65-F5344CB8AC3E}">
        <p14:creationId xmlns:p14="http://schemas.microsoft.com/office/powerpoint/2010/main" val="2311093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B25588AB-09F1-504E-9C98-06E529864914}" type="slidenum">
              <a:rPr lang="en-US" smtClean="0"/>
              <a:t>22</a:t>
            </a:fld>
            <a:endParaRPr lang="en-US"/>
          </a:p>
        </p:txBody>
      </p:sp>
    </p:spTree>
    <p:extLst>
      <p:ext uri="{BB962C8B-B14F-4D97-AF65-F5344CB8AC3E}">
        <p14:creationId xmlns:p14="http://schemas.microsoft.com/office/powerpoint/2010/main" val="231109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588AB-09F1-504E-9C98-06E529864914}" type="slidenum">
              <a:rPr lang="en-US" smtClean="0"/>
              <a:t>4</a:t>
            </a:fld>
            <a:endParaRPr lang="en-US"/>
          </a:p>
        </p:txBody>
      </p:sp>
    </p:spTree>
    <p:extLst>
      <p:ext uri="{BB962C8B-B14F-4D97-AF65-F5344CB8AC3E}">
        <p14:creationId xmlns:p14="http://schemas.microsoft.com/office/powerpoint/2010/main" val="2018466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5588AB-09F1-504E-9C98-06E529864914}" type="slidenum">
              <a:rPr lang="en-US" smtClean="0"/>
              <a:t>23</a:t>
            </a:fld>
            <a:endParaRPr lang="en-US"/>
          </a:p>
        </p:txBody>
      </p:sp>
    </p:spTree>
    <p:extLst>
      <p:ext uri="{BB962C8B-B14F-4D97-AF65-F5344CB8AC3E}">
        <p14:creationId xmlns:p14="http://schemas.microsoft.com/office/powerpoint/2010/main" val="949169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Arial"/>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5588AB-09F1-504E-9C98-06E529864914}" type="slidenum">
              <a:rPr lang="en-US" smtClean="0"/>
              <a:t>24</a:t>
            </a:fld>
            <a:endParaRPr lang="en-US"/>
          </a:p>
        </p:txBody>
      </p:sp>
    </p:spTree>
    <p:extLst>
      <p:ext uri="{BB962C8B-B14F-4D97-AF65-F5344CB8AC3E}">
        <p14:creationId xmlns:p14="http://schemas.microsoft.com/office/powerpoint/2010/main" val="810083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88AB-09F1-504E-9C98-06E529864914}" type="slidenum">
              <a:rPr lang="en-US" smtClean="0"/>
              <a:t>25</a:t>
            </a:fld>
            <a:endParaRPr lang="en-US"/>
          </a:p>
        </p:txBody>
      </p:sp>
    </p:spTree>
    <p:extLst>
      <p:ext uri="{BB962C8B-B14F-4D97-AF65-F5344CB8AC3E}">
        <p14:creationId xmlns:p14="http://schemas.microsoft.com/office/powerpoint/2010/main" val="2498118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88AB-09F1-504E-9C98-06E529864914}" type="slidenum">
              <a:rPr lang="en-US" smtClean="0"/>
              <a:t>26</a:t>
            </a:fld>
            <a:endParaRPr lang="en-US"/>
          </a:p>
        </p:txBody>
      </p:sp>
    </p:spTree>
    <p:extLst>
      <p:ext uri="{BB962C8B-B14F-4D97-AF65-F5344CB8AC3E}">
        <p14:creationId xmlns:p14="http://schemas.microsoft.com/office/powerpoint/2010/main" val="2498118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88AB-09F1-504E-9C98-06E529864914}" type="slidenum">
              <a:rPr lang="en-US" smtClean="0"/>
              <a:t>27</a:t>
            </a:fld>
            <a:endParaRPr lang="en-US"/>
          </a:p>
        </p:txBody>
      </p:sp>
    </p:spTree>
    <p:extLst>
      <p:ext uri="{BB962C8B-B14F-4D97-AF65-F5344CB8AC3E}">
        <p14:creationId xmlns:p14="http://schemas.microsoft.com/office/powerpoint/2010/main" val="3942367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88AB-09F1-504E-9C98-06E529864914}" type="slidenum">
              <a:rPr lang="en-US" smtClean="0"/>
              <a:t>28</a:t>
            </a:fld>
            <a:endParaRPr lang="en-US"/>
          </a:p>
        </p:txBody>
      </p:sp>
    </p:spTree>
    <p:extLst>
      <p:ext uri="{BB962C8B-B14F-4D97-AF65-F5344CB8AC3E}">
        <p14:creationId xmlns:p14="http://schemas.microsoft.com/office/powerpoint/2010/main" val="4002120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88AB-09F1-504E-9C98-06E529864914}" type="slidenum">
              <a:rPr lang="en-US" smtClean="0"/>
              <a:t>29</a:t>
            </a:fld>
            <a:endParaRPr lang="en-US"/>
          </a:p>
        </p:txBody>
      </p:sp>
    </p:spTree>
    <p:extLst>
      <p:ext uri="{BB962C8B-B14F-4D97-AF65-F5344CB8AC3E}">
        <p14:creationId xmlns:p14="http://schemas.microsoft.com/office/powerpoint/2010/main" val="4002120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Eucharistic miracles </a:t>
            </a:r>
          </a:p>
          <a:p>
            <a:pPr lvl="2"/>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www.ncregister.com</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search?q</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Eucharistic+miracle</a:t>
            </a:r>
            <a:endParaRPr lang="en-US" dirty="0"/>
          </a:p>
        </p:txBody>
      </p:sp>
      <p:sp>
        <p:nvSpPr>
          <p:cNvPr id="4" name="Slide Number Placeholder 3"/>
          <p:cNvSpPr>
            <a:spLocks noGrp="1"/>
          </p:cNvSpPr>
          <p:nvPr>
            <p:ph type="sldNum" sz="quarter" idx="10"/>
          </p:nvPr>
        </p:nvSpPr>
        <p:spPr/>
        <p:txBody>
          <a:bodyPr/>
          <a:lstStyle/>
          <a:p>
            <a:fld id="{B25588AB-09F1-504E-9C98-06E529864914}" type="slidenum">
              <a:rPr lang="en-US" smtClean="0"/>
              <a:t>30</a:t>
            </a:fld>
            <a:endParaRPr lang="en-US"/>
          </a:p>
        </p:txBody>
      </p:sp>
    </p:spTree>
    <p:extLst>
      <p:ext uri="{BB962C8B-B14F-4D97-AF65-F5344CB8AC3E}">
        <p14:creationId xmlns:p14="http://schemas.microsoft.com/office/powerpoint/2010/main" val="1796997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88AB-09F1-504E-9C98-06E529864914}" type="slidenum">
              <a:rPr lang="en-US" smtClean="0"/>
              <a:t>31</a:t>
            </a:fld>
            <a:endParaRPr lang="en-US"/>
          </a:p>
        </p:txBody>
      </p:sp>
    </p:spTree>
    <p:extLst>
      <p:ext uri="{BB962C8B-B14F-4D97-AF65-F5344CB8AC3E}">
        <p14:creationId xmlns:p14="http://schemas.microsoft.com/office/powerpoint/2010/main" val="3543503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588AB-09F1-504E-9C98-06E529864914}" type="slidenum">
              <a:rPr lang="en-US" smtClean="0"/>
              <a:t>5</a:t>
            </a:fld>
            <a:endParaRPr lang="en-US"/>
          </a:p>
        </p:txBody>
      </p:sp>
    </p:spTree>
    <p:extLst>
      <p:ext uri="{BB962C8B-B14F-4D97-AF65-F5344CB8AC3E}">
        <p14:creationId xmlns:p14="http://schemas.microsoft.com/office/powerpoint/2010/main" val="91825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588AB-09F1-504E-9C98-06E529864914}" type="slidenum">
              <a:rPr lang="en-US" smtClean="0"/>
              <a:t>6</a:t>
            </a:fld>
            <a:endParaRPr lang="en-US"/>
          </a:p>
        </p:txBody>
      </p:sp>
    </p:spTree>
    <p:extLst>
      <p:ext uri="{BB962C8B-B14F-4D97-AF65-F5344CB8AC3E}">
        <p14:creationId xmlns:p14="http://schemas.microsoft.com/office/powerpoint/2010/main" val="23595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588AB-09F1-504E-9C98-06E529864914}" type="slidenum">
              <a:rPr lang="en-US" smtClean="0"/>
              <a:t>7</a:t>
            </a:fld>
            <a:endParaRPr lang="en-US"/>
          </a:p>
        </p:txBody>
      </p:sp>
    </p:spTree>
    <p:extLst>
      <p:ext uri="{BB962C8B-B14F-4D97-AF65-F5344CB8AC3E}">
        <p14:creationId xmlns:p14="http://schemas.microsoft.com/office/powerpoint/2010/main" val="483365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25588AB-09F1-504E-9C98-06E529864914}" type="slidenum">
              <a:rPr lang="en-US" smtClean="0"/>
              <a:t>8</a:t>
            </a:fld>
            <a:endParaRPr lang="en-US"/>
          </a:p>
        </p:txBody>
      </p:sp>
    </p:spTree>
    <p:extLst>
      <p:ext uri="{BB962C8B-B14F-4D97-AF65-F5344CB8AC3E}">
        <p14:creationId xmlns:p14="http://schemas.microsoft.com/office/powerpoint/2010/main" val="1120594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25588AB-09F1-504E-9C98-06E529864914}" type="slidenum">
              <a:rPr lang="en-US" smtClean="0"/>
              <a:t>9</a:t>
            </a:fld>
            <a:endParaRPr lang="en-US"/>
          </a:p>
        </p:txBody>
      </p:sp>
    </p:spTree>
    <p:extLst>
      <p:ext uri="{BB962C8B-B14F-4D97-AF65-F5344CB8AC3E}">
        <p14:creationId xmlns:p14="http://schemas.microsoft.com/office/powerpoint/2010/main" val="1145535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88AB-09F1-504E-9C98-06E529864914}" type="slidenum">
              <a:rPr lang="en-US" smtClean="0"/>
              <a:t>10</a:t>
            </a:fld>
            <a:endParaRPr lang="en-US"/>
          </a:p>
        </p:txBody>
      </p:sp>
    </p:spTree>
    <p:extLst>
      <p:ext uri="{BB962C8B-B14F-4D97-AF65-F5344CB8AC3E}">
        <p14:creationId xmlns:p14="http://schemas.microsoft.com/office/powerpoint/2010/main" val="3126766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588AB-09F1-504E-9C98-06E529864914}" type="slidenum">
              <a:rPr lang="en-US" smtClean="0"/>
              <a:t>11</a:t>
            </a:fld>
            <a:endParaRPr lang="en-US"/>
          </a:p>
        </p:txBody>
      </p:sp>
    </p:spTree>
    <p:extLst>
      <p:ext uri="{BB962C8B-B14F-4D97-AF65-F5344CB8AC3E}">
        <p14:creationId xmlns:p14="http://schemas.microsoft.com/office/powerpoint/2010/main" val="438607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E80666-FB37-4B36-9149-507F3B0178E3}" type="datetimeFigureOut">
              <a:rPr lang="en-US" smtClean="0"/>
              <a:pPr/>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12/4/23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12/4/23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12/4/23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12/4/23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12/4/23</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OOLZDaTgIaM?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wXLfwdw2yUk?feature=oembed" TargetMode="External"/><Relationship Id="rId6" Type="http://schemas.openxmlformats.org/officeDocument/2006/relationships/image" Target="../media/image11.jpeg"/><Relationship Id="rId5" Type="http://schemas.openxmlformats.org/officeDocument/2006/relationships/hyperlink" Target="http://therealpresence.org/eucharst/mir/a3.html" TargetMode="External"/><Relationship Id="rId4" Type="http://schemas.openxmlformats.org/officeDocument/2006/relationships/hyperlink" Target="http://www.therealpresence.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26195" y="4601573"/>
            <a:ext cx="5637010" cy="882119"/>
          </a:xfrm>
        </p:spPr>
        <p:txBody>
          <a:bodyPr/>
          <a:lstStyle/>
          <a:p>
            <a:r>
              <a:rPr lang="en-US" dirty="0"/>
              <a:t>St. Peter Catholic Church, Monument</a:t>
            </a:r>
          </a:p>
          <a:p>
            <a:pPr marL="342900" indent="-342900">
              <a:buFont typeface="Arial" panose="020B0604020202020204" pitchFamily="34" charset="0"/>
              <a:buChar char="•"/>
            </a:pPr>
            <a:r>
              <a:rPr lang="en-US" dirty="0"/>
              <a:t>December 7, 2023</a:t>
            </a:r>
          </a:p>
        </p:txBody>
      </p:sp>
      <p:sp>
        <p:nvSpPr>
          <p:cNvPr id="3" name="Title 2"/>
          <p:cNvSpPr>
            <a:spLocks noGrp="1"/>
          </p:cNvSpPr>
          <p:nvPr>
            <p:ph type="ctrTitle"/>
          </p:nvPr>
        </p:nvSpPr>
        <p:spPr>
          <a:xfrm>
            <a:off x="984324" y="3077999"/>
            <a:ext cx="7175351" cy="1278110"/>
          </a:xfrm>
        </p:spPr>
        <p:txBody>
          <a:bodyPr/>
          <a:lstStyle/>
          <a:p>
            <a:r>
              <a:rPr lang="en-US" dirty="0"/>
              <a:t>EUCHARIST II</a:t>
            </a:r>
            <a:br>
              <a:rPr lang="en-US" dirty="0"/>
            </a:br>
            <a:r>
              <a:rPr lang="en-US" sz="2800" dirty="0"/>
              <a:t>Source and Summit</a:t>
            </a:r>
            <a:endParaRPr lang="en-US" sz="8000" dirty="0"/>
          </a:p>
        </p:txBody>
      </p:sp>
      <p:pic>
        <p:nvPicPr>
          <p:cNvPr id="4" name="Picture 3"/>
          <p:cNvPicPr>
            <a:picLocks noChangeAspect="1"/>
          </p:cNvPicPr>
          <p:nvPr/>
        </p:nvPicPr>
        <p:blipFill>
          <a:blip r:embed="rId3"/>
          <a:stretch>
            <a:fillRect/>
          </a:stretch>
        </p:blipFill>
        <p:spPr>
          <a:xfrm>
            <a:off x="5198533" y="501850"/>
            <a:ext cx="3135612" cy="2330685"/>
          </a:xfrm>
          <a:prstGeom prst="rect">
            <a:avLst/>
          </a:prstGeom>
        </p:spPr>
      </p:pic>
    </p:spTree>
    <p:extLst>
      <p:ext uri="{BB962C8B-B14F-4D97-AF65-F5344CB8AC3E}">
        <p14:creationId xmlns:p14="http://schemas.microsoft.com/office/powerpoint/2010/main" val="114737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889604"/>
            <a:ext cx="7162801" cy="1411119"/>
          </a:xfrm>
        </p:spPr>
        <p:txBody>
          <a:bodyPr/>
          <a:lstStyle/>
          <a:p>
            <a:r>
              <a:rPr lang="en-US" sz="4400" dirty="0"/>
              <a:t>The Bread of Life Discourse</a:t>
            </a:r>
          </a:p>
        </p:txBody>
      </p:sp>
      <p:sp>
        <p:nvSpPr>
          <p:cNvPr id="3" name="Content Placeholder 2"/>
          <p:cNvSpPr>
            <a:spLocks noGrp="1"/>
          </p:cNvSpPr>
          <p:nvPr>
            <p:ph sz="quarter" idx="13"/>
          </p:nvPr>
        </p:nvSpPr>
        <p:spPr>
          <a:xfrm>
            <a:off x="1143000" y="731520"/>
            <a:ext cx="6400800" cy="4158084"/>
          </a:xfrm>
        </p:spPr>
        <p:txBody>
          <a:bodyPr>
            <a:normAutofit/>
          </a:bodyPr>
          <a:lstStyle/>
          <a:p>
            <a:r>
              <a:rPr lang="en-US" dirty="0"/>
              <a:t>John 6:35-59</a:t>
            </a:r>
          </a:p>
          <a:p>
            <a:r>
              <a:rPr lang="en-US" dirty="0"/>
              <a:t>First, an invitation to faith</a:t>
            </a:r>
          </a:p>
          <a:p>
            <a:pPr lvl="1"/>
            <a:r>
              <a:rPr lang="en-US" dirty="0"/>
              <a:t>John 6:35-47</a:t>
            </a:r>
          </a:p>
          <a:p>
            <a:pPr lvl="1"/>
            <a:r>
              <a:rPr lang="en-US" dirty="0"/>
              <a:t>“I am the bread of life” “I have come down from heaven” “he who believes has eternal life”</a:t>
            </a:r>
          </a:p>
          <a:p>
            <a:r>
              <a:rPr lang="en-US" dirty="0"/>
              <a:t>Then, an invitation to the Eucharist</a:t>
            </a:r>
          </a:p>
          <a:p>
            <a:pPr lvl="1"/>
            <a:r>
              <a:rPr lang="en-US" dirty="0"/>
              <a:t>John 6:48-59</a:t>
            </a:r>
          </a:p>
          <a:p>
            <a:pPr lvl="1"/>
            <a:r>
              <a:rPr lang="en-US" dirty="0"/>
              <a:t>“I am the bread of life” “This is the bread which came down from heaven” “he who eats my flesh and drinks my blood has eternal life”</a:t>
            </a:r>
          </a:p>
          <a:p>
            <a:endParaRPr lang="en-US" dirty="0"/>
          </a:p>
        </p:txBody>
      </p:sp>
    </p:spTree>
    <p:extLst>
      <p:ext uri="{BB962C8B-B14F-4D97-AF65-F5344CB8AC3E}">
        <p14:creationId xmlns:p14="http://schemas.microsoft.com/office/powerpoint/2010/main" val="1689575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372167"/>
            <a:ext cx="7162801" cy="1411119"/>
          </a:xfrm>
        </p:spPr>
        <p:txBody>
          <a:bodyPr/>
          <a:lstStyle/>
          <a:p>
            <a:r>
              <a:rPr lang="en-US" dirty="0"/>
              <a:t>The Bread of Life Discourse</a:t>
            </a:r>
          </a:p>
        </p:txBody>
      </p:sp>
      <p:sp>
        <p:nvSpPr>
          <p:cNvPr id="3" name="Content Placeholder 2"/>
          <p:cNvSpPr>
            <a:spLocks noGrp="1"/>
          </p:cNvSpPr>
          <p:nvPr>
            <p:ph sz="quarter" idx="13"/>
          </p:nvPr>
        </p:nvSpPr>
        <p:spPr/>
        <p:txBody>
          <a:bodyPr>
            <a:normAutofit lnSpcReduction="10000"/>
          </a:bodyPr>
          <a:lstStyle/>
          <a:p>
            <a:r>
              <a:rPr lang="en-US" sz="2400" dirty="0"/>
              <a:t>The Catholic Church takes Jesus literally when he says “I am the Bread of Life”</a:t>
            </a:r>
          </a:p>
          <a:p>
            <a:r>
              <a:rPr lang="en-US" sz="2400" dirty="0"/>
              <a:t>When God speaks, what He says comes to pass</a:t>
            </a:r>
          </a:p>
          <a:p>
            <a:pPr lvl="1"/>
            <a:r>
              <a:rPr lang="en-US" sz="2400" dirty="0"/>
              <a:t>If He says “Let there be</a:t>
            </a:r>
            <a:r>
              <a:rPr lang="is-IS" sz="2400" dirty="0"/>
              <a:t>…”  it </a:t>
            </a:r>
            <a:r>
              <a:rPr lang="is-IS" sz="2400" i="1" dirty="0"/>
              <a:t>becomes</a:t>
            </a:r>
            <a:endParaRPr lang="is-IS" sz="2400" dirty="0"/>
          </a:p>
          <a:p>
            <a:pPr lvl="1"/>
            <a:r>
              <a:rPr lang="is-IS" sz="2400" dirty="0"/>
              <a:t>When He says “This is...” it </a:t>
            </a:r>
            <a:r>
              <a:rPr lang="is-IS" sz="2400" i="1" dirty="0"/>
              <a:t>becomes</a:t>
            </a:r>
          </a:p>
          <a:p>
            <a:r>
              <a:rPr lang="en-US" sz="2400" dirty="0"/>
              <a:t>But even some of the followers of Jesus’ time “no longer accompanied him.”</a:t>
            </a:r>
          </a:p>
          <a:p>
            <a:endParaRPr lang="en-US" sz="2400" dirty="0"/>
          </a:p>
        </p:txBody>
      </p:sp>
    </p:spTree>
    <p:extLst>
      <p:ext uri="{BB962C8B-B14F-4D97-AF65-F5344CB8AC3E}">
        <p14:creationId xmlns:p14="http://schemas.microsoft.com/office/powerpoint/2010/main" val="1331118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D14052CB-1607-3F19-4495-761EB35E16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190" b="3"/>
          <a:stretch/>
        </p:blipFill>
        <p:spPr bwMode="auto">
          <a:xfrm>
            <a:off x="4475175" y="1143000"/>
            <a:ext cx="4114800" cy="3127806"/>
          </a:xfrm>
          <a:prstGeom prst="roundRect">
            <a:avLst>
              <a:gd name="adj" fmla="val 4230"/>
            </a:avLst>
          </a:prstGeom>
          <a:solidFill>
            <a:srgbClr val="FFFFFF"/>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body" sz="half" idx="2"/>
          </p:nvPr>
        </p:nvSpPr>
        <p:spPr>
          <a:xfrm>
            <a:off x="877887" y="1010486"/>
            <a:ext cx="3694114" cy="2163020"/>
          </a:xfrm>
        </p:spPr>
        <p:txBody>
          <a:bodyPr anchor="b">
            <a:normAutofit/>
          </a:bodyPr>
          <a:lstStyle/>
          <a:p>
            <a:r>
              <a:rPr lang="en-US" dirty="0"/>
              <a:t>If the Eucharist were merely commemorative or symbolic, it would be no better than manna. People died even if they ate manna.</a:t>
            </a:r>
          </a:p>
          <a:p>
            <a:pPr lvl="1"/>
            <a:r>
              <a:rPr lang="en-US" sz="1600"/>
              <a:t>Read John 6:33-35 </a:t>
            </a:r>
          </a:p>
          <a:p>
            <a:pPr lvl="1"/>
            <a:r>
              <a:rPr lang="en-US" sz="1600"/>
              <a:t>Also, John 6:48-51</a:t>
            </a:r>
          </a:p>
        </p:txBody>
      </p:sp>
      <p:sp>
        <p:nvSpPr>
          <p:cNvPr id="2" name="Title 1"/>
          <p:cNvSpPr>
            <a:spLocks noGrp="1"/>
          </p:cNvSpPr>
          <p:nvPr>
            <p:ph type="title"/>
          </p:nvPr>
        </p:nvSpPr>
        <p:spPr>
          <a:xfrm>
            <a:off x="727268" y="4464421"/>
            <a:ext cx="6383538" cy="1143000"/>
          </a:xfrm>
        </p:spPr>
        <p:txBody>
          <a:bodyPr anchor="b">
            <a:normAutofit/>
          </a:bodyPr>
          <a:lstStyle/>
          <a:p>
            <a:pPr>
              <a:lnSpc>
                <a:spcPct val="90000"/>
              </a:lnSpc>
            </a:pPr>
            <a:r>
              <a:rPr lang="en-US" sz="3600"/>
              <a:t>The Bread of Life Discourse, cont.</a:t>
            </a:r>
          </a:p>
        </p:txBody>
      </p:sp>
    </p:spTree>
    <p:extLst>
      <p:ext uri="{BB962C8B-B14F-4D97-AF65-F5344CB8AC3E}">
        <p14:creationId xmlns:p14="http://schemas.microsoft.com/office/powerpoint/2010/main" val="201936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732550"/>
            <a:ext cx="6512511" cy="1514085"/>
          </a:xfrm>
        </p:spPr>
        <p:txBody>
          <a:bodyPr/>
          <a:lstStyle/>
          <a:p>
            <a:r>
              <a:rPr lang="en-US" sz="4400" dirty="0"/>
              <a:t>The Bread of Life Discourse, cont.</a:t>
            </a:r>
          </a:p>
        </p:txBody>
      </p:sp>
      <p:sp>
        <p:nvSpPr>
          <p:cNvPr id="3" name="Content Placeholder 2"/>
          <p:cNvSpPr>
            <a:spLocks noGrp="1"/>
          </p:cNvSpPr>
          <p:nvPr>
            <p:ph sz="quarter" idx="13"/>
          </p:nvPr>
        </p:nvSpPr>
        <p:spPr>
          <a:xfrm>
            <a:off x="1143000" y="731520"/>
            <a:ext cx="6724324" cy="4001030"/>
          </a:xfrm>
        </p:spPr>
        <p:txBody>
          <a:bodyPr>
            <a:normAutofit fontScale="92500" lnSpcReduction="20000"/>
          </a:bodyPr>
          <a:lstStyle/>
          <a:p>
            <a:r>
              <a:rPr lang="en-US" dirty="0"/>
              <a:t>Jesus usually took care to clear up any misperceptions by his hearers  </a:t>
            </a:r>
            <a:r>
              <a:rPr lang="en-US" dirty="0" err="1"/>
              <a:t>eg</a:t>
            </a:r>
            <a:r>
              <a:rPr lang="en-US" dirty="0"/>
              <a:t>: John 3:1-15, Matt 16: 5-12</a:t>
            </a:r>
          </a:p>
          <a:p>
            <a:pPr lvl="1"/>
            <a:r>
              <a:rPr lang="en-US" sz="2200" dirty="0"/>
              <a:t>Why didn’t Jesus soften this teaching?</a:t>
            </a:r>
          </a:p>
          <a:p>
            <a:pPr lvl="1"/>
            <a:r>
              <a:rPr lang="en-US" sz="2200" dirty="0"/>
              <a:t>In fact, he doubled down: He repeats his message several more times </a:t>
            </a:r>
          </a:p>
          <a:p>
            <a:r>
              <a:rPr lang="en-US" dirty="0"/>
              <a:t>The Greek verb “to eat”</a:t>
            </a:r>
          </a:p>
          <a:p>
            <a:pPr lvl="1"/>
            <a:r>
              <a:rPr lang="en-US" sz="2200" i="1" dirty="0" err="1"/>
              <a:t>Phago</a:t>
            </a:r>
            <a:r>
              <a:rPr lang="en-US" sz="2200" dirty="0"/>
              <a:t> – more common form, used early in John 6</a:t>
            </a:r>
          </a:p>
          <a:p>
            <a:pPr lvl="1"/>
            <a:r>
              <a:rPr lang="en-US" sz="2200" dirty="0" err="1"/>
              <a:t>Trago</a:t>
            </a:r>
            <a:r>
              <a:rPr lang="en-US" sz="2200" dirty="0"/>
              <a:t> – to chew or gnaw.  Used 4 times in John 6:54-58  </a:t>
            </a:r>
          </a:p>
          <a:p>
            <a:pPr lvl="1"/>
            <a:r>
              <a:rPr lang="en-US" sz="2200" dirty="0"/>
              <a:t>Changes the focus, tone and emphasis of what Jesus is saying from necessity of faith to the actual consumption of the Eucharist.</a:t>
            </a:r>
          </a:p>
          <a:p>
            <a:pPr lvl="1"/>
            <a:endParaRPr lang="en-US" dirty="0"/>
          </a:p>
          <a:p>
            <a:endParaRPr lang="en-US" dirty="0"/>
          </a:p>
        </p:txBody>
      </p:sp>
    </p:spTree>
    <p:extLst>
      <p:ext uri="{BB962C8B-B14F-4D97-AF65-F5344CB8AC3E}">
        <p14:creationId xmlns:p14="http://schemas.microsoft.com/office/powerpoint/2010/main" val="572071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807" y="4212801"/>
            <a:ext cx="6512511" cy="1514085"/>
          </a:xfrm>
        </p:spPr>
        <p:txBody>
          <a:bodyPr/>
          <a:lstStyle/>
          <a:p>
            <a:r>
              <a:rPr lang="en-US" dirty="0"/>
              <a:t>The Bread of Life Discourse, cont.</a:t>
            </a:r>
          </a:p>
        </p:txBody>
      </p:sp>
      <p:sp>
        <p:nvSpPr>
          <p:cNvPr id="3" name="Content Placeholder 2"/>
          <p:cNvSpPr>
            <a:spLocks noGrp="1"/>
          </p:cNvSpPr>
          <p:nvPr>
            <p:ph sz="quarter" idx="13"/>
          </p:nvPr>
        </p:nvSpPr>
        <p:spPr/>
        <p:txBody>
          <a:bodyPr>
            <a:normAutofit lnSpcReduction="10000"/>
          </a:bodyPr>
          <a:lstStyle/>
          <a:p>
            <a:r>
              <a:rPr lang="en-US" sz="2400" dirty="0"/>
              <a:t>To Jews in Jesus’ time, to “eat the flesh” meant to inflict grievous injury</a:t>
            </a:r>
          </a:p>
          <a:p>
            <a:pPr lvl="1"/>
            <a:r>
              <a:rPr lang="en-US" sz="2400" dirty="0"/>
              <a:t>This doesn’t make sense in Jesus’ discourse, telling people to inflict grievous injury on him</a:t>
            </a:r>
          </a:p>
          <a:p>
            <a:pPr lvl="1"/>
            <a:r>
              <a:rPr lang="en-US" sz="2400" dirty="0"/>
              <a:t>This would not have been lost on his followers</a:t>
            </a:r>
          </a:p>
          <a:p>
            <a:pPr lvl="1"/>
            <a:r>
              <a:rPr lang="en-US" sz="2400" dirty="0"/>
              <a:t>It is reasonable, then, to take Jesus literally</a:t>
            </a:r>
          </a:p>
          <a:p>
            <a:endParaRPr lang="en-US" dirty="0"/>
          </a:p>
          <a:p>
            <a:pPr lvl="1"/>
            <a:endParaRPr lang="en-US" dirty="0"/>
          </a:p>
        </p:txBody>
      </p:sp>
      <p:pic>
        <p:nvPicPr>
          <p:cNvPr id="4" name="Picture 3"/>
          <p:cNvPicPr>
            <a:picLocks noChangeAspect="1"/>
          </p:cNvPicPr>
          <p:nvPr/>
        </p:nvPicPr>
        <p:blipFill>
          <a:blip r:embed="rId3"/>
          <a:stretch>
            <a:fillRect/>
          </a:stretch>
        </p:blipFill>
        <p:spPr>
          <a:xfrm>
            <a:off x="611439" y="4498203"/>
            <a:ext cx="2250294" cy="1821667"/>
          </a:xfrm>
          <a:prstGeom prst="rect">
            <a:avLst/>
          </a:prstGeom>
        </p:spPr>
      </p:pic>
    </p:spTree>
    <p:extLst>
      <p:ext uri="{BB962C8B-B14F-4D97-AF65-F5344CB8AC3E}">
        <p14:creationId xmlns:p14="http://schemas.microsoft.com/office/powerpoint/2010/main" val="485528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618619"/>
            <a:ext cx="6512511" cy="1514085"/>
          </a:xfrm>
        </p:spPr>
        <p:txBody>
          <a:bodyPr/>
          <a:lstStyle/>
          <a:p>
            <a:r>
              <a:rPr lang="en-US" dirty="0"/>
              <a:t>The Bread of Life Discourse, cont.</a:t>
            </a:r>
          </a:p>
        </p:txBody>
      </p:sp>
      <p:sp>
        <p:nvSpPr>
          <p:cNvPr id="3" name="Content Placeholder 2"/>
          <p:cNvSpPr>
            <a:spLocks noGrp="1"/>
          </p:cNvSpPr>
          <p:nvPr>
            <p:ph sz="quarter" idx="13"/>
          </p:nvPr>
        </p:nvSpPr>
        <p:spPr>
          <a:xfrm>
            <a:off x="1143000" y="636731"/>
            <a:ext cx="6400800" cy="3735436"/>
          </a:xfrm>
        </p:spPr>
        <p:txBody>
          <a:bodyPr>
            <a:noAutofit/>
          </a:bodyPr>
          <a:lstStyle/>
          <a:p>
            <a:r>
              <a:rPr lang="en-US" dirty="0"/>
              <a:t>“It is the spirit that gives life, while the flesh is of no avail. The words I have spoken to you are spirit and life.”  (John 6:63) </a:t>
            </a:r>
          </a:p>
          <a:p>
            <a:pPr lvl="1"/>
            <a:r>
              <a:rPr lang="en-US" sz="2200" dirty="0"/>
              <a:t>If we try to understand this teaching with our human natures (flesh), we fail.  We need the spirit (grace of God) to accept this in faith</a:t>
            </a:r>
          </a:p>
          <a:p>
            <a:pPr lvl="1"/>
            <a:r>
              <a:rPr lang="en-US" sz="2200" dirty="0"/>
              <a:t>It would not make sense for Jesus to tell us to eat his flesh, and then tell us it is pointless to eat his flesh</a:t>
            </a:r>
          </a:p>
        </p:txBody>
      </p:sp>
    </p:spTree>
    <p:extLst>
      <p:ext uri="{BB962C8B-B14F-4D97-AF65-F5344CB8AC3E}">
        <p14:creationId xmlns:p14="http://schemas.microsoft.com/office/powerpoint/2010/main" val="3851018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BB48-C714-F477-5927-DE39AEF28FCA}"/>
              </a:ext>
            </a:extLst>
          </p:cNvPr>
          <p:cNvSpPr>
            <a:spLocks noGrp="1"/>
          </p:cNvSpPr>
          <p:nvPr>
            <p:ph type="title"/>
          </p:nvPr>
        </p:nvSpPr>
        <p:spPr/>
        <p:txBody>
          <a:bodyPr/>
          <a:lstStyle/>
          <a:p>
            <a:r>
              <a:rPr lang="en-US" dirty="0"/>
              <a:t>Transubstantiation</a:t>
            </a:r>
          </a:p>
        </p:txBody>
      </p:sp>
      <p:sp>
        <p:nvSpPr>
          <p:cNvPr id="3" name="Content Placeholder 2">
            <a:extLst>
              <a:ext uri="{FF2B5EF4-FFF2-40B4-BE49-F238E27FC236}">
                <a16:creationId xmlns:a16="http://schemas.microsoft.com/office/drawing/2014/main" id="{86D50E4C-FC81-AD6B-EF55-EF55E0C7B7A7}"/>
              </a:ext>
            </a:extLst>
          </p:cNvPr>
          <p:cNvSpPr>
            <a:spLocks noGrp="1"/>
          </p:cNvSpPr>
          <p:nvPr>
            <p:ph sz="quarter" idx="13"/>
          </p:nvPr>
        </p:nvSpPr>
        <p:spPr/>
        <p:txBody>
          <a:bodyPr>
            <a:normAutofit lnSpcReduction="10000"/>
          </a:bodyPr>
          <a:lstStyle/>
          <a:p>
            <a:r>
              <a:rPr lang="en-US" dirty="0">
                <a:solidFill>
                  <a:srgbClr val="000000"/>
                </a:solidFill>
                <a:latin typeface="-webkit-standard"/>
              </a:rPr>
              <a:t>S</a:t>
            </a:r>
            <a:r>
              <a:rPr lang="en-US" b="0" i="0" u="none" strike="noStrike" dirty="0">
                <a:solidFill>
                  <a:srgbClr val="000000"/>
                </a:solidFill>
                <a:effectLst/>
                <a:latin typeface="-webkit-standard"/>
              </a:rPr>
              <a:t>omething must either exist in its own right, such as water, a tree, a cat, or else it must exist in something else, such as color or shape. What "stands on its own feet," as it were, is a substance; what exists in something else is an “accident”.</a:t>
            </a:r>
          </a:p>
          <a:p>
            <a:r>
              <a:rPr lang="en-US" b="0" i="0" u="none" strike="noStrike" dirty="0">
                <a:solidFill>
                  <a:srgbClr val="000000"/>
                </a:solidFill>
                <a:effectLst/>
                <a:latin typeface="-webkit-standard"/>
              </a:rPr>
              <a:t>Denial of substances leaves color, size, weight and so on without a subject, which implies a color which is not the color of anything, size which is not the size of anything, weight which is not the weight of anything.</a:t>
            </a:r>
            <a:endParaRPr lang="en-US" dirty="0"/>
          </a:p>
        </p:txBody>
      </p:sp>
    </p:spTree>
    <p:extLst>
      <p:ext uri="{BB962C8B-B14F-4D97-AF65-F5344CB8AC3E}">
        <p14:creationId xmlns:p14="http://schemas.microsoft.com/office/powerpoint/2010/main" val="3068187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EBB48-C714-F477-5927-DE39AEF28FCA}"/>
              </a:ext>
            </a:extLst>
          </p:cNvPr>
          <p:cNvSpPr>
            <a:spLocks noGrp="1"/>
          </p:cNvSpPr>
          <p:nvPr>
            <p:ph type="title"/>
          </p:nvPr>
        </p:nvSpPr>
        <p:spPr>
          <a:xfrm>
            <a:off x="1793289" y="4372167"/>
            <a:ext cx="6512511" cy="1503699"/>
          </a:xfrm>
        </p:spPr>
        <p:txBody>
          <a:bodyPr/>
          <a:lstStyle/>
          <a:p>
            <a:r>
              <a:rPr lang="en-US" dirty="0"/>
              <a:t>Transubstantiation, cont.</a:t>
            </a:r>
          </a:p>
        </p:txBody>
      </p:sp>
      <p:sp>
        <p:nvSpPr>
          <p:cNvPr id="3" name="Content Placeholder 2">
            <a:extLst>
              <a:ext uri="{FF2B5EF4-FFF2-40B4-BE49-F238E27FC236}">
                <a16:creationId xmlns:a16="http://schemas.microsoft.com/office/drawing/2014/main" id="{86D50E4C-FC81-AD6B-EF55-EF55E0C7B7A7}"/>
              </a:ext>
            </a:extLst>
          </p:cNvPr>
          <p:cNvSpPr>
            <a:spLocks noGrp="1"/>
          </p:cNvSpPr>
          <p:nvPr>
            <p:ph sz="quarter" idx="13"/>
          </p:nvPr>
        </p:nvSpPr>
        <p:spPr/>
        <p:txBody>
          <a:bodyPr>
            <a:normAutofit lnSpcReduction="10000"/>
          </a:bodyPr>
          <a:lstStyle/>
          <a:p>
            <a:r>
              <a:rPr lang="en-US" b="0" i="0" u="none" strike="noStrike" dirty="0">
                <a:solidFill>
                  <a:srgbClr val="000000"/>
                </a:solidFill>
                <a:effectLst/>
                <a:latin typeface="-webkit-standard"/>
              </a:rPr>
              <a:t>The dogma of transubstantiation teaches that the whole substance of bread is changed into that of Christ's body, and the whole substance of wine into that of his blood, leaving the accidents of bread and wine unaffected. </a:t>
            </a:r>
          </a:p>
          <a:p>
            <a:r>
              <a:rPr lang="en-US" b="0" i="0" u="none" strike="noStrike" dirty="0">
                <a:solidFill>
                  <a:srgbClr val="000000"/>
                </a:solidFill>
                <a:effectLst/>
                <a:latin typeface="-webkit-standard"/>
              </a:rPr>
              <a:t>Reason, of course, can't prove that this happens. </a:t>
            </a:r>
          </a:p>
          <a:p>
            <a:r>
              <a:rPr lang="en-US" b="0" i="0" u="none" strike="noStrike" dirty="0">
                <a:solidFill>
                  <a:srgbClr val="000000"/>
                </a:solidFill>
                <a:effectLst/>
                <a:latin typeface="-webkit-standard"/>
              </a:rPr>
              <a:t>But it is not evidently against reason either: it is above reason. Our senses, being confined to phenomena, cannot detect the change: we know it only by faith in God's word.</a:t>
            </a:r>
            <a:endParaRPr lang="en-US" dirty="0"/>
          </a:p>
        </p:txBody>
      </p:sp>
    </p:spTree>
    <p:extLst>
      <p:ext uri="{BB962C8B-B14F-4D97-AF65-F5344CB8AC3E}">
        <p14:creationId xmlns:p14="http://schemas.microsoft.com/office/powerpoint/2010/main" val="2317321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Last Supper</a:t>
            </a:r>
          </a:p>
        </p:txBody>
      </p:sp>
      <p:sp>
        <p:nvSpPr>
          <p:cNvPr id="3" name="Content Placeholder 2"/>
          <p:cNvSpPr>
            <a:spLocks noGrp="1"/>
          </p:cNvSpPr>
          <p:nvPr>
            <p:ph sz="quarter" idx="13"/>
          </p:nvPr>
        </p:nvSpPr>
        <p:spPr/>
        <p:txBody>
          <a:bodyPr>
            <a:normAutofit lnSpcReduction="10000"/>
          </a:bodyPr>
          <a:lstStyle/>
          <a:p>
            <a:r>
              <a:rPr lang="en-US" dirty="0"/>
              <a:t>Jesus said, “This is my body” and “This is my blood”</a:t>
            </a:r>
          </a:p>
          <a:p>
            <a:r>
              <a:rPr lang="en-US" dirty="0"/>
              <a:t>He is the Lamb being sacrificed for </a:t>
            </a:r>
            <a:r>
              <a:rPr lang="en-US" i="1" dirty="0"/>
              <a:t>our</a:t>
            </a:r>
            <a:r>
              <a:rPr lang="en-US" dirty="0"/>
              <a:t> Passover, out of slavery into eternal life</a:t>
            </a:r>
          </a:p>
          <a:p>
            <a:r>
              <a:rPr lang="en-US" dirty="0"/>
              <a:t>Jesus said “Do this in memory of me”</a:t>
            </a:r>
          </a:p>
          <a:p>
            <a:r>
              <a:rPr lang="en-US" dirty="0"/>
              <a:t>The Last Supper is when Jesus instituted the Eucharist, </a:t>
            </a:r>
            <a:r>
              <a:rPr lang="en-US" u="sng" dirty="0"/>
              <a:t>and</a:t>
            </a:r>
            <a:r>
              <a:rPr lang="en-US" dirty="0"/>
              <a:t> the priesthood</a:t>
            </a:r>
          </a:p>
          <a:p>
            <a:r>
              <a:rPr lang="en-US" dirty="0"/>
              <a:t>This is one way Jesus fulfills his promise to be with us always</a:t>
            </a:r>
          </a:p>
          <a:p>
            <a:endParaRPr lang="en-US" dirty="0"/>
          </a:p>
        </p:txBody>
      </p:sp>
      <p:pic>
        <p:nvPicPr>
          <p:cNvPr id="1026" name="Picture 2">
            <a:extLst>
              <a:ext uri="{FF2B5EF4-FFF2-40B4-BE49-F238E27FC236}">
                <a16:creationId xmlns:a16="http://schemas.microsoft.com/office/drawing/2014/main" id="{EF4450E9-356B-1DD9-C5CE-8EDC33B72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321" y="4192675"/>
            <a:ext cx="2351758" cy="2485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257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740634"/>
            <a:ext cx="6512511" cy="1359637"/>
          </a:xfrm>
        </p:spPr>
        <p:txBody>
          <a:bodyPr/>
          <a:lstStyle/>
          <a:p>
            <a:r>
              <a:rPr lang="en-US" sz="4000" dirty="0"/>
              <a:t>The Eucharist as Sacrifice</a:t>
            </a:r>
          </a:p>
        </p:txBody>
      </p:sp>
      <p:sp>
        <p:nvSpPr>
          <p:cNvPr id="3" name="Content Placeholder 2"/>
          <p:cNvSpPr>
            <a:spLocks noGrp="1"/>
          </p:cNvSpPr>
          <p:nvPr>
            <p:ph sz="quarter" idx="13"/>
          </p:nvPr>
        </p:nvSpPr>
        <p:spPr>
          <a:xfrm>
            <a:off x="1142999" y="731520"/>
            <a:ext cx="6820991" cy="3970618"/>
          </a:xfrm>
        </p:spPr>
        <p:txBody>
          <a:bodyPr>
            <a:normAutofit fontScale="92500" lnSpcReduction="20000"/>
          </a:bodyPr>
          <a:lstStyle/>
          <a:p>
            <a:r>
              <a:rPr lang="en-US" dirty="0"/>
              <a:t>Remembrance as “re-presentation”</a:t>
            </a:r>
          </a:p>
          <a:p>
            <a:pPr lvl="1"/>
            <a:r>
              <a:rPr lang="en-US" dirty="0"/>
              <a:t>Past, present and future are all one to God. </a:t>
            </a:r>
          </a:p>
          <a:p>
            <a:pPr lvl="1"/>
            <a:r>
              <a:rPr lang="en-US" dirty="0" err="1"/>
              <a:t>Heb</a:t>
            </a:r>
            <a:r>
              <a:rPr lang="en-US" dirty="0"/>
              <a:t> 13:8  “Jesus Christ is the same yesterday, today and forever.”</a:t>
            </a:r>
          </a:p>
          <a:p>
            <a:pPr lvl="1"/>
            <a:r>
              <a:rPr lang="en-US" dirty="0"/>
              <a:t>When we say we re-present Christ’s sacrifice at the Mass, we are not saying he dies again and again</a:t>
            </a:r>
          </a:p>
          <a:p>
            <a:pPr lvl="1"/>
            <a:r>
              <a:rPr lang="en-US" dirty="0"/>
              <a:t>Jesus, having once and for all shed his blood for us, now offers himself to God in an un-bloody manner as a holy, living sacrifice on our behalf (CCC 1362-1372)</a:t>
            </a:r>
          </a:p>
          <a:p>
            <a:pPr lvl="1"/>
            <a:r>
              <a:rPr lang="en-US" dirty="0"/>
              <a:t>We also offer ourselves as a “living sacrifice to God” (Rom 12:1).  </a:t>
            </a:r>
          </a:p>
          <a:p>
            <a:pPr lvl="1"/>
            <a:r>
              <a:rPr lang="en-US" dirty="0"/>
              <a:t>The offering of a sacrifice does not necessarily entail death and blood.</a:t>
            </a:r>
          </a:p>
          <a:p>
            <a:pPr lvl="2"/>
            <a:endParaRPr lang="en-US" dirty="0"/>
          </a:p>
          <a:p>
            <a:pPr lvl="1"/>
            <a:endParaRPr lang="en-US" dirty="0"/>
          </a:p>
        </p:txBody>
      </p:sp>
    </p:spTree>
    <p:extLst>
      <p:ext uri="{BB962C8B-B14F-4D97-AF65-F5344CB8AC3E}">
        <p14:creationId xmlns:p14="http://schemas.microsoft.com/office/powerpoint/2010/main" val="2260375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505A18-74EE-BAF4-F795-1C2E7B959D11}"/>
              </a:ext>
            </a:extLst>
          </p:cNvPr>
          <p:cNvSpPr txBox="1"/>
          <p:nvPr/>
        </p:nvSpPr>
        <p:spPr>
          <a:xfrm>
            <a:off x="1422400" y="1727199"/>
            <a:ext cx="5435600" cy="4893647"/>
          </a:xfrm>
          <a:prstGeom prst="rect">
            <a:avLst/>
          </a:prstGeom>
          <a:noFill/>
        </p:spPr>
        <p:txBody>
          <a:bodyPr wrap="square">
            <a:spAutoFit/>
          </a:bodyPr>
          <a:lstStyle/>
          <a:p>
            <a:pPr algn="l"/>
            <a:r>
              <a:rPr lang="en-US" sz="2400" b="0" i="0" u="none" strike="noStrike" dirty="0">
                <a:solidFill>
                  <a:srgbClr val="272626"/>
                </a:solidFill>
                <a:effectLst/>
                <a:latin typeface="Arial" panose="020B0604020202020204" pitchFamily="34" charset="0"/>
              </a:rPr>
              <a:t>Touch our hearts, Lord …</a:t>
            </a:r>
            <a:br>
              <a:rPr lang="en-US" sz="2400" b="0" i="0" u="none" strike="noStrike" dirty="0">
                <a:solidFill>
                  <a:srgbClr val="272626"/>
                </a:solidFill>
                <a:effectLst/>
                <a:latin typeface="Arial" panose="020B0604020202020204" pitchFamily="34" charset="0"/>
              </a:rPr>
            </a:br>
            <a:r>
              <a:rPr lang="en-US" sz="2400" b="1" i="0" u="none" strike="noStrike" dirty="0">
                <a:solidFill>
                  <a:srgbClr val="272626"/>
                </a:solidFill>
                <a:effectLst/>
                <a:latin typeface="Arial" panose="020B0604020202020204" pitchFamily="34" charset="0"/>
              </a:rPr>
              <a:t>R. Be with us.</a:t>
            </a:r>
          </a:p>
          <a:p>
            <a:pPr algn="l"/>
            <a:r>
              <a:rPr lang="en-US" sz="2400" b="0" i="0" u="none" strike="noStrike" dirty="0">
                <a:solidFill>
                  <a:srgbClr val="272626"/>
                </a:solidFill>
                <a:effectLst/>
                <a:latin typeface="Arial" panose="020B0604020202020204" pitchFamily="34" charset="0"/>
              </a:rPr>
              <a:t>Let us learn, Lord …</a:t>
            </a:r>
            <a:br>
              <a:rPr lang="en-US" sz="2400" b="0" i="0" u="none" strike="noStrike" dirty="0">
                <a:solidFill>
                  <a:srgbClr val="272626"/>
                </a:solidFill>
                <a:effectLst/>
                <a:latin typeface="Arial" panose="020B0604020202020204" pitchFamily="34" charset="0"/>
              </a:rPr>
            </a:br>
            <a:r>
              <a:rPr lang="en-US" sz="2400" b="1" i="0" u="none" strike="noStrike" dirty="0">
                <a:solidFill>
                  <a:srgbClr val="272626"/>
                </a:solidFill>
                <a:effectLst/>
                <a:latin typeface="Arial" panose="020B0604020202020204" pitchFamily="34" charset="0"/>
              </a:rPr>
              <a:t>R. Be with us.</a:t>
            </a:r>
          </a:p>
          <a:p>
            <a:pPr algn="l"/>
            <a:r>
              <a:rPr lang="en-US" sz="2400" b="0" i="0" u="none" strike="noStrike" dirty="0">
                <a:solidFill>
                  <a:srgbClr val="272626"/>
                </a:solidFill>
                <a:effectLst/>
                <a:latin typeface="Arial" panose="020B0604020202020204" pitchFamily="34" charset="0"/>
              </a:rPr>
              <a:t>Lift our minds, Lord …</a:t>
            </a:r>
            <a:br>
              <a:rPr lang="en-US" sz="2400" b="0" i="0" u="none" strike="noStrike" dirty="0">
                <a:solidFill>
                  <a:srgbClr val="272626"/>
                </a:solidFill>
                <a:effectLst/>
                <a:latin typeface="Arial" panose="020B0604020202020204" pitchFamily="34" charset="0"/>
              </a:rPr>
            </a:br>
            <a:r>
              <a:rPr lang="en-US" sz="2400" b="1" i="0" u="none" strike="noStrike" dirty="0">
                <a:solidFill>
                  <a:srgbClr val="272626"/>
                </a:solidFill>
                <a:effectLst/>
                <a:latin typeface="Arial" panose="020B0604020202020204" pitchFamily="34" charset="0"/>
              </a:rPr>
              <a:t>R. Be with us.</a:t>
            </a:r>
          </a:p>
          <a:p>
            <a:pPr algn="l"/>
            <a:r>
              <a:rPr lang="en-US" sz="2400" b="0" i="0" u="none" strike="noStrike" dirty="0">
                <a:solidFill>
                  <a:srgbClr val="272626"/>
                </a:solidFill>
                <a:effectLst/>
                <a:latin typeface="Arial" panose="020B0604020202020204" pitchFamily="34" charset="0"/>
              </a:rPr>
              <a:t>Show the way, Lord …</a:t>
            </a:r>
            <a:br>
              <a:rPr lang="en-US" sz="2400" b="0" i="0" u="none" strike="noStrike" dirty="0">
                <a:solidFill>
                  <a:srgbClr val="272626"/>
                </a:solidFill>
                <a:effectLst/>
                <a:latin typeface="Arial" panose="020B0604020202020204" pitchFamily="34" charset="0"/>
              </a:rPr>
            </a:br>
            <a:r>
              <a:rPr lang="en-US" sz="2400" b="1" i="0" u="none" strike="noStrike" dirty="0">
                <a:solidFill>
                  <a:srgbClr val="272626"/>
                </a:solidFill>
                <a:effectLst/>
                <a:latin typeface="Arial" panose="020B0604020202020204" pitchFamily="34" charset="0"/>
              </a:rPr>
              <a:t>R. Be with us.</a:t>
            </a:r>
          </a:p>
          <a:p>
            <a:pPr algn="l"/>
            <a:r>
              <a:rPr lang="en-US" sz="2400" b="0" i="0" u="none" strike="noStrike" dirty="0">
                <a:solidFill>
                  <a:srgbClr val="272626"/>
                </a:solidFill>
                <a:effectLst/>
                <a:latin typeface="Arial" panose="020B0604020202020204" pitchFamily="34" charset="0"/>
              </a:rPr>
              <a:t>Move our hearts, Lord …</a:t>
            </a:r>
            <a:br>
              <a:rPr lang="en-US" sz="2400" b="0" i="0" u="none" strike="noStrike" dirty="0">
                <a:solidFill>
                  <a:srgbClr val="272626"/>
                </a:solidFill>
                <a:effectLst/>
                <a:latin typeface="Arial" panose="020B0604020202020204" pitchFamily="34" charset="0"/>
              </a:rPr>
            </a:br>
            <a:r>
              <a:rPr lang="en-US" sz="2400" b="1" i="0" u="none" strike="noStrike" dirty="0">
                <a:solidFill>
                  <a:srgbClr val="272626"/>
                </a:solidFill>
                <a:effectLst/>
                <a:latin typeface="Arial" panose="020B0604020202020204" pitchFamily="34" charset="0"/>
              </a:rPr>
              <a:t>R. Be with us.</a:t>
            </a:r>
          </a:p>
          <a:p>
            <a:pPr algn="l"/>
            <a:r>
              <a:rPr lang="en-US" sz="2400" b="0" i="0" u="none" strike="noStrike" dirty="0">
                <a:solidFill>
                  <a:srgbClr val="272626"/>
                </a:solidFill>
                <a:effectLst/>
                <a:latin typeface="Arial" panose="020B0604020202020204" pitchFamily="34" charset="0"/>
              </a:rPr>
              <a:t>Teach us love, Lord …</a:t>
            </a:r>
            <a:br>
              <a:rPr lang="en-US" sz="2400" b="0" i="0" u="none" strike="noStrike" dirty="0">
                <a:solidFill>
                  <a:srgbClr val="272626"/>
                </a:solidFill>
                <a:effectLst/>
                <a:latin typeface="Arial" panose="020B0604020202020204" pitchFamily="34" charset="0"/>
              </a:rPr>
            </a:br>
            <a:r>
              <a:rPr lang="en-US" sz="2400" b="1" i="0" u="none" strike="noStrike" dirty="0">
                <a:solidFill>
                  <a:srgbClr val="272626"/>
                </a:solidFill>
                <a:effectLst/>
                <a:latin typeface="Arial" panose="020B0604020202020204" pitchFamily="34" charset="0"/>
              </a:rPr>
              <a:t>R. Be with us.</a:t>
            </a:r>
          </a:p>
          <a:p>
            <a:pPr algn="l"/>
            <a:r>
              <a:rPr lang="en-US" sz="2400" dirty="0">
                <a:solidFill>
                  <a:srgbClr val="272626"/>
                </a:solidFill>
                <a:latin typeface="Arial" panose="020B0604020202020204" pitchFamily="34" charset="0"/>
              </a:rPr>
              <a:t>Amen</a:t>
            </a:r>
            <a:endParaRPr lang="en-US" sz="2400" b="0" i="0" u="none" strike="noStrike" dirty="0">
              <a:solidFill>
                <a:srgbClr val="272626"/>
              </a:solidFill>
              <a:effectLst/>
              <a:latin typeface="Arial" panose="020B0604020202020204" pitchFamily="34" charset="0"/>
            </a:endParaRPr>
          </a:p>
        </p:txBody>
      </p:sp>
      <p:sp>
        <p:nvSpPr>
          <p:cNvPr id="4" name="TextBox 3">
            <a:extLst>
              <a:ext uri="{FF2B5EF4-FFF2-40B4-BE49-F238E27FC236}">
                <a16:creationId xmlns:a16="http://schemas.microsoft.com/office/drawing/2014/main" id="{4CDAEA8E-F344-675E-6333-920F67692343}"/>
              </a:ext>
            </a:extLst>
          </p:cNvPr>
          <p:cNvSpPr txBox="1"/>
          <p:nvPr/>
        </p:nvSpPr>
        <p:spPr>
          <a:xfrm>
            <a:off x="2760132" y="661806"/>
            <a:ext cx="3327321" cy="646331"/>
          </a:xfrm>
          <a:prstGeom prst="rect">
            <a:avLst/>
          </a:prstGeom>
          <a:noFill/>
        </p:spPr>
        <p:txBody>
          <a:bodyPr wrap="none" rtlCol="0">
            <a:spAutoFit/>
          </a:bodyPr>
          <a:lstStyle/>
          <a:p>
            <a:r>
              <a:rPr lang="en-US" sz="3600" dirty="0"/>
              <a:t>Opening Prayer</a:t>
            </a:r>
          </a:p>
        </p:txBody>
      </p:sp>
    </p:spTree>
    <p:extLst>
      <p:ext uri="{BB962C8B-B14F-4D97-AF65-F5344CB8AC3E}">
        <p14:creationId xmlns:p14="http://schemas.microsoft.com/office/powerpoint/2010/main" val="2561302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045BF2-9805-1E13-BF90-1A64C39981FE}"/>
              </a:ext>
            </a:extLst>
          </p:cNvPr>
          <p:cNvSpPr txBox="1"/>
          <p:nvPr/>
        </p:nvSpPr>
        <p:spPr>
          <a:xfrm>
            <a:off x="2286000" y="846667"/>
            <a:ext cx="3458191" cy="584775"/>
          </a:xfrm>
          <a:prstGeom prst="rect">
            <a:avLst/>
          </a:prstGeom>
          <a:noFill/>
        </p:spPr>
        <p:txBody>
          <a:bodyPr wrap="none" rtlCol="0">
            <a:spAutoFit/>
          </a:bodyPr>
          <a:lstStyle/>
          <a:p>
            <a:pPr algn="ctr"/>
            <a:r>
              <a:rPr lang="en-US" sz="3200" dirty="0"/>
              <a:t>The Veil Removed</a:t>
            </a:r>
          </a:p>
        </p:txBody>
      </p:sp>
      <p:pic>
        <p:nvPicPr>
          <p:cNvPr id="5" name="Online Media 4" descr="The Veil Removed - Film">
            <a:hlinkClick r:id="" action="ppaction://media"/>
            <a:extLst>
              <a:ext uri="{FF2B5EF4-FFF2-40B4-BE49-F238E27FC236}">
                <a16:creationId xmlns:a16="http://schemas.microsoft.com/office/drawing/2014/main" id="{1DC36A40-ECFA-61F7-8B0E-725C0BFD3FF9}"/>
              </a:ext>
            </a:extLst>
          </p:cNvPr>
          <p:cNvPicPr>
            <a:picLocks noRot="1" noChangeAspect="1"/>
          </p:cNvPicPr>
          <p:nvPr>
            <a:videoFile r:link="rId1"/>
          </p:nvPr>
        </p:nvPicPr>
        <p:blipFill>
          <a:blip r:embed="rId3"/>
          <a:stretch>
            <a:fillRect/>
          </a:stretch>
        </p:blipFill>
        <p:spPr>
          <a:xfrm>
            <a:off x="2895600" y="2711450"/>
            <a:ext cx="2540000" cy="1435100"/>
          </a:xfrm>
          <a:prstGeom prst="rect">
            <a:avLst/>
          </a:prstGeom>
        </p:spPr>
      </p:pic>
    </p:spTree>
    <p:extLst>
      <p:ext uri="{BB962C8B-B14F-4D97-AF65-F5344CB8AC3E}">
        <p14:creationId xmlns:p14="http://schemas.microsoft.com/office/powerpoint/2010/main" val="303289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248206"/>
            <a:ext cx="6512511" cy="1522037"/>
          </a:xfrm>
        </p:spPr>
        <p:txBody>
          <a:bodyPr/>
          <a:lstStyle/>
          <a:p>
            <a:r>
              <a:rPr lang="en-US" sz="4400" dirty="0"/>
              <a:t>The Eucharist in the Early Church</a:t>
            </a:r>
          </a:p>
        </p:txBody>
      </p:sp>
      <p:sp>
        <p:nvSpPr>
          <p:cNvPr id="4" name="Content Placeholder 3"/>
          <p:cNvSpPr>
            <a:spLocks noGrp="1"/>
          </p:cNvSpPr>
          <p:nvPr>
            <p:ph sz="quarter" idx="13"/>
          </p:nvPr>
        </p:nvSpPr>
        <p:spPr>
          <a:xfrm>
            <a:off x="718487" y="731519"/>
            <a:ext cx="7402087" cy="3283375"/>
          </a:xfrm>
        </p:spPr>
        <p:txBody>
          <a:bodyPr>
            <a:noAutofit/>
          </a:bodyPr>
          <a:lstStyle/>
          <a:p>
            <a:r>
              <a:rPr lang="en-US" dirty="0"/>
              <a:t>The Road to Emmaus</a:t>
            </a:r>
          </a:p>
          <a:p>
            <a:pPr lvl="1"/>
            <a:r>
              <a:rPr lang="en-US" sz="2200" dirty="0"/>
              <a:t>Luke 24: 13-25</a:t>
            </a:r>
          </a:p>
          <a:p>
            <a:pPr lvl="2"/>
            <a:r>
              <a:rPr lang="en-US" sz="2200" dirty="0"/>
              <a:t>Verse 30 - ” </a:t>
            </a:r>
            <a:r>
              <a:rPr lang="is-IS" sz="2200" dirty="0"/>
              <a:t>…he took bread, said the blessing, broke it, and gave it to them.  With that their eyes were opened and they recognized him...”</a:t>
            </a:r>
          </a:p>
          <a:p>
            <a:pPr lvl="2"/>
            <a:r>
              <a:rPr lang="is-IS" sz="2200" dirty="0"/>
              <a:t>Verse 35 – “...the two recounted what had taken place on the way and how he was made known to them in the breaking of the bread.”</a:t>
            </a:r>
            <a:endParaRPr lang="en-US" sz="2200" dirty="0"/>
          </a:p>
        </p:txBody>
      </p:sp>
    </p:spTree>
    <p:extLst>
      <p:ext uri="{BB962C8B-B14F-4D97-AF65-F5344CB8AC3E}">
        <p14:creationId xmlns:p14="http://schemas.microsoft.com/office/powerpoint/2010/main" val="3309248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654426"/>
            <a:ext cx="6512511" cy="1433273"/>
          </a:xfrm>
        </p:spPr>
        <p:txBody>
          <a:bodyPr/>
          <a:lstStyle/>
          <a:p>
            <a:r>
              <a:rPr lang="en-US" sz="4400" dirty="0"/>
              <a:t>The Eucharist in the Early Church, </a:t>
            </a:r>
            <a:r>
              <a:rPr lang="en-US" sz="4400" dirty="0" err="1"/>
              <a:t>cont</a:t>
            </a:r>
            <a:endParaRPr lang="en-US" sz="4400" dirty="0"/>
          </a:p>
        </p:txBody>
      </p:sp>
      <p:sp>
        <p:nvSpPr>
          <p:cNvPr id="3" name="Content Placeholder 2"/>
          <p:cNvSpPr>
            <a:spLocks noGrp="1"/>
          </p:cNvSpPr>
          <p:nvPr>
            <p:ph sz="quarter" idx="13"/>
          </p:nvPr>
        </p:nvSpPr>
        <p:spPr>
          <a:xfrm>
            <a:off x="859075" y="731519"/>
            <a:ext cx="7446726" cy="3787571"/>
          </a:xfrm>
        </p:spPr>
        <p:txBody>
          <a:bodyPr>
            <a:noAutofit/>
          </a:bodyPr>
          <a:lstStyle/>
          <a:p>
            <a:r>
              <a:rPr lang="en-US" sz="2000" dirty="0"/>
              <a:t>The early Christians followed Jesus’ command to “Do this in memory of me”</a:t>
            </a:r>
          </a:p>
          <a:p>
            <a:pPr lvl="1"/>
            <a:r>
              <a:rPr lang="en-US" dirty="0"/>
              <a:t>Acts 2:42 – They devoted themselves</a:t>
            </a:r>
            <a:r>
              <a:rPr lang="is-IS" dirty="0"/>
              <a:t>…</a:t>
            </a:r>
            <a:r>
              <a:rPr lang="en-US" dirty="0"/>
              <a:t>to the breaking of the bread and to the prayers.</a:t>
            </a:r>
          </a:p>
          <a:p>
            <a:pPr lvl="1"/>
            <a:r>
              <a:rPr lang="en-US" dirty="0"/>
              <a:t>Acts 2:46 - </a:t>
            </a:r>
            <a:r>
              <a:rPr lang="en-US" dirty="0">
                <a:solidFill>
                  <a:schemeClr val="tx1"/>
                </a:solidFill>
              </a:rPr>
              <a:t> Every day they devoted themselves</a:t>
            </a:r>
            <a:r>
              <a:rPr lang="is-IS" dirty="0">
                <a:solidFill>
                  <a:schemeClr val="tx1"/>
                </a:solidFill>
              </a:rPr>
              <a:t>…</a:t>
            </a:r>
            <a:r>
              <a:rPr lang="en-US" dirty="0">
                <a:solidFill>
                  <a:schemeClr val="tx1"/>
                </a:solidFill>
              </a:rPr>
              <a:t>to breaking bread in their homes.</a:t>
            </a:r>
            <a:endParaRPr lang="en-US" dirty="0"/>
          </a:p>
          <a:p>
            <a:pPr lvl="1"/>
            <a:r>
              <a:rPr lang="en-US" dirty="0"/>
              <a:t>CCC 1342 – “From the beginning the Church has been faithful to the Lord’s command</a:t>
            </a:r>
            <a:r>
              <a:rPr lang="is-IS" dirty="0"/>
              <a:t>…”</a:t>
            </a:r>
            <a:endParaRPr lang="en-US" dirty="0"/>
          </a:p>
          <a:p>
            <a:pPr lvl="1"/>
            <a:r>
              <a:rPr lang="en-US" dirty="0"/>
              <a:t>CCC 1345-1347 The Mass of all ages</a:t>
            </a:r>
          </a:p>
          <a:p>
            <a:pPr lvl="1"/>
            <a:r>
              <a:rPr lang="en-US" dirty="0"/>
              <a:t>The Liturgy of the Word and the Liturgy of the Eucharist together form “one single act of worship”</a:t>
            </a:r>
          </a:p>
        </p:txBody>
      </p:sp>
    </p:spTree>
    <p:extLst>
      <p:ext uri="{BB962C8B-B14F-4D97-AF65-F5344CB8AC3E}">
        <p14:creationId xmlns:p14="http://schemas.microsoft.com/office/powerpoint/2010/main" val="3525561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372167"/>
            <a:ext cx="6512511" cy="1528793"/>
          </a:xfrm>
        </p:spPr>
        <p:txBody>
          <a:bodyPr/>
          <a:lstStyle/>
          <a:p>
            <a:r>
              <a:rPr lang="en-US" dirty="0"/>
              <a:t>The Church Fathers on the Eucharist</a:t>
            </a:r>
          </a:p>
        </p:txBody>
      </p:sp>
      <p:sp>
        <p:nvSpPr>
          <p:cNvPr id="3" name="Content Placeholder 2"/>
          <p:cNvSpPr>
            <a:spLocks noGrp="1"/>
          </p:cNvSpPr>
          <p:nvPr>
            <p:ph sz="quarter" idx="13"/>
          </p:nvPr>
        </p:nvSpPr>
        <p:spPr>
          <a:xfrm>
            <a:off x="1143000" y="1329086"/>
            <a:ext cx="4515682" cy="2144265"/>
          </a:xfrm>
        </p:spPr>
        <p:txBody>
          <a:bodyPr/>
          <a:lstStyle/>
          <a:p>
            <a:r>
              <a:rPr lang="en-US" dirty="0"/>
              <a:t>Ignatius of Antioch, 110 </a:t>
            </a:r>
            <a:r>
              <a:rPr lang="en-US" dirty="0" err="1"/>
              <a:t>a.d.</a:t>
            </a:r>
            <a:endParaRPr lang="en-US" dirty="0"/>
          </a:p>
          <a:p>
            <a:r>
              <a:rPr lang="en-US" dirty="0"/>
              <a:t>Justin Martyr 150 </a:t>
            </a:r>
            <a:r>
              <a:rPr lang="en-US" dirty="0" err="1"/>
              <a:t>a.d.</a:t>
            </a:r>
            <a:endParaRPr lang="en-US" dirty="0"/>
          </a:p>
          <a:p>
            <a:r>
              <a:rPr lang="en-US" dirty="0"/>
              <a:t>Origin 244 </a:t>
            </a:r>
            <a:r>
              <a:rPr lang="en-US" dirty="0" err="1"/>
              <a:t>a.d.</a:t>
            </a:r>
            <a:endParaRPr lang="en-US" dirty="0"/>
          </a:p>
          <a:p>
            <a:r>
              <a:rPr lang="en-US" dirty="0"/>
              <a:t>Cyril of Jerusalem mid-300s</a:t>
            </a:r>
          </a:p>
          <a:p>
            <a:endParaRPr lang="en-US" dirty="0"/>
          </a:p>
        </p:txBody>
      </p:sp>
      <p:pic>
        <p:nvPicPr>
          <p:cNvPr id="4" name="Picture 3"/>
          <p:cNvPicPr>
            <a:picLocks noChangeAspect="1"/>
          </p:cNvPicPr>
          <p:nvPr/>
        </p:nvPicPr>
        <p:blipFill>
          <a:blip r:embed="rId3"/>
          <a:stretch>
            <a:fillRect/>
          </a:stretch>
        </p:blipFill>
        <p:spPr>
          <a:xfrm>
            <a:off x="6085531" y="1329086"/>
            <a:ext cx="2220269" cy="2685809"/>
          </a:xfrm>
          <a:prstGeom prst="rect">
            <a:avLst/>
          </a:prstGeom>
        </p:spPr>
      </p:pic>
    </p:spTree>
    <p:extLst>
      <p:ext uri="{BB962C8B-B14F-4D97-AF65-F5344CB8AC3E}">
        <p14:creationId xmlns:p14="http://schemas.microsoft.com/office/powerpoint/2010/main" val="1163827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556437"/>
            <a:ext cx="6512511" cy="1696859"/>
          </a:xfrm>
        </p:spPr>
        <p:txBody>
          <a:bodyPr/>
          <a:lstStyle/>
          <a:p>
            <a:r>
              <a:rPr lang="en-US" dirty="0"/>
              <a:t>Another Early Homily on the Eucharist</a:t>
            </a:r>
          </a:p>
        </p:txBody>
      </p:sp>
      <p:sp>
        <p:nvSpPr>
          <p:cNvPr id="3" name="Content Placeholder 2"/>
          <p:cNvSpPr>
            <a:spLocks noGrp="1"/>
          </p:cNvSpPr>
          <p:nvPr>
            <p:ph sz="quarter" idx="13"/>
          </p:nvPr>
        </p:nvSpPr>
        <p:spPr>
          <a:xfrm>
            <a:off x="1143000" y="731520"/>
            <a:ext cx="6400800" cy="3806244"/>
          </a:xfrm>
        </p:spPr>
        <p:txBody>
          <a:bodyPr>
            <a:normAutofit lnSpcReduction="10000"/>
          </a:bodyPr>
          <a:lstStyle/>
          <a:p>
            <a:pPr marL="228600" lvl="1"/>
            <a:r>
              <a:rPr lang="en-US" sz="2200" dirty="0">
                <a:solidFill>
                  <a:schemeClr val="tx1"/>
                </a:solidFill>
              </a:rPr>
              <a:t>“When [Christ] gave the bread he did not say, ‘This is a </a:t>
            </a:r>
            <a:r>
              <a:rPr lang="en-US" sz="2200" i="1" dirty="0">
                <a:solidFill>
                  <a:schemeClr val="tx1"/>
                </a:solidFill>
              </a:rPr>
              <a:t>symbol</a:t>
            </a:r>
            <a:r>
              <a:rPr lang="en-US" sz="2200" dirty="0">
                <a:solidFill>
                  <a:schemeClr val="tx1"/>
                </a:solidFill>
              </a:rPr>
              <a:t> of my body,’ but, ‘This </a:t>
            </a:r>
            <a:r>
              <a:rPr lang="en-US" sz="2200" i="1" dirty="0">
                <a:solidFill>
                  <a:schemeClr val="tx1"/>
                </a:solidFill>
              </a:rPr>
              <a:t>is</a:t>
            </a:r>
            <a:r>
              <a:rPr lang="en-US" sz="2200" dirty="0">
                <a:solidFill>
                  <a:schemeClr val="tx1"/>
                </a:solidFill>
              </a:rPr>
              <a:t> my body.’  In the same way, when he gave the cup of his blood he did not say, ‘This is the </a:t>
            </a:r>
            <a:r>
              <a:rPr lang="en-US" sz="2200" i="1" dirty="0">
                <a:solidFill>
                  <a:schemeClr val="tx1"/>
                </a:solidFill>
              </a:rPr>
              <a:t>symbol</a:t>
            </a:r>
            <a:r>
              <a:rPr lang="en-US" sz="2200" dirty="0">
                <a:solidFill>
                  <a:schemeClr val="tx1"/>
                </a:solidFill>
              </a:rPr>
              <a:t> of my blood,” but, ‘This </a:t>
            </a:r>
            <a:r>
              <a:rPr lang="en-US" sz="2200" i="1" dirty="0">
                <a:solidFill>
                  <a:schemeClr val="tx1"/>
                </a:solidFill>
              </a:rPr>
              <a:t>is</a:t>
            </a:r>
            <a:r>
              <a:rPr lang="en-US" sz="2200" dirty="0">
                <a:solidFill>
                  <a:schemeClr val="tx1"/>
                </a:solidFill>
              </a:rPr>
              <a:t> my blood,’ for he wanted us to look upon the {Eucharistic elements}, after their reception of grace and the coming of the Holy Spirit, not according to their nature, but to receive them as they are, the body and blood of our Lord”  (Theodore of </a:t>
            </a:r>
            <a:r>
              <a:rPr lang="en-US" sz="2200" dirty="0" err="1">
                <a:solidFill>
                  <a:schemeClr val="tx1"/>
                </a:solidFill>
              </a:rPr>
              <a:t>Mopsuestia</a:t>
            </a:r>
            <a:r>
              <a:rPr lang="en-US" sz="2200" dirty="0">
                <a:solidFill>
                  <a:schemeClr val="tx1"/>
                </a:solidFill>
              </a:rPr>
              <a:t>, </a:t>
            </a:r>
            <a:r>
              <a:rPr lang="en-US" sz="2200" i="1" dirty="0">
                <a:solidFill>
                  <a:schemeClr val="tx1"/>
                </a:solidFill>
              </a:rPr>
              <a:t>Catechetical Homilies 5:1 4</a:t>
            </a:r>
            <a:r>
              <a:rPr lang="en-US" sz="2200" i="1" baseline="30000" dirty="0">
                <a:solidFill>
                  <a:schemeClr val="tx1"/>
                </a:solidFill>
              </a:rPr>
              <a:t>th</a:t>
            </a:r>
            <a:r>
              <a:rPr lang="en-US" sz="2200" i="1" dirty="0">
                <a:solidFill>
                  <a:schemeClr val="tx1"/>
                </a:solidFill>
              </a:rPr>
              <a:t> century</a:t>
            </a:r>
            <a:r>
              <a:rPr lang="en-US" sz="2200" dirty="0">
                <a:solidFill>
                  <a:schemeClr val="tx1"/>
                </a:solidFill>
              </a:rPr>
              <a:t>)</a:t>
            </a:r>
          </a:p>
          <a:p>
            <a:endParaRPr lang="en-US" dirty="0"/>
          </a:p>
        </p:txBody>
      </p:sp>
    </p:spTree>
    <p:extLst>
      <p:ext uri="{BB962C8B-B14F-4D97-AF65-F5344CB8AC3E}">
        <p14:creationId xmlns:p14="http://schemas.microsoft.com/office/powerpoint/2010/main" val="2730469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211080"/>
            <a:ext cx="6512511" cy="1143000"/>
          </a:xfrm>
        </p:spPr>
        <p:txBody>
          <a:bodyPr/>
          <a:lstStyle/>
          <a:p>
            <a:r>
              <a:rPr lang="en-US" dirty="0"/>
              <a:t>Sanctifying Effects</a:t>
            </a:r>
          </a:p>
        </p:txBody>
      </p:sp>
      <p:sp>
        <p:nvSpPr>
          <p:cNvPr id="3" name="Content Placeholder 2"/>
          <p:cNvSpPr>
            <a:spLocks noGrp="1"/>
          </p:cNvSpPr>
          <p:nvPr>
            <p:ph sz="quarter" idx="13"/>
          </p:nvPr>
        </p:nvSpPr>
        <p:spPr>
          <a:xfrm>
            <a:off x="1143000" y="731520"/>
            <a:ext cx="6400800" cy="4212148"/>
          </a:xfrm>
        </p:spPr>
        <p:txBody>
          <a:bodyPr>
            <a:normAutofit fontScale="92500"/>
          </a:bodyPr>
          <a:lstStyle/>
          <a:p>
            <a:r>
              <a:rPr lang="en-US" sz="2600" dirty="0"/>
              <a:t>We receive the fullness of grace, the very life of the Trinity</a:t>
            </a:r>
          </a:p>
          <a:p>
            <a:r>
              <a:rPr lang="en-US" sz="2600" dirty="0"/>
              <a:t>Augments our union with Christ (CCC1391)</a:t>
            </a:r>
          </a:p>
          <a:p>
            <a:r>
              <a:rPr lang="en-US" sz="2600" dirty="0"/>
              <a:t>John 6:54 – “</a:t>
            </a:r>
            <a:r>
              <a:rPr lang="is-IS" sz="2600" dirty="0"/>
              <a:t>…</a:t>
            </a:r>
            <a:r>
              <a:rPr lang="en-US" sz="2600" dirty="0"/>
              <a:t>whoever eats my flesh and drinks my blood has eternal life, and I will raise him on the last day.”</a:t>
            </a:r>
          </a:p>
          <a:p>
            <a:r>
              <a:rPr lang="en-US" sz="2600" dirty="0"/>
              <a:t>“</a:t>
            </a:r>
            <a:r>
              <a:rPr lang="is-IS" sz="2600" dirty="0"/>
              <a:t>…preserves, increases and renews the life of grace received at Baptism.” (CCC 1392)</a:t>
            </a:r>
          </a:p>
          <a:p>
            <a:r>
              <a:rPr lang="is-IS" sz="2600" dirty="0"/>
              <a:t>Separates us from sin (CCC 1393)</a:t>
            </a:r>
            <a:endParaRPr lang="en-US" sz="2600" dirty="0"/>
          </a:p>
          <a:p>
            <a:endParaRPr lang="en-US" dirty="0"/>
          </a:p>
          <a:p>
            <a:endParaRPr lang="en-US" dirty="0"/>
          </a:p>
        </p:txBody>
      </p:sp>
    </p:spTree>
    <p:extLst>
      <p:ext uri="{BB962C8B-B14F-4D97-AF65-F5344CB8AC3E}">
        <p14:creationId xmlns:p14="http://schemas.microsoft.com/office/powerpoint/2010/main" val="1111283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951559"/>
            <a:ext cx="6512511" cy="1547467"/>
          </a:xfrm>
        </p:spPr>
        <p:txBody>
          <a:bodyPr/>
          <a:lstStyle/>
          <a:p>
            <a:r>
              <a:rPr lang="en-US" dirty="0"/>
              <a:t>Sanctifying Effects, cont.</a:t>
            </a:r>
          </a:p>
        </p:txBody>
      </p:sp>
      <p:sp>
        <p:nvSpPr>
          <p:cNvPr id="3" name="Content Placeholder 2"/>
          <p:cNvSpPr>
            <a:spLocks noGrp="1"/>
          </p:cNvSpPr>
          <p:nvPr>
            <p:ph sz="quarter" idx="13"/>
          </p:nvPr>
        </p:nvSpPr>
        <p:spPr/>
        <p:txBody>
          <a:bodyPr>
            <a:noAutofit/>
          </a:bodyPr>
          <a:lstStyle/>
          <a:p>
            <a:r>
              <a:rPr lang="en-US" sz="2800" dirty="0"/>
              <a:t>Strengthens our charity (CCC 1394)</a:t>
            </a:r>
          </a:p>
          <a:p>
            <a:r>
              <a:rPr lang="en-US" sz="2800" dirty="0"/>
              <a:t>Preserves us from future mortal sin (CCC 1395)</a:t>
            </a:r>
          </a:p>
          <a:p>
            <a:r>
              <a:rPr lang="en-US" sz="2800" dirty="0"/>
              <a:t>Unity in the Mystical Body: the Eucharist makes the Church (CCC 1396)</a:t>
            </a:r>
          </a:p>
          <a:p>
            <a:r>
              <a:rPr lang="en-US" sz="2800" dirty="0"/>
              <a:t>Commits us to the poor (CCC 1397)</a:t>
            </a:r>
          </a:p>
          <a:p>
            <a:r>
              <a:rPr lang="en-US" sz="2800" i="1" dirty="0">
                <a:solidFill>
                  <a:srgbClr val="5B58DA"/>
                </a:solidFill>
              </a:rPr>
              <a:t>We are united to God on earth</a:t>
            </a:r>
          </a:p>
        </p:txBody>
      </p:sp>
    </p:spTree>
    <p:extLst>
      <p:ext uri="{BB962C8B-B14F-4D97-AF65-F5344CB8AC3E}">
        <p14:creationId xmlns:p14="http://schemas.microsoft.com/office/powerpoint/2010/main" val="3347104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868929"/>
            <a:ext cx="7162801" cy="1435424"/>
          </a:xfrm>
        </p:spPr>
        <p:txBody>
          <a:bodyPr/>
          <a:lstStyle/>
          <a:p>
            <a:r>
              <a:rPr lang="en-US" dirty="0"/>
              <a:t>Communion and Community</a:t>
            </a:r>
          </a:p>
        </p:txBody>
      </p:sp>
      <p:sp>
        <p:nvSpPr>
          <p:cNvPr id="3" name="Content Placeholder 2"/>
          <p:cNvSpPr>
            <a:spLocks noGrp="1"/>
          </p:cNvSpPr>
          <p:nvPr>
            <p:ph sz="quarter" idx="13"/>
          </p:nvPr>
        </p:nvSpPr>
        <p:spPr>
          <a:xfrm>
            <a:off x="1143000" y="731519"/>
            <a:ext cx="6887472" cy="3883409"/>
          </a:xfrm>
        </p:spPr>
        <p:txBody>
          <a:bodyPr>
            <a:noAutofit/>
          </a:bodyPr>
          <a:lstStyle/>
          <a:p>
            <a:r>
              <a:rPr lang="en-US" sz="2000" dirty="0"/>
              <a:t>Holy Communion signifies that we are one in our belief, one community in Christ</a:t>
            </a:r>
          </a:p>
          <a:p>
            <a:r>
              <a:rPr lang="en-US" sz="2000" dirty="0"/>
              <a:t>The Eucharist is confected through the priest, </a:t>
            </a:r>
            <a:r>
              <a:rPr lang="en-US" sz="2000" i="1" dirty="0"/>
              <a:t>in persona Christi</a:t>
            </a:r>
            <a:r>
              <a:rPr lang="en-US" sz="2000" dirty="0"/>
              <a:t>, who is empowered through the sacrament of Holy Orders</a:t>
            </a:r>
          </a:p>
          <a:p>
            <a:r>
              <a:rPr lang="en-US" sz="2000" dirty="0">
                <a:solidFill>
                  <a:schemeClr val="tx1"/>
                </a:solidFill>
              </a:rPr>
              <a:t>“Ecclesial communities derived from the Reformation and separated from the Catholic Church ‘have not preserved the proper reality of the Eucharistic mystery in its fullness, especially because of the absence of the sacrament of Holy Orders.’  It is for this reason that, for the Catholic Church, intercommunion with these communities is not possible.” (CCC 1400)</a:t>
            </a:r>
          </a:p>
          <a:p>
            <a:endParaRPr lang="en-US" sz="2000" dirty="0"/>
          </a:p>
        </p:txBody>
      </p:sp>
    </p:spTree>
    <p:extLst>
      <p:ext uri="{BB962C8B-B14F-4D97-AF65-F5344CB8AC3E}">
        <p14:creationId xmlns:p14="http://schemas.microsoft.com/office/powerpoint/2010/main" val="1952681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367" y="5085267"/>
            <a:ext cx="6830434" cy="1143000"/>
          </a:xfrm>
        </p:spPr>
        <p:txBody>
          <a:bodyPr/>
          <a:lstStyle/>
          <a:p>
            <a:r>
              <a:rPr lang="en-US" dirty="0"/>
              <a:t>Receiving Communion</a:t>
            </a:r>
          </a:p>
        </p:txBody>
      </p:sp>
      <p:sp>
        <p:nvSpPr>
          <p:cNvPr id="3" name="Content Placeholder 2"/>
          <p:cNvSpPr>
            <a:spLocks noGrp="1"/>
          </p:cNvSpPr>
          <p:nvPr>
            <p:ph sz="quarter" idx="13"/>
          </p:nvPr>
        </p:nvSpPr>
        <p:spPr>
          <a:xfrm>
            <a:off x="1143000" y="731520"/>
            <a:ext cx="6400800" cy="4041766"/>
          </a:xfrm>
        </p:spPr>
        <p:txBody>
          <a:bodyPr>
            <a:normAutofit lnSpcReduction="10000"/>
          </a:bodyPr>
          <a:lstStyle/>
          <a:p>
            <a:r>
              <a:rPr lang="en-US" sz="2600" dirty="0"/>
              <a:t>Every time we dip our fingers into holy water, we place ourselves back into the baptismal covenant</a:t>
            </a:r>
          </a:p>
          <a:p>
            <a:pPr lvl="1"/>
            <a:r>
              <a:rPr lang="en-US" sz="2600" dirty="0"/>
              <a:t>Acceptance of the Creed</a:t>
            </a:r>
          </a:p>
          <a:p>
            <a:pPr lvl="1"/>
            <a:r>
              <a:rPr lang="en-US" sz="2600" dirty="0"/>
              <a:t>Rejection of Satan</a:t>
            </a:r>
          </a:p>
          <a:p>
            <a:r>
              <a:rPr lang="en-US" sz="2600" dirty="0"/>
              <a:t>Must be in a state of grace to receive communion (1 </a:t>
            </a:r>
            <a:r>
              <a:rPr lang="en-US" sz="2600" dirty="0" err="1"/>
              <a:t>Cor</a:t>
            </a:r>
            <a:r>
              <a:rPr lang="en-US" sz="2600" dirty="0"/>
              <a:t> 11:27-29)</a:t>
            </a:r>
          </a:p>
          <a:p>
            <a:pPr lvl="1"/>
            <a:r>
              <a:rPr lang="en-US" sz="2600" dirty="0"/>
              <a:t>No mortal sin</a:t>
            </a:r>
          </a:p>
          <a:p>
            <a:pPr lvl="1"/>
            <a:r>
              <a:rPr lang="en-US" sz="2600" dirty="0"/>
              <a:t>Repented of venial sin</a:t>
            </a:r>
            <a:endParaRPr lang="en-US" dirty="0"/>
          </a:p>
        </p:txBody>
      </p:sp>
    </p:spTree>
    <p:extLst>
      <p:ext uri="{BB962C8B-B14F-4D97-AF65-F5344CB8AC3E}">
        <p14:creationId xmlns:p14="http://schemas.microsoft.com/office/powerpoint/2010/main" val="3480196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367" y="4376606"/>
            <a:ext cx="6830434" cy="1622163"/>
          </a:xfrm>
        </p:spPr>
        <p:txBody>
          <a:bodyPr/>
          <a:lstStyle/>
          <a:p>
            <a:r>
              <a:rPr lang="en-US" dirty="0"/>
              <a:t>Receiving Communion, cont.</a:t>
            </a:r>
          </a:p>
        </p:txBody>
      </p:sp>
      <p:sp>
        <p:nvSpPr>
          <p:cNvPr id="3" name="Content Placeholder 2"/>
          <p:cNvSpPr>
            <a:spLocks noGrp="1"/>
          </p:cNvSpPr>
          <p:nvPr>
            <p:ph sz="quarter" idx="13"/>
          </p:nvPr>
        </p:nvSpPr>
        <p:spPr>
          <a:xfrm>
            <a:off x="831050" y="838208"/>
            <a:ext cx="7162801" cy="3533959"/>
          </a:xfrm>
        </p:spPr>
        <p:txBody>
          <a:bodyPr>
            <a:noAutofit/>
          </a:bodyPr>
          <a:lstStyle/>
          <a:p>
            <a:r>
              <a:rPr lang="en-US" sz="2800" dirty="0"/>
              <a:t>Must fast from food a minimum of 1 hour before reception</a:t>
            </a:r>
          </a:p>
          <a:p>
            <a:r>
              <a:rPr lang="en-US" sz="2800" dirty="0"/>
              <a:t>Bow before the elevated host and chalice</a:t>
            </a:r>
          </a:p>
          <a:p>
            <a:r>
              <a:rPr lang="en-US" sz="2800" dirty="0"/>
              <a:t>Say “Amen” to indicate belief and acceptance</a:t>
            </a:r>
          </a:p>
          <a:p>
            <a:r>
              <a:rPr lang="en-US" sz="2800" dirty="0"/>
              <a:t>Can receive on the hand or on the tongue</a:t>
            </a:r>
            <a:endParaRPr lang="en-US" sz="2600" dirty="0"/>
          </a:p>
        </p:txBody>
      </p:sp>
    </p:spTree>
    <p:extLst>
      <p:ext uri="{BB962C8B-B14F-4D97-AF65-F5344CB8AC3E}">
        <p14:creationId xmlns:p14="http://schemas.microsoft.com/office/powerpoint/2010/main" val="1618309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4795501"/>
            <a:ext cx="4599044" cy="1143000"/>
          </a:xfrm>
        </p:spPr>
        <p:txBody>
          <a:bodyPr anchor="t">
            <a:normAutofit/>
          </a:bodyPr>
          <a:lstStyle/>
          <a:p>
            <a:r>
              <a:rPr lang="en-US" dirty="0"/>
              <a:t>Objective</a:t>
            </a:r>
          </a:p>
        </p:txBody>
      </p:sp>
      <p:sp>
        <p:nvSpPr>
          <p:cNvPr id="3" name="Content Placeholder 2"/>
          <p:cNvSpPr>
            <a:spLocks noGrp="1"/>
          </p:cNvSpPr>
          <p:nvPr>
            <p:ph sz="quarter" idx="13"/>
          </p:nvPr>
        </p:nvSpPr>
        <p:spPr>
          <a:xfrm>
            <a:off x="1142999" y="731519"/>
            <a:ext cx="3346704" cy="3474720"/>
          </a:xfrm>
        </p:spPr>
        <p:txBody>
          <a:bodyPr>
            <a:normAutofit/>
          </a:bodyPr>
          <a:lstStyle/>
          <a:p>
            <a:r>
              <a:rPr lang="en-US" sz="3200" dirty="0"/>
              <a:t>To begin unravelling the mysteries of the Holy Eucharist</a:t>
            </a:r>
          </a:p>
        </p:txBody>
      </p:sp>
      <p:pic>
        <p:nvPicPr>
          <p:cNvPr id="2056" name="Picture 8" descr="Close-up of hands holding a coin&#10;&#10;Description automatically generated">
            <a:extLst>
              <a:ext uri="{FF2B5EF4-FFF2-40B4-BE49-F238E27FC236}">
                <a16:creationId xmlns:a16="http://schemas.microsoft.com/office/drawing/2014/main" id="{9D6D0BCF-D0CF-4AA9-271F-77726AE65C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383"/>
          <a:stretch/>
        </p:blipFill>
        <p:spPr bwMode="auto">
          <a:xfrm>
            <a:off x="4645152" y="731520"/>
            <a:ext cx="3346704" cy="347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738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943668"/>
            <a:ext cx="6512511" cy="1143000"/>
          </a:xfrm>
        </p:spPr>
        <p:txBody>
          <a:bodyPr/>
          <a:lstStyle/>
          <a:p>
            <a:r>
              <a:rPr lang="en-US" dirty="0"/>
              <a:t>Eucharistic Miracles</a:t>
            </a:r>
          </a:p>
        </p:txBody>
      </p:sp>
      <p:sp>
        <p:nvSpPr>
          <p:cNvPr id="3" name="Content Placeholder 2"/>
          <p:cNvSpPr>
            <a:spLocks noGrp="1"/>
          </p:cNvSpPr>
          <p:nvPr>
            <p:ph sz="quarter" idx="13"/>
          </p:nvPr>
        </p:nvSpPr>
        <p:spPr>
          <a:xfrm>
            <a:off x="1142999" y="731520"/>
            <a:ext cx="6943499" cy="3992984"/>
          </a:xfrm>
        </p:spPr>
        <p:txBody>
          <a:bodyPr>
            <a:normAutofit lnSpcReduction="10000"/>
          </a:bodyPr>
          <a:lstStyle/>
          <a:p>
            <a:pPr marL="228600" lvl="2"/>
            <a:endParaRPr lang="en-US" sz="2000" dirty="0">
              <a:solidFill>
                <a:schemeClr val="tx1"/>
              </a:solidFill>
            </a:endParaRPr>
          </a:p>
          <a:p>
            <a:pPr marL="228600" lvl="2"/>
            <a:r>
              <a:rPr lang="en-US" sz="2000" dirty="0">
                <a:solidFill>
                  <a:schemeClr val="tx1"/>
                </a:solidFill>
              </a:rPr>
              <a:t>Desert Fathers in Egypt – bread appeared on altar as a little child</a:t>
            </a:r>
          </a:p>
          <a:p>
            <a:pPr marL="228600" lvl="2"/>
            <a:r>
              <a:rPr lang="en-US" sz="2000" dirty="0" err="1">
                <a:solidFill>
                  <a:schemeClr val="tx1"/>
                </a:solidFill>
              </a:rPr>
              <a:t>Bolseno</a:t>
            </a:r>
            <a:r>
              <a:rPr lang="en-US" sz="2000" dirty="0">
                <a:solidFill>
                  <a:schemeClr val="tx1"/>
                </a:solidFill>
              </a:rPr>
              <a:t>/</a:t>
            </a:r>
            <a:r>
              <a:rPr lang="en-US" sz="2000" dirty="0" err="1">
                <a:solidFill>
                  <a:schemeClr val="tx1"/>
                </a:solidFill>
              </a:rPr>
              <a:t>Orvieto</a:t>
            </a:r>
            <a:r>
              <a:rPr lang="en-US" sz="2000" dirty="0">
                <a:solidFill>
                  <a:schemeClr val="tx1"/>
                </a:solidFill>
              </a:rPr>
              <a:t>, 1263 –  bloody corporal</a:t>
            </a:r>
          </a:p>
          <a:p>
            <a:pPr marL="228600" lvl="2"/>
            <a:r>
              <a:rPr lang="en-US" sz="2000" dirty="0" err="1">
                <a:solidFill>
                  <a:schemeClr val="tx1"/>
                </a:solidFill>
              </a:rPr>
              <a:t>Wawel</a:t>
            </a:r>
            <a:r>
              <a:rPr lang="en-US" sz="2000" dirty="0">
                <a:solidFill>
                  <a:schemeClr val="tx1"/>
                </a:solidFill>
              </a:rPr>
              <a:t>, Poland, 1300s – thieves stole and discarded a monstrance, which emitted a bright light in the swamp</a:t>
            </a:r>
          </a:p>
          <a:p>
            <a:pPr marL="228600" lvl="2"/>
            <a:r>
              <a:rPr lang="en-US" sz="2000" dirty="0">
                <a:solidFill>
                  <a:schemeClr val="tx1"/>
                </a:solidFill>
              </a:rPr>
              <a:t>Buenos Aires, 1996:</a:t>
            </a:r>
          </a:p>
          <a:p>
            <a:pPr marL="228600" lvl="2"/>
            <a:endParaRPr lang="en-US" sz="2000" dirty="0">
              <a:solidFill>
                <a:schemeClr val="tx1"/>
              </a:solidFill>
              <a:hlinkClick r:id="rId4"/>
            </a:endParaRPr>
          </a:p>
          <a:p>
            <a:pPr marL="228600" lvl="2"/>
            <a:endParaRPr lang="en-US" sz="2000" dirty="0">
              <a:solidFill>
                <a:schemeClr val="tx1"/>
              </a:solidFill>
              <a:hlinkClick r:id="rId5"/>
            </a:endParaRPr>
          </a:p>
          <a:p>
            <a:pPr marL="228600" lvl="2"/>
            <a:endParaRPr lang="en-US" sz="2000" dirty="0">
              <a:solidFill>
                <a:schemeClr val="tx1"/>
              </a:solidFill>
              <a:hlinkClick r:id="rId5"/>
            </a:endParaRPr>
          </a:p>
          <a:p>
            <a:pPr marL="228600" lvl="2"/>
            <a:r>
              <a:rPr lang="en-US" sz="2000" dirty="0">
                <a:solidFill>
                  <a:schemeClr val="tx1"/>
                </a:solidFill>
                <a:hlinkClick r:id="rId5"/>
              </a:rPr>
              <a:t>http://therealpresence.org/eucharst/mir/a3.html</a:t>
            </a:r>
            <a:endParaRPr lang="en-US" sz="2000" dirty="0">
              <a:solidFill>
                <a:schemeClr val="tx1"/>
              </a:solidFill>
            </a:endParaRPr>
          </a:p>
          <a:p>
            <a:endParaRPr lang="en-US" dirty="0"/>
          </a:p>
        </p:txBody>
      </p:sp>
      <p:pic>
        <p:nvPicPr>
          <p:cNvPr id="4" name="Online Media 3" descr="The Eucharistic Miracle of Buenos Aires">
            <a:hlinkClick r:id="" action="ppaction://media"/>
            <a:extLst>
              <a:ext uri="{FF2B5EF4-FFF2-40B4-BE49-F238E27FC236}">
                <a16:creationId xmlns:a16="http://schemas.microsoft.com/office/drawing/2014/main" id="{CDC65E68-6122-3EDE-17A4-A35644E5CB45}"/>
              </a:ext>
            </a:extLst>
          </p:cNvPr>
          <p:cNvPicPr>
            <a:picLocks noRot="1" noChangeAspect="1"/>
          </p:cNvPicPr>
          <p:nvPr>
            <a:videoFile r:link="rId1"/>
          </p:nvPr>
        </p:nvPicPr>
        <p:blipFill>
          <a:blip r:embed="rId6"/>
          <a:stretch>
            <a:fillRect/>
          </a:stretch>
        </p:blipFill>
        <p:spPr>
          <a:xfrm>
            <a:off x="3928533" y="2948029"/>
            <a:ext cx="2391011" cy="1350921"/>
          </a:xfrm>
          <a:prstGeom prst="rect">
            <a:avLst/>
          </a:prstGeom>
        </p:spPr>
      </p:pic>
    </p:spTree>
    <p:extLst>
      <p:ext uri="{BB962C8B-B14F-4D97-AF65-F5344CB8AC3E}">
        <p14:creationId xmlns:p14="http://schemas.microsoft.com/office/powerpoint/2010/main" val="6366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773286"/>
            <a:ext cx="6512511" cy="1143000"/>
          </a:xfrm>
        </p:spPr>
        <p:txBody>
          <a:bodyPr/>
          <a:lstStyle/>
          <a:p>
            <a:r>
              <a:rPr lang="en-US" dirty="0"/>
              <a:t>Adoration</a:t>
            </a:r>
          </a:p>
        </p:txBody>
      </p:sp>
      <p:sp>
        <p:nvSpPr>
          <p:cNvPr id="3" name="Content Placeholder 2"/>
          <p:cNvSpPr>
            <a:spLocks noGrp="1"/>
          </p:cNvSpPr>
          <p:nvPr>
            <p:ph sz="quarter" idx="13"/>
          </p:nvPr>
        </p:nvSpPr>
        <p:spPr>
          <a:xfrm>
            <a:off x="1143000" y="731520"/>
            <a:ext cx="6400800" cy="4041766"/>
          </a:xfrm>
        </p:spPr>
        <p:txBody>
          <a:bodyPr/>
          <a:lstStyle/>
          <a:p>
            <a:r>
              <a:rPr lang="en-US" sz="2800" dirty="0"/>
              <a:t>It is always right to worship God</a:t>
            </a:r>
          </a:p>
          <a:p>
            <a:r>
              <a:rPr lang="en-US" sz="2800" dirty="0"/>
              <a:t>We have the privilege of His physical presence in the host, and it is very powerful to spend time in His presence in Eucharistic Adoration</a:t>
            </a:r>
          </a:p>
          <a:p>
            <a:r>
              <a:rPr lang="en-US" sz="2800" dirty="0"/>
              <a:t>Stories abound of spiritual peace and help rendered through Adoration</a:t>
            </a:r>
          </a:p>
          <a:p>
            <a:r>
              <a:rPr lang="en-US" sz="2800" dirty="0"/>
              <a:t>See CCC 1378</a:t>
            </a:r>
            <a:endParaRPr lang="en-US" dirty="0"/>
          </a:p>
        </p:txBody>
      </p:sp>
    </p:spTree>
    <p:extLst>
      <p:ext uri="{BB962C8B-B14F-4D97-AF65-F5344CB8AC3E}">
        <p14:creationId xmlns:p14="http://schemas.microsoft.com/office/powerpoint/2010/main" val="3335675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801" y="5007129"/>
            <a:ext cx="7162800" cy="1143000"/>
          </a:xfrm>
        </p:spPr>
        <p:txBody>
          <a:bodyPr/>
          <a:lstStyle/>
          <a:p>
            <a:r>
              <a:rPr lang="en-US" dirty="0"/>
              <a:t>Recommended Reading</a:t>
            </a:r>
          </a:p>
        </p:txBody>
      </p:sp>
      <p:sp>
        <p:nvSpPr>
          <p:cNvPr id="3" name="Content Placeholder 2"/>
          <p:cNvSpPr>
            <a:spLocks noGrp="1"/>
          </p:cNvSpPr>
          <p:nvPr>
            <p:ph sz="quarter" idx="13"/>
          </p:nvPr>
        </p:nvSpPr>
        <p:spPr>
          <a:xfrm>
            <a:off x="1143000" y="731520"/>
            <a:ext cx="6400800" cy="4004940"/>
          </a:xfrm>
        </p:spPr>
        <p:txBody>
          <a:bodyPr>
            <a:normAutofit fontScale="92500" lnSpcReduction="20000"/>
          </a:bodyPr>
          <a:lstStyle/>
          <a:p>
            <a:r>
              <a:rPr lang="en-US" dirty="0"/>
              <a:t>“The Seven Secrets of the Eucharist” by </a:t>
            </a:r>
            <a:r>
              <a:rPr lang="en-US" dirty="0" err="1"/>
              <a:t>Vinny</a:t>
            </a:r>
            <a:r>
              <a:rPr lang="en-US" dirty="0"/>
              <a:t> </a:t>
            </a:r>
            <a:r>
              <a:rPr lang="en-US" dirty="0" err="1"/>
              <a:t>Flyn</a:t>
            </a:r>
            <a:endParaRPr lang="en-US" dirty="0"/>
          </a:p>
          <a:p>
            <a:r>
              <a:rPr lang="en-US" dirty="0"/>
              <a:t>“The Lamb’s Supper” by Scott Hahn</a:t>
            </a:r>
          </a:p>
          <a:p>
            <a:r>
              <a:rPr lang="en-US" dirty="0"/>
              <a:t>“Transforming Your Life Through the Eucharist” by John L. Kane</a:t>
            </a:r>
          </a:p>
          <a:p>
            <a:r>
              <a:rPr lang="en-US" dirty="0"/>
              <a:t>“The Mass of the Early Christians” by Mike </a:t>
            </a:r>
            <a:r>
              <a:rPr lang="en-US" dirty="0" err="1"/>
              <a:t>Aquilina</a:t>
            </a:r>
            <a:endParaRPr lang="en-US" dirty="0"/>
          </a:p>
          <a:p>
            <a:r>
              <a:rPr lang="en-US" dirty="0"/>
              <a:t>“The Essential Catholic Survival Guide” by the Staff at Catholic Answers</a:t>
            </a:r>
          </a:p>
          <a:p>
            <a:r>
              <a:rPr lang="en-US" dirty="0"/>
              <a:t>“A Biblical Defense of Catholicism” by Dave Armstrong</a:t>
            </a:r>
          </a:p>
          <a:p>
            <a:r>
              <a:rPr lang="en-US" dirty="0"/>
              <a:t>“The Eucharistic Miracles of the World (Catalog of the Vatican International Exhibition) by The Most Reverend Raymond Leo Burke, et al</a:t>
            </a:r>
          </a:p>
          <a:p>
            <a:r>
              <a:rPr lang="en-US" dirty="0"/>
              <a:t>And plenty more</a:t>
            </a:r>
            <a:r>
              <a:rPr lang="is-IS" dirty="0"/>
              <a:t>….</a:t>
            </a:r>
            <a:endParaRPr lang="en-US" dirty="0"/>
          </a:p>
        </p:txBody>
      </p:sp>
    </p:spTree>
    <p:extLst>
      <p:ext uri="{BB962C8B-B14F-4D97-AF65-F5344CB8AC3E}">
        <p14:creationId xmlns:p14="http://schemas.microsoft.com/office/powerpoint/2010/main" val="351771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Review of Bishop </a:t>
            </a:r>
            <a:r>
              <a:rPr lang="en-US" dirty="0" err="1"/>
              <a:t>Golka’s</a:t>
            </a:r>
            <a:r>
              <a:rPr lang="en-US" dirty="0"/>
              <a:t> Talk</a:t>
            </a:r>
          </a:p>
        </p:txBody>
      </p:sp>
      <p:pic>
        <p:nvPicPr>
          <p:cNvPr id="3" name="Picture 2">
            <a:extLst>
              <a:ext uri="{FF2B5EF4-FFF2-40B4-BE49-F238E27FC236}">
                <a16:creationId xmlns:a16="http://schemas.microsoft.com/office/drawing/2014/main" id="{376E5815-D2C9-8171-2D70-A50E6D2BE808}"/>
              </a:ext>
            </a:extLst>
          </p:cNvPr>
          <p:cNvPicPr>
            <a:picLocks noChangeAspect="1"/>
          </p:cNvPicPr>
          <p:nvPr/>
        </p:nvPicPr>
        <p:blipFill>
          <a:blip r:embed="rId3"/>
          <a:stretch>
            <a:fillRect/>
          </a:stretch>
        </p:blipFill>
        <p:spPr>
          <a:xfrm>
            <a:off x="973666" y="785283"/>
            <a:ext cx="4662327" cy="2906184"/>
          </a:xfrm>
          <a:prstGeom prst="rect">
            <a:avLst/>
          </a:prstGeom>
        </p:spPr>
      </p:pic>
    </p:spTree>
    <p:extLst>
      <p:ext uri="{BB962C8B-B14F-4D97-AF65-F5344CB8AC3E}">
        <p14:creationId xmlns:p14="http://schemas.microsoft.com/office/powerpoint/2010/main" val="811206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4BC1D-7A8E-BFFC-80EF-8818FA73C320}"/>
              </a:ext>
            </a:extLst>
          </p:cNvPr>
          <p:cNvSpPr>
            <a:spLocks noGrp="1"/>
          </p:cNvSpPr>
          <p:nvPr>
            <p:ph type="title"/>
          </p:nvPr>
        </p:nvSpPr>
        <p:spPr/>
        <p:txBody>
          <a:bodyPr/>
          <a:lstStyle/>
          <a:p>
            <a:r>
              <a:rPr lang="en-US" dirty="0"/>
              <a:t>What is the Eucharist?</a:t>
            </a:r>
          </a:p>
        </p:txBody>
      </p:sp>
      <p:sp>
        <p:nvSpPr>
          <p:cNvPr id="3" name="Content Placeholder 2">
            <a:extLst>
              <a:ext uri="{FF2B5EF4-FFF2-40B4-BE49-F238E27FC236}">
                <a16:creationId xmlns:a16="http://schemas.microsoft.com/office/drawing/2014/main" id="{5CBF418F-4A0E-49BF-7D56-10EDD1054321}"/>
              </a:ext>
            </a:extLst>
          </p:cNvPr>
          <p:cNvSpPr>
            <a:spLocks noGrp="1"/>
          </p:cNvSpPr>
          <p:nvPr>
            <p:ph sz="quarter" idx="13"/>
          </p:nvPr>
        </p:nvSpPr>
        <p:spPr/>
        <p:txBody>
          <a:bodyPr>
            <a:normAutofit/>
          </a:bodyPr>
          <a:lstStyle/>
          <a:p>
            <a:r>
              <a:rPr lang="en-US" sz="2800" dirty="0">
                <a:solidFill>
                  <a:srgbClr val="000000"/>
                </a:solidFill>
                <a:effectLst/>
                <a:latin typeface="Helvetica" pitchFamily="2" charset="0"/>
              </a:rPr>
              <a:t>Sacrament and a sacrifice</a:t>
            </a:r>
          </a:p>
          <a:p>
            <a:r>
              <a:rPr lang="en-US" sz="2800" dirty="0">
                <a:solidFill>
                  <a:srgbClr val="000000"/>
                </a:solidFill>
                <a:latin typeface="Helvetica" pitchFamily="2" charset="0"/>
              </a:rPr>
              <a:t>U</a:t>
            </a:r>
            <a:r>
              <a:rPr lang="en-US" sz="2800" dirty="0">
                <a:solidFill>
                  <a:srgbClr val="000000"/>
                </a:solidFill>
                <a:effectLst/>
                <a:latin typeface="Helvetica" pitchFamily="2" charset="0"/>
              </a:rPr>
              <a:t>nder the appearances of bread and wine, the Lord Christ is contained, offered, and received.</a:t>
            </a:r>
          </a:p>
          <a:p>
            <a:r>
              <a:rPr lang="en-US" sz="2800" dirty="0">
                <a:solidFill>
                  <a:srgbClr val="000000"/>
                </a:solidFill>
                <a:effectLst/>
                <a:latin typeface="Helvetica" pitchFamily="2" charset="0"/>
              </a:rPr>
              <a:t>The whole Christ is really, truly, and substantially present in the Holy Eucharist. </a:t>
            </a:r>
          </a:p>
        </p:txBody>
      </p:sp>
      <p:pic>
        <p:nvPicPr>
          <p:cNvPr id="3076" name="Picture 4" descr="chalice first holy communion - Clip Art Library">
            <a:extLst>
              <a:ext uri="{FF2B5EF4-FFF2-40B4-BE49-F238E27FC236}">
                <a16:creationId xmlns:a16="http://schemas.microsoft.com/office/drawing/2014/main" id="{3781748B-66CC-1B46-2C29-F73F3B1A0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067" y="4324736"/>
            <a:ext cx="2040467" cy="217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12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4BC1D-7A8E-BFFC-80EF-8818FA73C320}"/>
              </a:ext>
            </a:extLst>
          </p:cNvPr>
          <p:cNvSpPr>
            <a:spLocks noGrp="1"/>
          </p:cNvSpPr>
          <p:nvPr>
            <p:ph type="title"/>
          </p:nvPr>
        </p:nvSpPr>
        <p:spPr/>
        <p:txBody>
          <a:bodyPr/>
          <a:lstStyle/>
          <a:p>
            <a:r>
              <a:rPr lang="en-US" dirty="0"/>
              <a:t>What is the Eucharist?</a:t>
            </a:r>
          </a:p>
        </p:txBody>
      </p:sp>
      <p:sp>
        <p:nvSpPr>
          <p:cNvPr id="3" name="Content Placeholder 2">
            <a:extLst>
              <a:ext uri="{FF2B5EF4-FFF2-40B4-BE49-F238E27FC236}">
                <a16:creationId xmlns:a16="http://schemas.microsoft.com/office/drawing/2014/main" id="{5CBF418F-4A0E-49BF-7D56-10EDD1054321}"/>
              </a:ext>
            </a:extLst>
          </p:cNvPr>
          <p:cNvSpPr>
            <a:spLocks noGrp="1"/>
          </p:cNvSpPr>
          <p:nvPr>
            <p:ph sz="quarter" idx="13"/>
          </p:nvPr>
        </p:nvSpPr>
        <p:spPr/>
        <p:txBody>
          <a:bodyPr>
            <a:normAutofit/>
          </a:bodyPr>
          <a:lstStyle/>
          <a:p>
            <a:r>
              <a:rPr lang="en-US" sz="2800" dirty="0">
                <a:solidFill>
                  <a:srgbClr val="000000"/>
                </a:solidFill>
                <a:effectLst/>
                <a:latin typeface="Helvetica" pitchFamily="2" charset="0"/>
              </a:rPr>
              <a:t>All Christians, with but few minor exceptions, held the true doctrine of the Real Presence from the time of Christ until the Protestant Revolution in the sixteenth century.</a:t>
            </a:r>
          </a:p>
          <a:p>
            <a:r>
              <a:rPr lang="en-US" sz="2800" dirty="0">
                <a:solidFill>
                  <a:srgbClr val="000000"/>
                </a:solidFill>
                <a:effectLst/>
                <a:latin typeface="Helvetica" pitchFamily="2" charset="0"/>
              </a:rPr>
              <a:t>The word "Eucharist" means "Thanksgiving."</a:t>
            </a:r>
          </a:p>
          <a:p>
            <a:endParaRPr lang="en-US" sz="1600" dirty="0"/>
          </a:p>
        </p:txBody>
      </p:sp>
      <p:pic>
        <p:nvPicPr>
          <p:cNvPr id="4098" name="Picture 2" descr="chalice first holy communion - Clip Art Library">
            <a:extLst>
              <a:ext uri="{FF2B5EF4-FFF2-40B4-BE49-F238E27FC236}">
                <a16:creationId xmlns:a16="http://schemas.microsoft.com/office/drawing/2014/main" id="{71415389-8B79-C202-1622-2D55FEC13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206240"/>
            <a:ext cx="2209800" cy="235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231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46B6EF-49D3-D21F-7BB2-98EEF78ED8C0}"/>
              </a:ext>
            </a:extLst>
          </p:cNvPr>
          <p:cNvPicPr>
            <a:picLocks noChangeAspect="1"/>
          </p:cNvPicPr>
          <p:nvPr/>
        </p:nvPicPr>
        <p:blipFill rotWithShape="1">
          <a:blip r:embed="rId3">
            <a:extLst>
              <a:ext uri="{28A0092B-C50C-407E-A947-70E740481C1C}">
                <a14:useLocalDpi xmlns:a14="http://schemas.microsoft.com/office/drawing/2010/main" val="0"/>
              </a:ext>
            </a:extLst>
          </a:blip>
          <a:srcRect l="16555" r="14051" b="2"/>
          <a:stretch/>
        </p:blipFill>
        <p:spPr>
          <a:xfrm>
            <a:off x="4475175" y="1143000"/>
            <a:ext cx="4114800" cy="3127806"/>
          </a:xfrm>
          <a:prstGeom prst="roundRect">
            <a:avLst>
              <a:gd name="adj" fmla="val 4230"/>
            </a:avLst>
          </a:prstGeom>
          <a:no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pic>
      <p:sp>
        <p:nvSpPr>
          <p:cNvPr id="4" name="Content Placeholder 2">
            <a:extLst>
              <a:ext uri="{FF2B5EF4-FFF2-40B4-BE49-F238E27FC236}">
                <a16:creationId xmlns:a16="http://schemas.microsoft.com/office/drawing/2014/main" id="{9B6B291D-684C-E20F-1DE6-D1A7E29C2063}"/>
              </a:ext>
            </a:extLst>
          </p:cNvPr>
          <p:cNvSpPr>
            <a:spLocks noGrp="1"/>
          </p:cNvSpPr>
          <p:nvPr>
            <p:ph type="body" sz="half" idx="2"/>
          </p:nvPr>
        </p:nvSpPr>
        <p:spPr>
          <a:xfrm>
            <a:off x="727267" y="1010486"/>
            <a:ext cx="3844734" cy="3127806"/>
          </a:xfrm>
        </p:spPr>
        <p:txBody>
          <a:bodyPr anchor="b">
            <a:normAutofit/>
          </a:bodyPr>
          <a:lstStyle/>
          <a:p>
            <a:r>
              <a:rPr lang="en-US" sz="2800" i="1" dirty="0"/>
              <a:t>Mk 14:12-25</a:t>
            </a:r>
          </a:p>
          <a:p>
            <a:r>
              <a:rPr lang="en-US" sz="2800" i="1" dirty="0"/>
              <a:t>Mt 26:17-29</a:t>
            </a:r>
          </a:p>
          <a:p>
            <a:r>
              <a:rPr lang="en-US" sz="2800" i="1" dirty="0"/>
              <a:t>Lk 22:7-20</a:t>
            </a:r>
          </a:p>
          <a:p>
            <a:r>
              <a:rPr lang="en-US" sz="2800" i="1" dirty="0"/>
              <a:t>What do these tell us about the Eucharist?</a:t>
            </a:r>
          </a:p>
          <a:p>
            <a:pPr marL="0" indent="0">
              <a:buNone/>
            </a:pPr>
            <a:endParaRPr lang="en-US" i="1" dirty="0"/>
          </a:p>
        </p:txBody>
      </p:sp>
      <p:sp>
        <p:nvSpPr>
          <p:cNvPr id="2" name="Title 1">
            <a:extLst>
              <a:ext uri="{FF2B5EF4-FFF2-40B4-BE49-F238E27FC236}">
                <a16:creationId xmlns:a16="http://schemas.microsoft.com/office/drawing/2014/main" id="{E7FBFDA3-F53A-A240-B627-CA26E1503BF8}"/>
              </a:ext>
            </a:extLst>
          </p:cNvPr>
          <p:cNvSpPr>
            <a:spLocks noGrp="1"/>
          </p:cNvSpPr>
          <p:nvPr>
            <p:ph type="title"/>
          </p:nvPr>
        </p:nvSpPr>
        <p:spPr>
          <a:xfrm>
            <a:off x="727267" y="4896760"/>
            <a:ext cx="6791133" cy="950754"/>
          </a:xfrm>
        </p:spPr>
        <p:txBody>
          <a:bodyPr anchor="b">
            <a:normAutofit/>
          </a:bodyPr>
          <a:lstStyle/>
          <a:p>
            <a:pPr algn="r">
              <a:lnSpc>
                <a:spcPct val="90000"/>
              </a:lnSpc>
            </a:pPr>
            <a:r>
              <a:rPr lang="en-US" sz="3600" dirty="0"/>
              <a:t>Synoptic Gospel References</a:t>
            </a:r>
          </a:p>
        </p:txBody>
      </p:sp>
    </p:spTree>
    <p:extLst>
      <p:ext uri="{BB962C8B-B14F-4D97-AF65-F5344CB8AC3E}">
        <p14:creationId xmlns:p14="http://schemas.microsoft.com/office/powerpoint/2010/main" val="1850876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7E50-9BCC-EF1E-B04E-0E54D58009E9}"/>
              </a:ext>
            </a:extLst>
          </p:cNvPr>
          <p:cNvSpPr>
            <a:spLocks noGrp="1"/>
          </p:cNvSpPr>
          <p:nvPr>
            <p:ph type="title"/>
          </p:nvPr>
        </p:nvSpPr>
        <p:spPr>
          <a:xfrm>
            <a:off x="1793289" y="4372167"/>
            <a:ext cx="6512511" cy="1385165"/>
          </a:xfrm>
        </p:spPr>
        <p:txBody>
          <a:bodyPr/>
          <a:lstStyle/>
          <a:p>
            <a:r>
              <a:rPr lang="en-US" dirty="0"/>
              <a:t>Foreshadowing in the Old Testament</a:t>
            </a:r>
          </a:p>
        </p:txBody>
      </p:sp>
      <p:sp>
        <p:nvSpPr>
          <p:cNvPr id="3" name="Content Placeholder 2">
            <a:extLst>
              <a:ext uri="{FF2B5EF4-FFF2-40B4-BE49-F238E27FC236}">
                <a16:creationId xmlns:a16="http://schemas.microsoft.com/office/drawing/2014/main" id="{7789B693-65B2-CD0E-265C-F18EAFC3C33B}"/>
              </a:ext>
            </a:extLst>
          </p:cNvPr>
          <p:cNvSpPr>
            <a:spLocks noGrp="1"/>
          </p:cNvSpPr>
          <p:nvPr>
            <p:ph sz="quarter" idx="13"/>
          </p:nvPr>
        </p:nvSpPr>
        <p:spPr/>
        <p:txBody>
          <a:bodyPr>
            <a:normAutofit/>
          </a:bodyPr>
          <a:lstStyle/>
          <a:p>
            <a:r>
              <a:rPr lang="en-US" sz="1800" dirty="0"/>
              <a:t>Melchizedek, priest-king of Salem offers bread and wine as thanksgiving. </a:t>
            </a:r>
            <a:r>
              <a:rPr lang="en-US" sz="1800" b="1" dirty="0" err="1"/>
              <a:t>Gn</a:t>
            </a:r>
            <a:r>
              <a:rPr lang="en-US" sz="1800" b="1" dirty="0"/>
              <a:t> 14: 18-20</a:t>
            </a:r>
            <a:endParaRPr lang="en-US" sz="1800" dirty="0"/>
          </a:p>
          <a:p>
            <a:r>
              <a:rPr lang="en-US" sz="1800" dirty="0"/>
              <a:t>God miraculously feeds the Israelites in the desert with manna and quail. </a:t>
            </a:r>
            <a:r>
              <a:rPr lang="en-US" sz="1800" b="1" dirty="0"/>
              <a:t>Ex 16: 2-16  </a:t>
            </a:r>
            <a:r>
              <a:rPr lang="en-US" sz="1800" dirty="0"/>
              <a:t>“I am going to rain down bread from heaven.”</a:t>
            </a:r>
          </a:p>
          <a:p>
            <a:r>
              <a:rPr lang="en-US" sz="1800" dirty="0"/>
              <a:t>God commands that the Bread of Presence is to be always in the sanctuary as a sacrificial offering. </a:t>
            </a:r>
            <a:r>
              <a:rPr lang="en-US" sz="1800" b="1" dirty="0"/>
              <a:t>Ex 25: 23-30</a:t>
            </a:r>
          </a:p>
          <a:p>
            <a:r>
              <a:rPr lang="en-US" sz="1800" dirty="0"/>
              <a:t>God prescribes the Passover ritual, centered on killing and eating the Paschal lamb - an unblemished, perfect lamb - and on preparing and  eating unleavened bread. </a:t>
            </a:r>
            <a:r>
              <a:rPr lang="en-US" sz="1800" b="1" dirty="0"/>
              <a:t>Ex 12: 1-20</a:t>
            </a:r>
            <a:endParaRPr lang="en-US" sz="1800" dirty="0"/>
          </a:p>
        </p:txBody>
      </p:sp>
    </p:spTree>
    <p:extLst>
      <p:ext uri="{BB962C8B-B14F-4D97-AF65-F5344CB8AC3E}">
        <p14:creationId xmlns:p14="http://schemas.microsoft.com/office/powerpoint/2010/main" val="98792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7E50-9BCC-EF1E-B04E-0E54D58009E9}"/>
              </a:ext>
            </a:extLst>
          </p:cNvPr>
          <p:cNvSpPr>
            <a:spLocks noGrp="1"/>
          </p:cNvSpPr>
          <p:nvPr>
            <p:ph type="title"/>
          </p:nvPr>
        </p:nvSpPr>
        <p:spPr/>
        <p:txBody>
          <a:bodyPr/>
          <a:lstStyle/>
          <a:p>
            <a:r>
              <a:rPr lang="en-US" dirty="0"/>
              <a:t>Miracle of the Loaves and Fishes</a:t>
            </a:r>
          </a:p>
        </p:txBody>
      </p:sp>
      <p:sp>
        <p:nvSpPr>
          <p:cNvPr id="3" name="Content Placeholder 2">
            <a:extLst>
              <a:ext uri="{FF2B5EF4-FFF2-40B4-BE49-F238E27FC236}">
                <a16:creationId xmlns:a16="http://schemas.microsoft.com/office/drawing/2014/main" id="{7789B693-65B2-CD0E-265C-F18EAFC3C33B}"/>
              </a:ext>
            </a:extLst>
          </p:cNvPr>
          <p:cNvSpPr>
            <a:spLocks noGrp="1"/>
          </p:cNvSpPr>
          <p:nvPr>
            <p:ph sz="quarter" idx="13"/>
          </p:nvPr>
        </p:nvSpPr>
        <p:spPr/>
        <p:txBody>
          <a:bodyPr>
            <a:normAutofit/>
          </a:bodyPr>
          <a:lstStyle/>
          <a:p>
            <a:r>
              <a:rPr lang="en-US" sz="2400" dirty="0"/>
              <a:t>Elijah multiplies flour and oil to keep a widow and her son alive. </a:t>
            </a:r>
            <a:r>
              <a:rPr lang="en-US" sz="2400" b="1" dirty="0"/>
              <a:t>1 Kings 17:8-16                </a:t>
            </a:r>
          </a:p>
          <a:p>
            <a:r>
              <a:rPr lang="en-US" sz="2400" dirty="0"/>
              <a:t>Elisha multiplies bread. He has twenty barley loaves to feed 100.  </a:t>
            </a:r>
            <a:r>
              <a:rPr lang="en-US" sz="2400" b="1" dirty="0"/>
              <a:t>Kings 4:42-44</a:t>
            </a:r>
          </a:p>
          <a:p>
            <a:r>
              <a:rPr lang="en-US" sz="2400" dirty="0"/>
              <a:t>Jesus has 5 loaves and feeds 5000 with 12 baskets left over. </a:t>
            </a:r>
            <a:r>
              <a:rPr lang="en-US" sz="2400" b="1" dirty="0"/>
              <a:t>Jn 6: 1-15</a:t>
            </a:r>
            <a:endParaRPr lang="en-US" sz="2000" dirty="0"/>
          </a:p>
        </p:txBody>
      </p:sp>
    </p:spTree>
    <p:extLst>
      <p:ext uri="{BB962C8B-B14F-4D97-AF65-F5344CB8AC3E}">
        <p14:creationId xmlns:p14="http://schemas.microsoft.com/office/powerpoint/2010/main" val="3130695936"/>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1131</TotalTime>
  <Words>2138</Words>
  <Application>Microsoft Macintosh PowerPoint</Application>
  <PresentationFormat>On-screen Show (4:3)</PresentationFormat>
  <Paragraphs>193</Paragraphs>
  <Slides>32</Slides>
  <Notes>28</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-webkit-standard</vt:lpstr>
      <vt:lpstr>Arial</vt:lpstr>
      <vt:lpstr>Calibri</vt:lpstr>
      <vt:lpstr>Georgia</vt:lpstr>
      <vt:lpstr>Helvetica</vt:lpstr>
      <vt:lpstr>Trebuchet MS</vt:lpstr>
      <vt:lpstr>Slipstream</vt:lpstr>
      <vt:lpstr>EUCHARIST II Source and Summit</vt:lpstr>
      <vt:lpstr>PowerPoint Presentation</vt:lpstr>
      <vt:lpstr>Objective</vt:lpstr>
      <vt:lpstr>Quick Review of Bishop Golka’s Talk</vt:lpstr>
      <vt:lpstr>What is the Eucharist?</vt:lpstr>
      <vt:lpstr>What is the Eucharist?</vt:lpstr>
      <vt:lpstr>Synoptic Gospel References</vt:lpstr>
      <vt:lpstr>Foreshadowing in the Old Testament</vt:lpstr>
      <vt:lpstr>Miracle of the Loaves and Fishes</vt:lpstr>
      <vt:lpstr>The Bread of Life Discourse</vt:lpstr>
      <vt:lpstr>The Bread of Life Discourse</vt:lpstr>
      <vt:lpstr>The Bread of Life Discourse, cont.</vt:lpstr>
      <vt:lpstr>The Bread of Life Discourse, cont.</vt:lpstr>
      <vt:lpstr>The Bread of Life Discourse, cont.</vt:lpstr>
      <vt:lpstr>The Bread of Life Discourse, cont.</vt:lpstr>
      <vt:lpstr>Transubstantiation</vt:lpstr>
      <vt:lpstr>Transubstantiation, cont.</vt:lpstr>
      <vt:lpstr>The Last Supper</vt:lpstr>
      <vt:lpstr>The Eucharist as Sacrifice</vt:lpstr>
      <vt:lpstr>PowerPoint Presentation</vt:lpstr>
      <vt:lpstr>The Eucharist in the Early Church</vt:lpstr>
      <vt:lpstr>The Eucharist in the Early Church, cont</vt:lpstr>
      <vt:lpstr>The Church Fathers on the Eucharist</vt:lpstr>
      <vt:lpstr>Another Early Homily on the Eucharist</vt:lpstr>
      <vt:lpstr>Sanctifying Effects</vt:lpstr>
      <vt:lpstr>Sanctifying Effects, cont.</vt:lpstr>
      <vt:lpstr>Communion and Community</vt:lpstr>
      <vt:lpstr>Receiving Communion</vt:lpstr>
      <vt:lpstr>Receiving Communion, cont.</vt:lpstr>
      <vt:lpstr>Eucharistic Miracles</vt:lpstr>
      <vt:lpstr>Adoration</vt:lpstr>
      <vt:lpstr>Recommended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EUCHARIST II</dc:title>
  <dc:creator>Teresa Crichton</dc:creator>
  <cp:lastModifiedBy>Teresa Crichton</cp:lastModifiedBy>
  <cp:revision>75</cp:revision>
  <dcterms:created xsi:type="dcterms:W3CDTF">2015-12-15T16:26:47Z</dcterms:created>
  <dcterms:modified xsi:type="dcterms:W3CDTF">2023-12-05T05:37:39Z</dcterms:modified>
</cp:coreProperties>
</file>