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83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5" r:id="rId3"/>
    <p:sldId id="359" r:id="rId4"/>
    <p:sldId id="334" r:id="rId5"/>
    <p:sldId id="351" r:id="rId6"/>
    <p:sldId id="352" r:id="rId7"/>
    <p:sldId id="353" r:id="rId8"/>
    <p:sldId id="354" r:id="rId9"/>
    <p:sldId id="355" r:id="rId10"/>
    <p:sldId id="356" r:id="rId11"/>
    <p:sldId id="357" r:id="rId12"/>
    <p:sldId id="358" r:id="rId13"/>
    <p:sldId id="360" r:id="rId14"/>
    <p:sldId id="319" r:id="rId15"/>
    <p:sldId id="346" r:id="rId16"/>
  </p:sldIdLst>
  <p:sldSz cx="9144000" cy="6858000" type="letter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9770"/>
    <p:restoredTop sz="89082"/>
  </p:normalViewPr>
  <p:slideViewPr>
    <p:cSldViewPr>
      <p:cViewPr varScale="1">
        <p:scale>
          <a:sx n="100" d="100"/>
          <a:sy n="100" d="100"/>
        </p:scale>
        <p:origin x="109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>
      <p:cViewPr>
        <p:scale>
          <a:sx n="100" d="100"/>
          <a:sy n="100" d="100"/>
        </p:scale>
        <p:origin x="2832" y="-3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>
            <a:extLst>
              <a:ext uri="{FF2B5EF4-FFF2-40B4-BE49-F238E27FC236}">
                <a16:creationId xmlns:a16="http://schemas.microsoft.com/office/drawing/2014/main" xmlns="" id="{DA0A40E0-A089-9C41-A66C-5E388D45975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xmlns="" id="{FEBABAE7-8FC4-5749-B86A-94364F27746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4388" name="Rectangle 4">
            <a:extLst>
              <a:ext uri="{FF2B5EF4-FFF2-40B4-BE49-F238E27FC236}">
                <a16:creationId xmlns:a16="http://schemas.microsoft.com/office/drawing/2014/main" xmlns="" id="{21FB9987-BC4E-C849-B653-3E857A82D2D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297180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4389" name="Rectangle 5">
            <a:extLst>
              <a:ext uri="{FF2B5EF4-FFF2-40B4-BE49-F238E27FC236}">
                <a16:creationId xmlns:a16="http://schemas.microsoft.com/office/drawing/2014/main" xmlns="" id="{E49E0989-E020-4B4C-867F-A3FCC3B83DB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7AFE3A4-4427-5943-AC39-224A415730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xmlns="" id="{9D640D82-17CE-8849-BAF9-F721CF5FEAF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xmlns="" id="{C35717C6-E29C-F346-836E-A75488E317F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xmlns="" id="{366CB10C-6C15-5041-B9A7-814752EEBCF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9" name="Rectangle 5">
            <a:extLst>
              <a:ext uri="{FF2B5EF4-FFF2-40B4-BE49-F238E27FC236}">
                <a16:creationId xmlns:a16="http://schemas.microsoft.com/office/drawing/2014/main" xmlns="" id="{0BC80F82-4657-7C49-A8CE-2FDC1B02232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5790"/>
            <a:ext cx="502920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3430" name="Rectangle 6">
            <a:extLst>
              <a:ext uri="{FF2B5EF4-FFF2-40B4-BE49-F238E27FC236}">
                <a16:creationId xmlns:a16="http://schemas.microsoft.com/office/drawing/2014/main" xmlns="" id="{55A4EE02-9A37-104B-B912-2531162177D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297180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31" name="Rectangle 7">
            <a:extLst>
              <a:ext uri="{FF2B5EF4-FFF2-40B4-BE49-F238E27FC236}">
                <a16:creationId xmlns:a16="http://schemas.microsoft.com/office/drawing/2014/main" xmlns="" id="{6911F996-5395-1B45-B715-DC42142E8B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C7CC45A-7E0F-0F43-A6C4-0C31CCE0A7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68821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xmlns="" id="{F13DFE22-9AB4-35BF-ED48-77D4E32E91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6E83C21-8159-D64C-928D-137B7CB3EA65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xmlns="" id="{FBF2F6EB-DEDC-DC1C-6A50-F85D27D939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9093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51000" y="231775"/>
            <a:ext cx="3098800" cy="23241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CC45A-7E0F-0F43-A6C4-0C31CCE0A701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1842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5425" y="231775"/>
            <a:ext cx="3409950" cy="2557463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CC45A-7E0F-0F43-A6C4-0C31CCE0A701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281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5425" y="309563"/>
            <a:ext cx="3409950" cy="2557462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CC45A-7E0F-0F43-A6C4-0C31CCE0A701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796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CC45A-7E0F-0F43-A6C4-0C31CCE0A701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6675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CC45A-7E0F-0F43-A6C4-0C31CCE0A701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70804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CC45A-7E0F-0F43-A6C4-0C31CCE0A701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3191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CC45A-7E0F-0F43-A6C4-0C31CCE0A701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199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CC45A-7E0F-0F43-A6C4-0C31CCE0A701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72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>
            <a:extLst>
              <a:ext uri="{FF2B5EF4-FFF2-40B4-BE49-F238E27FC236}">
                <a16:creationId xmlns:a16="http://schemas.microsoft.com/office/drawing/2014/main" xmlns="" id="{0A86F520-62E0-B1BA-9EC7-46371ADFE9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231775"/>
            <a:ext cx="4029075" cy="3022600"/>
          </a:xfrm>
          <a:ln/>
        </p:spPr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xmlns="" id="{E62E30BF-45F4-93A2-AE92-CBEBE008E0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149D028-6395-0B4B-9A01-5A56CD3D2326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552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03400" y="155575"/>
            <a:ext cx="3200400" cy="24003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CC45A-7E0F-0F43-A6C4-0C31CCE0A701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365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0813" y="155575"/>
            <a:ext cx="3406775" cy="255587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CC45A-7E0F-0F43-A6C4-0C31CCE0A701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206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52588" y="155575"/>
            <a:ext cx="3019425" cy="2265363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CC45A-7E0F-0F43-A6C4-0C31CCE0A701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97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27200" y="309563"/>
            <a:ext cx="3175000" cy="2382837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CC45A-7E0F-0F43-A6C4-0C31CCE0A701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9225" y="309563"/>
            <a:ext cx="3409950" cy="2557462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CC45A-7E0F-0F43-A6C4-0C31CCE0A701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93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5898825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6906359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8856" y="3428999"/>
            <a:ext cx="4138550" cy="2268559"/>
          </a:xfrm>
        </p:spPr>
        <p:txBody>
          <a:bodyPr anchor="t">
            <a:normAutofit/>
          </a:bodyPr>
          <a:lstStyle>
            <a:lvl1pPr algn="r"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1292" y="2268787"/>
            <a:ext cx="3966114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Catholic Apologetics - Mike Schultz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A9EFB3D5-0930-8C45-BCD9-9CB192B2DBA4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1641440" y="3262168"/>
            <a:ext cx="3117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2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52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TextBox 16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8857" y="808057"/>
            <a:ext cx="5885350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20792" y="2049878"/>
            <a:ext cx="5723414" cy="400006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Catholic Apologetics - Mike Schultz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33CB-4203-BC4B-9A72-4B77529975B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8807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TextBox 22"/>
          <p:cNvSpPr txBox="1"/>
          <p:nvPr/>
        </p:nvSpPr>
        <p:spPr>
          <a:xfrm rot="5400000">
            <a:off x="7688343" y="480678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9317" y="805818"/>
            <a:ext cx="99488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64598" y="970410"/>
            <a:ext cx="4715441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Catholic Apologetics - Mike Schultz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35F5-E819-D049-A36E-6B6D6A700B7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9811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Catholic Apologetics - Mike Schultz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31060-E10E-7248-BD35-9FA6CCAAB55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3288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405" y="3199028"/>
            <a:ext cx="5967420" cy="1372971"/>
          </a:xfrm>
        </p:spPr>
        <p:txBody>
          <a:bodyPr anchor="t">
            <a:normAutofit/>
          </a:bodyPr>
          <a:lstStyle>
            <a:lvl1pPr algn="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1131" y="2272143"/>
            <a:ext cx="5803294" cy="926885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Catholic Apologetics - Mike Schultz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A82DE-AA48-B540-91FF-01936F976211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1644924" y="3023993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110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1426" y="805818"/>
            <a:ext cx="5882780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65406" y="2056800"/>
            <a:ext cx="2855547" cy="39931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679" y="2056800"/>
            <a:ext cx="2859527" cy="39931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Catholic Apologetics - Mike Schultz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E7D9-08CF-E549-BCF8-ECE5F2C34ECC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1" name="Rectangle 10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TextBox 18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332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TextBox 23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3589" y="805818"/>
            <a:ext cx="5880617" cy="10770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3589" y="2054563"/>
            <a:ext cx="2857364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cap="none" baseline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62510" y="2851330"/>
            <a:ext cx="2858443" cy="3198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679" y="2054563"/>
            <a:ext cx="285952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cap="none" baseline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84680" y="2851330"/>
            <a:ext cx="2859526" cy="3198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Catholic Apologetics - Mike Schultz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7C88-0CB1-CB49-B446-36B0041E19B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061827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TextBox 15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Catholic Apologetics - Mike Schultz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894C-3D87-1A4B-A005-930B9E2CB95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6100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Catholic Apologetics - Mike Schultz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466D-30F4-DD41-8DCB-0D29BF3BC84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2979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TextBox 21"/>
          <p:cNvSpPr txBox="1"/>
          <p:nvPr/>
        </p:nvSpPr>
        <p:spPr>
          <a:xfrm>
            <a:off x="1179466" y="1127642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83" y="1296618"/>
            <a:ext cx="2120703" cy="1889075"/>
          </a:xfr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8538" y="805818"/>
            <a:ext cx="375566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982" y="3186155"/>
            <a:ext cx="2120703" cy="2386397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Catholic Apologetics - Mike Schultz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5E30A-A75C-F947-9C40-29F7C9CB35B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2124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TextBox 12"/>
          <p:cNvSpPr txBox="1"/>
          <p:nvPr/>
        </p:nvSpPr>
        <p:spPr>
          <a:xfrm>
            <a:off x="1179466" y="1127642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82987" y="3229"/>
            <a:ext cx="3727769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6671" y="1296618"/>
            <a:ext cx="2603212" cy="188630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984" y="3182928"/>
            <a:ext cx="2603794" cy="2386394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3A3-C03B-524F-BFDA-3990D571E6C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4767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060" y="2912532"/>
            <a:ext cx="7772939" cy="39454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98"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61317" y="808057"/>
            <a:ext cx="587801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6236" y="2049878"/>
            <a:ext cx="5713092" cy="40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28294" y="5272451"/>
            <a:ext cx="2662729" cy="179188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58177" y="3658900"/>
            <a:ext cx="5885352" cy="183663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Catholic Apologetics - Mike Schultz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2136" y="164594"/>
            <a:ext cx="638312" cy="322850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D7C88-0CB1-CB49-B446-36B0041E19B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59428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hf hdr="0" ftr="0" dt="0"/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28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58366" indent="-258366" algn="l" defTabSz="685800" rtl="0" eaLnBrk="1" latinLnBrk="0" hangingPunct="1">
        <a:lnSpc>
          <a:spcPct val="120000"/>
        </a:lnSpc>
        <a:spcBef>
          <a:spcPts val="750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96504" indent="-253604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44166" indent="-25836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82304" indent="-253604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629966" indent="-25836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975104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40280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670048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017520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xmlns="" id="{B2A7ECE0-8DDF-6EFC-4918-6256EFE3297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01788" y="326019"/>
            <a:ext cx="5181600" cy="106435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 dirty="0"/>
              <a:t>The Communion of Saints</a:t>
            </a:r>
            <a:endParaRPr lang="en-US" altLang="en-US" sz="4000" dirty="0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xmlns="" id="{A1BEB135-C78C-D4E6-0AE6-E351B7D4AAB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88943" y="4038600"/>
            <a:ext cx="3966114" cy="1560262"/>
          </a:xfrm>
        </p:spPr>
        <p:txBody>
          <a:bodyPr>
            <a:normAutofit/>
          </a:bodyPr>
          <a:lstStyle/>
          <a:p>
            <a:r>
              <a:rPr lang="en-US" altLang="en-US" sz="1800" dirty="0"/>
              <a:t>RCIA</a:t>
            </a:r>
            <a:endParaRPr lang="en-US" altLang="en-US" sz="1800" b="1" dirty="0"/>
          </a:p>
          <a:p>
            <a:pPr eaLnBrk="1" hangingPunct="1">
              <a:buFont typeface="Wingdings" pitchFamily="2" charset="2"/>
              <a:buNone/>
            </a:pPr>
            <a:r>
              <a:rPr lang="en-US" altLang="en-US" sz="1800" dirty="0"/>
              <a:t>St Peter Catholic Church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1800" dirty="0"/>
              <a:t>Monument, CO </a:t>
            </a:r>
          </a:p>
        </p:txBody>
      </p:sp>
      <p:sp>
        <p:nvSpPr>
          <p:cNvPr id="15361" name="Rectangle 6">
            <a:extLst>
              <a:ext uri="{FF2B5EF4-FFF2-40B4-BE49-F238E27FC236}">
                <a16:creationId xmlns:a16="http://schemas.microsoft.com/office/drawing/2014/main" xmlns="" id="{4D26DBD6-2E70-127C-4E18-6535DD6408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373C13D-D18F-CC45-9FB5-D8D1465683CA}" type="slidenum">
              <a:rPr lang="en-US" altLang="en-US" sz="1400">
                <a:solidFill>
                  <a:schemeClr val="bg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400">
              <a:solidFill>
                <a:schemeClr val="bg2"/>
              </a:solidFill>
            </a:endParaRPr>
          </a:p>
        </p:txBody>
      </p:sp>
      <p:pic>
        <p:nvPicPr>
          <p:cNvPr id="15364" name="Picture 11" descr="jcshepherd">
            <a:extLst>
              <a:ext uri="{FF2B5EF4-FFF2-40B4-BE49-F238E27FC236}">
                <a16:creationId xmlns:a16="http://schemas.microsoft.com/office/drawing/2014/main" xmlns="" id="{B9AD5DA3-6EC8-7DA4-7AAD-757B9E978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732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Box 12">
            <a:extLst>
              <a:ext uri="{FF2B5EF4-FFF2-40B4-BE49-F238E27FC236}">
                <a16:creationId xmlns:a16="http://schemas.microsoft.com/office/drawing/2014/main" xmlns="" id="{FDCFCEF3-5319-606F-EC55-FF070ABC5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292" y="6248400"/>
            <a:ext cx="30917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 smtClean="0"/>
              <a:t>11 Apr 2024</a:t>
            </a:r>
            <a:endParaRPr lang="en-US" altLang="en-US" sz="2400" dirty="0"/>
          </a:p>
        </p:txBody>
      </p:sp>
      <p:sp>
        <p:nvSpPr>
          <p:cNvPr id="3" name="Rounded Rectangle 2"/>
          <p:cNvSpPr/>
          <p:nvPr/>
        </p:nvSpPr>
        <p:spPr>
          <a:xfrm>
            <a:off x="2086883" y="2209800"/>
            <a:ext cx="4211409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086883" y="2209800"/>
            <a:ext cx="4211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“What is the Church if not the assembly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Of all the Saints? </a:t>
            </a:r>
            <a:r>
              <a:rPr lang="en-US" sz="1200" i="1" dirty="0" smtClean="0">
                <a:solidFill>
                  <a:srgbClr val="FF0000"/>
                </a:solidFill>
              </a:rPr>
              <a:t>CCC 946</a:t>
            </a:r>
            <a:endParaRPr lang="en-US" sz="12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E7D9-08CF-E549-BCF8-ECE5F2C34ECC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8BD448AE-5C0A-C264-A786-AD2CCE7500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3200" dirty="0"/>
              <a:t>The Process for Proclaiming Someone a Saint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28737888-E9D5-1E1E-945A-33081E5EAB31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371600" y="1752600"/>
            <a:ext cx="2855547" cy="3993144"/>
          </a:xfrm>
        </p:spPr>
        <p:txBody>
          <a:bodyPr>
            <a:noAutofit/>
          </a:bodyPr>
          <a:lstStyle/>
          <a:p>
            <a:r>
              <a:rPr lang="en-US" altLang="en-US" sz="1600" dirty="0"/>
              <a:t>Usually, cannot begin until 5 years after death</a:t>
            </a:r>
          </a:p>
          <a:p>
            <a:r>
              <a:rPr lang="en-US" altLang="en-US" sz="1600" dirty="0"/>
              <a:t>Bishop of the diocese petitions the Vatican</a:t>
            </a:r>
          </a:p>
          <a:p>
            <a:pPr lvl="1"/>
            <a:r>
              <a:rPr lang="en-US" altLang="en-US" dirty="0"/>
              <a:t>If approved, the person becomes </a:t>
            </a:r>
            <a:r>
              <a:rPr lang="en-US" altLang="en-US" dirty="0">
                <a:solidFill>
                  <a:srgbClr val="00B0F0"/>
                </a:solidFill>
              </a:rPr>
              <a:t>Servant of God</a:t>
            </a:r>
            <a:endParaRPr lang="en-US" altLang="en-US" dirty="0"/>
          </a:p>
          <a:p>
            <a:pPr lvl="1"/>
            <a:r>
              <a:rPr lang="en-US" altLang="en-US" dirty="0"/>
              <a:t>All the person’s writings must be collected, including private writings such as diaries and letters to friends and family. The person’s entire life must be documented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EA5AE5EC-EB04-AA49-CFBF-10EBEB3436B9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975154" y="1820062"/>
            <a:ext cx="2859527" cy="3993144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sz="2400" dirty="0"/>
              <a:t>If the process is advanced, the person is called </a:t>
            </a:r>
            <a:r>
              <a:rPr lang="en-US" altLang="en-US" sz="2400" dirty="0">
                <a:solidFill>
                  <a:srgbClr val="00B0F0"/>
                </a:solidFill>
              </a:rPr>
              <a:t>Venerable</a:t>
            </a:r>
            <a:endParaRPr lang="en-US" altLang="en-US" sz="2400" dirty="0"/>
          </a:p>
          <a:p>
            <a:r>
              <a:rPr lang="en-US" altLang="en-US" sz="2400" dirty="0"/>
              <a:t>At this point, a documented miracle must be attributed to the intercession of this person</a:t>
            </a:r>
          </a:p>
          <a:p>
            <a:r>
              <a:rPr lang="en-US" altLang="en-US" sz="2400" dirty="0"/>
              <a:t>Such miracles must be investigated and confirmed by two tribunals, one scientific and one theological</a:t>
            </a:r>
          </a:p>
        </p:txBody>
      </p:sp>
    </p:spTree>
    <p:extLst>
      <p:ext uri="{BB962C8B-B14F-4D97-AF65-F5344CB8AC3E}">
        <p14:creationId xmlns:p14="http://schemas.microsoft.com/office/powerpoint/2010/main" val="12299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E7D9-08CF-E549-BCF8-ECE5F2C34ECC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6A57782C-FE44-8DBE-2ADC-7481A226BA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3200" dirty="0"/>
              <a:t>The Process, cont.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A126172F-C9D6-3D85-C8BA-F6F163860819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524000" y="1887523"/>
            <a:ext cx="2855547" cy="3993144"/>
          </a:xfrm>
        </p:spPr>
        <p:txBody>
          <a:bodyPr>
            <a:noAutofit/>
          </a:bodyPr>
          <a:lstStyle/>
          <a:p>
            <a:r>
              <a:rPr lang="en-US" altLang="en-US" dirty="0"/>
              <a:t>The next step is “beatification” and the person is given the title </a:t>
            </a:r>
            <a:r>
              <a:rPr lang="en-US" altLang="en-US" dirty="0">
                <a:solidFill>
                  <a:srgbClr val="00B0F0"/>
                </a:solidFill>
              </a:rPr>
              <a:t>Blessed</a:t>
            </a:r>
            <a:r>
              <a:rPr lang="en-US" altLang="en-US" dirty="0"/>
              <a:t> </a:t>
            </a:r>
          </a:p>
          <a:p>
            <a:r>
              <a:rPr lang="en-US" altLang="en-US" dirty="0"/>
              <a:t>At this time, private or diocesan-level veneration is permitted</a:t>
            </a:r>
          </a:p>
          <a:p>
            <a:r>
              <a:rPr lang="en-US" altLang="en-US" dirty="0"/>
              <a:t>The Church’s investigation continues, and a second miracle is necessary for sainthood.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958852FC-9C6A-2F22-2908-AC431114FF09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994204" y="1897048"/>
            <a:ext cx="2859527" cy="3993144"/>
          </a:xfrm>
        </p:spPr>
        <p:txBody>
          <a:bodyPr>
            <a:noAutofit/>
          </a:bodyPr>
          <a:lstStyle/>
          <a:p>
            <a:r>
              <a:rPr lang="en-US" altLang="en-US" dirty="0"/>
              <a:t>The study must be completed before proceeding</a:t>
            </a:r>
          </a:p>
          <a:p>
            <a:r>
              <a:rPr lang="en-US" altLang="en-US" dirty="0"/>
              <a:t>The declaration of sainthood is considered infallible</a:t>
            </a:r>
          </a:p>
          <a:p>
            <a:r>
              <a:rPr lang="en-US" altLang="en-US" dirty="0"/>
              <a:t>Once the Holy Father gives his consent, the person may be canonized and becomes </a:t>
            </a:r>
            <a:r>
              <a:rPr lang="en-US" altLang="en-US" dirty="0">
                <a:solidFill>
                  <a:srgbClr val="00B0F0"/>
                </a:solidFill>
              </a:rPr>
              <a:t>Saint</a:t>
            </a:r>
          </a:p>
        </p:txBody>
      </p:sp>
    </p:spTree>
    <p:extLst>
      <p:ext uri="{BB962C8B-B14F-4D97-AF65-F5344CB8AC3E}">
        <p14:creationId xmlns:p14="http://schemas.microsoft.com/office/powerpoint/2010/main" val="130217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E7D9-08CF-E549-BCF8-ECE5F2C34ECC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55A02E9F-6388-39F6-00B6-EE7BB4972A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/>
              <a:t>To Be a Saint – Our Only Goal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5DC4FAE9-68FC-4D8B-7A1F-FB94F08B2F4E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371600" y="1346670"/>
            <a:ext cx="2855547" cy="3993144"/>
          </a:xfrm>
        </p:spPr>
        <p:txBody>
          <a:bodyPr>
            <a:noAutofit/>
          </a:bodyPr>
          <a:lstStyle/>
          <a:p>
            <a:r>
              <a:rPr lang="en-US" altLang="en-US" dirty="0"/>
              <a:t>“You are therefore to be perfect, even as your Heavenly Father is perfect.” (Matt 5:48)</a:t>
            </a:r>
          </a:p>
          <a:p>
            <a:r>
              <a:rPr lang="en-US" altLang="en-US" dirty="0"/>
              <a:t>Christ brought the power of redemption and with it, grace</a:t>
            </a:r>
          </a:p>
          <a:p>
            <a:pPr lvl="1"/>
            <a:r>
              <a:rPr lang="en-US" altLang="en-US" sz="1800" dirty="0"/>
              <a:t>Sources of grace: sacraments, prayer, the Church</a:t>
            </a:r>
          </a:p>
          <a:p>
            <a:pPr lvl="1"/>
            <a:r>
              <a:rPr lang="en-US" altLang="en-US" sz="1800" dirty="0"/>
              <a:t>Christ is our example</a:t>
            </a:r>
          </a:p>
          <a:p>
            <a:endParaRPr lang="en-US" alt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2264350E-F555-D575-E095-7D762D78F354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902816" y="1342959"/>
            <a:ext cx="2859527" cy="3993144"/>
          </a:xfrm>
        </p:spPr>
        <p:txBody>
          <a:bodyPr>
            <a:noAutofit/>
          </a:bodyPr>
          <a:lstStyle/>
          <a:p>
            <a:r>
              <a:rPr lang="en-US" altLang="en-US" dirty="0"/>
              <a:t>Sanctity is the close union of man with God</a:t>
            </a:r>
          </a:p>
          <a:p>
            <a:pPr lvl="1"/>
            <a:r>
              <a:rPr lang="en-US" altLang="en-US" sz="1800" dirty="0"/>
              <a:t>The closer we get to Him, the holier we get</a:t>
            </a:r>
          </a:p>
          <a:p>
            <a:pPr lvl="1"/>
            <a:r>
              <a:rPr lang="en-US" altLang="en-US" sz="1800" dirty="0"/>
              <a:t>A saint practices heroic goodness </a:t>
            </a:r>
            <a:r>
              <a:rPr lang="en-US" altLang="en-US" sz="1800" dirty="0" smtClean="0"/>
              <a:t>Don’t </a:t>
            </a:r>
            <a:r>
              <a:rPr lang="en-US" altLang="en-US" sz="1800" dirty="0"/>
              <a:t>buy the myth that you can’t be holy</a:t>
            </a:r>
          </a:p>
          <a:p>
            <a:pPr lvl="1"/>
            <a:r>
              <a:rPr lang="en-US" altLang="en-US" sz="1800" dirty="0"/>
              <a:t>It’s not too late to start</a:t>
            </a:r>
          </a:p>
          <a:p>
            <a:pPr lvl="1"/>
            <a:r>
              <a:rPr lang="en-US" altLang="en-US" sz="1800" dirty="0"/>
              <a:t>Don’t settle for mediocrity</a:t>
            </a:r>
          </a:p>
        </p:txBody>
      </p:sp>
    </p:spTree>
    <p:extLst>
      <p:ext uri="{BB962C8B-B14F-4D97-AF65-F5344CB8AC3E}">
        <p14:creationId xmlns:p14="http://schemas.microsoft.com/office/powerpoint/2010/main" val="122002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02694"/>
            <a:ext cx="5878011" cy="1077229"/>
          </a:xfrm>
        </p:spPr>
        <p:txBody>
          <a:bodyPr/>
          <a:lstStyle/>
          <a:p>
            <a:pPr algn="ctr"/>
            <a:r>
              <a:rPr lang="en-US" dirty="0" smtClean="0"/>
              <a:t>Closing Prayer to our Patron Saint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894C-3D87-1A4B-A005-930B9E2CB950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125786" y="990600"/>
            <a:ext cx="564770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FF00"/>
                </a:solidFill>
              </a:rPr>
              <a:t>Dear St. N…,</a:t>
            </a:r>
          </a:p>
          <a:p>
            <a:r>
              <a:rPr lang="en-US" i="1" dirty="0" smtClean="0">
                <a:solidFill>
                  <a:srgbClr val="FFFF00"/>
                </a:solidFill>
              </a:rPr>
              <a:t>I have been honored to bear your name- </a:t>
            </a:r>
          </a:p>
          <a:p>
            <a:r>
              <a:rPr lang="en-US" i="1" dirty="0" smtClean="0">
                <a:solidFill>
                  <a:srgbClr val="FFFF00"/>
                </a:solidFill>
              </a:rPr>
              <a:t>A name made famous by your heroic virtues.</a:t>
            </a:r>
          </a:p>
          <a:p>
            <a:r>
              <a:rPr lang="en-US" i="1" dirty="0" smtClean="0">
                <a:solidFill>
                  <a:srgbClr val="FFFF00"/>
                </a:solidFill>
              </a:rPr>
              <a:t>Help me never to do anything to besmirch It. </a:t>
            </a:r>
          </a:p>
          <a:p>
            <a:r>
              <a:rPr lang="en-US" i="1" dirty="0" smtClean="0">
                <a:solidFill>
                  <a:srgbClr val="FFFF00"/>
                </a:solidFill>
              </a:rPr>
              <a:t>Obtain God’s grace for me</a:t>
            </a:r>
          </a:p>
          <a:p>
            <a:r>
              <a:rPr lang="en-US" i="1" dirty="0" smtClean="0">
                <a:solidFill>
                  <a:srgbClr val="FFFF00"/>
                </a:solidFill>
              </a:rPr>
              <a:t>That I may grow in faith, hope and love,</a:t>
            </a:r>
          </a:p>
          <a:p>
            <a:r>
              <a:rPr lang="en-US" i="1" dirty="0" smtClean="0">
                <a:solidFill>
                  <a:srgbClr val="FFFF00"/>
                </a:solidFill>
              </a:rPr>
              <a:t>And all the virtues.</a:t>
            </a:r>
          </a:p>
          <a:p>
            <a:r>
              <a:rPr lang="en-US" i="1" dirty="0" smtClean="0">
                <a:solidFill>
                  <a:srgbClr val="FFFF00"/>
                </a:solidFill>
              </a:rPr>
              <a:t>Grant that by imitating you</a:t>
            </a:r>
          </a:p>
          <a:p>
            <a:r>
              <a:rPr lang="en-US" i="1" dirty="0" smtClean="0">
                <a:solidFill>
                  <a:srgbClr val="FFFF00"/>
                </a:solidFill>
              </a:rPr>
              <a:t>I may imitate your Lord and Master, Jesus Christ.</a:t>
            </a:r>
          </a:p>
          <a:p>
            <a:r>
              <a:rPr lang="en-US" i="1" dirty="0" smtClean="0">
                <a:solidFill>
                  <a:srgbClr val="FFFF00"/>
                </a:solidFill>
              </a:rPr>
              <a:t>Watch over me along the way of the rest of my life</a:t>
            </a:r>
          </a:p>
          <a:p>
            <a:r>
              <a:rPr lang="en-US" i="1" dirty="0" smtClean="0">
                <a:solidFill>
                  <a:srgbClr val="FFFF00"/>
                </a:solidFill>
              </a:rPr>
              <a:t>And bring me safe to my heavenly home at my death</a:t>
            </a:r>
            <a:r>
              <a:rPr lang="en-US" dirty="0" smtClean="0"/>
              <a:t>.</a:t>
            </a:r>
          </a:p>
          <a:p>
            <a:r>
              <a:rPr lang="en-US" dirty="0"/>
              <a:t>	</a:t>
            </a:r>
            <a:r>
              <a:rPr lang="en-US" dirty="0" smtClean="0"/>
              <a:t>							</a:t>
            </a:r>
            <a:r>
              <a:rPr lang="en-US" dirty="0" smtClean="0">
                <a:solidFill>
                  <a:srgbClr val="FFFF00"/>
                </a:solidFill>
              </a:rPr>
              <a:t>		Amen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4572000"/>
            <a:ext cx="36576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10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xmlns="" id="{063109BE-67CD-7CF2-25B0-78285CA0F7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3600" dirty="0"/>
              <a:t>Sources &amp; Recommended Reading</a:t>
            </a:r>
          </a:p>
        </p:txBody>
      </p:sp>
      <p:sp>
        <p:nvSpPr>
          <p:cNvPr id="223235" name="Rectangle 3">
            <a:extLst>
              <a:ext uri="{FF2B5EF4-FFF2-40B4-BE49-F238E27FC236}">
                <a16:creationId xmlns:a16="http://schemas.microsoft.com/office/drawing/2014/main" xmlns="" id="{8975539E-D605-5341-8E7E-10A47888D8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43000" y="1752600"/>
            <a:ext cx="7772400" cy="5105400"/>
          </a:xfrm>
        </p:spPr>
        <p:txBody>
          <a:bodyPr>
            <a:normAutofit/>
          </a:bodyPr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sz="2600" u="sng" dirty="0"/>
              <a:t>The Catechism of the Catholic Church</a:t>
            </a:r>
            <a:r>
              <a:rPr lang="en-US" sz="2600" dirty="0"/>
              <a:t>, </a:t>
            </a:r>
            <a:r>
              <a:rPr lang="en-US" sz="2600" dirty="0" err="1"/>
              <a:t>Ligouri</a:t>
            </a:r>
            <a:r>
              <a:rPr lang="en-US" sz="2600" dirty="0"/>
              <a:t>, 1994.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600" dirty="0"/>
              <a:t>Madrid, Patrick: </a:t>
            </a:r>
            <a:r>
              <a:rPr lang="en-US" sz="2600" u="sng" dirty="0"/>
              <a:t>Any Friend of God is a Friend of Mine</a:t>
            </a:r>
            <a:r>
              <a:rPr lang="en-US" sz="2600" dirty="0"/>
              <a:t>, Basilica Press, 1996.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600" dirty="0"/>
              <a:t>Armstrong, Dave: </a:t>
            </a:r>
            <a:r>
              <a:rPr lang="en-US" sz="2600" u="sng" dirty="0"/>
              <a:t>A Biblical Defense of Catholicism</a:t>
            </a:r>
            <a:r>
              <a:rPr lang="en-US" sz="2600" dirty="0"/>
              <a:t>,  Sophia Institute Press, 2003.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600" dirty="0"/>
              <a:t>Keating, Karl: </a:t>
            </a:r>
            <a:r>
              <a:rPr lang="en-US" sz="2600" u="sng" dirty="0"/>
              <a:t>Catholicism and Fundamentalism</a:t>
            </a:r>
            <a:r>
              <a:rPr lang="en-US" sz="2600" dirty="0"/>
              <a:t>, Ignatius Press, 1988.</a:t>
            </a:r>
          </a:p>
          <a:p>
            <a:pPr marL="0" indent="0" algn="r" eaLnBrk="1" hangingPunct="1">
              <a:buFont typeface="Wingdings" pitchFamily="2" charset="2"/>
              <a:buNone/>
              <a:defRPr/>
            </a:pPr>
            <a:r>
              <a:rPr lang="en-US" sz="2400" dirty="0"/>
              <a:t>Continued on next page…</a:t>
            </a:r>
          </a:p>
        </p:txBody>
      </p:sp>
      <p:sp>
        <p:nvSpPr>
          <p:cNvPr id="57345" name="Slide Number Placeholder 5">
            <a:extLst>
              <a:ext uri="{FF2B5EF4-FFF2-40B4-BE49-F238E27FC236}">
                <a16:creationId xmlns:a16="http://schemas.microsoft.com/office/drawing/2014/main" xmlns="" id="{BE447759-CBD7-E2BB-62AE-F7DEFB8419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ACCD6B1-3B51-6546-8E6A-851599D5EB16}" type="slidenum">
              <a:rPr lang="en-US" altLang="en-US" sz="1400">
                <a:solidFill>
                  <a:schemeClr val="bg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40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xmlns="" id="{66D7FEE4-C022-C5C7-656E-43F1829546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3600" dirty="0"/>
              <a:t>Sources &amp; Recommended Reading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xmlns="" id="{ED56E1EC-0922-0A58-B593-A17AD163AE3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43000" y="1752600"/>
            <a:ext cx="7772400" cy="5105400"/>
          </a:xfrm>
        </p:spPr>
        <p:txBody>
          <a:bodyPr/>
          <a:lstStyle/>
          <a:p>
            <a:r>
              <a:rPr lang="en-US" sz="2400" dirty="0"/>
              <a:t>Ripley, Canon Francis: </a:t>
            </a:r>
            <a:r>
              <a:rPr lang="en-US" sz="2400" u="sng" dirty="0"/>
              <a:t>This is The Faith</a:t>
            </a:r>
            <a:r>
              <a:rPr lang="en-US" sz="2400" dirty="0"/>
              <a:t>, Tan Books and Publishers, 2002.</a:t>
            </a:r>
            <a:endParaRPr lang="en-US" altLang="en-US" sz="2400" dirty="0"/>
          </a:p>
          <a:p>
            <a:pPr eaLnBrk="1" hangingPunct="1"/>
            <a:r>
              <a:rPr lang="en-US" altLang="en-US" sz="2400" dirty="0"/>
              <a:t>Romero, Fr. Mario P: </a:t>
            </a:r>
            <a:r>
              <a:rPr lang="en-US" altLang="en-US" sz="2400" u="sng" dirty="0"/>
              <a:t>Unabridged Christianity</a:t>
            </a:r>
            <a:r>
              <a:rPr lang="en-US" altLang="en-US" sz="2400" dirty="0"/>
              <a:t>, Queenship Publishing, 1999.</a:t>
            </a:r>
          </a:p>
          <a:p>
            <a:pPr eaLnBrk="1" hangingPunct="1"/>
            <a:r>
              <a:rPr lang="en-US" altLang="en-US" sz="2400" dirty="0">
                <a:solidFill>
                  <a:srgbClr val="C00000"/>
                </a:solidFill>
              </a:rPr>
              <a:t>https://</a:t>
            </a:r>
            <a:r>
              <a:rPr lang="en-US" altLang="en-US" sz="2400" dirty="0" err="1">
                <a:solidFill>
                  <a:srgbClr val="C00000"/>
                </a:solidFill>
              </a:rPr>
              <a:t>www.catholic.com</a:t>
            </a:r>
            <a:r>
              <a:rPr lang="en-US" altLang="en-US" sz="2400" dirty="0">
                <a:solidFill>
                  <a:srgbClr val="C00000"/>
                </a:solidFill>
              </a:rPr>
              <a:t>/encyclopedia/beatification-and-canonization</a:t>
            </a:r>
          </a:p>
          <a:p>
            <a:pPr eaLnBrk="1" hangingPunct="1"/>
            <a:r>
              <a:rPr lang="en-US" altLang="en-US" sz="2400" dirty="0">
                <a:solidFill>
                  <a:srgbClr val="C00000"/>
                </a:solidFill>
              </a:rPr>
              <a:t>https://</a:t>
            </a:r>
            <a:r>
              <a:rPr lang="en-US" altLang="en-US" sz="2400" dirty="0" err="1">
                <a:solidFill>
                  <a:srgbClr val="C00000"/>
                </a:solidFill>
              </a:rPr>
              <a:t>www.catholic.com</a:t>
            </a:r>
            <a:r>
              <a:rPr lang="en-US" altLang="en-US" sz="2400" dirty="0">
                <a:solidFill>
                  <a:srgbClr val="C00000"/>
                </a:solidFill>
              </a:rPr>
              <a:t>/tract/praying-to-the-saints</a:t>
            </a:r>
          </a:p>
          <a:p>
            <a:pPr eaLnBrk="1" hangingPunct="1"/>
            <a:endParaRPr lang="en-US" altLang="en-US" sz="2400" dirty="0"/>
          </a:p>
        </p:txBody>
      </p:sp>
      <p:sp>
        <p:nvSpPr>
          <p:cNvPr id="58369" name="Slide Number Placeholder 5">
            <a:extLst>
              <a:ext uri="{FF2B5EF4-FFF2-40B4-BE49-F238E27FC236}">
                <a16:creationId xmlns:a16="http://schemas.microsoft.com/office/drawing/2014/main" xmlns="" id="{DF3B488E-4D96-A0E1-7A80-6340A7ECE7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883B457-728E-E04B-A542-DFDE5D99CD5A}" type="slidenum">
              <a:rPr lang="en-US" altLang="en-US" sz="1400">
                <a:solidFill>
                  <a:schemeClr val="bg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40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xmlns="" id="{6C4588EC-C947-AC33-4026-C23FC037DD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altLang="en-US" sz="3600" dirty="0"/>
              <a:t>Let’</a:t>
            </a:r>
            <a:r>
              <a:rPr lang="en-US" altLang="ja-JP" sz="3600" dirty="0"/>
              <a:t>s Learn…</a:t>
            </a:r>
            <a:endParaRPr lang="en-US" altLang="en-US" sz="3600" dirty="0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xmlns="" id="{BC8025EB-6CF3-BC4A-B0E0-E5EFC5A8503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71600" y="1600200"/>
            <a:ext cx="7772400" cy="4419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/>
              <a:t>What is a Saint?</a:t>
            </a:r>
          </a:p>
          <a:p>
            <a:pPr eaLnBrk="1" hangingPunct="1"/>
            <a:r>
              <a:rPr lang="en-US" altLang="en-US" sz="2800" dirty="0"/>
              <a:t>Historical Perspective</a:t>
            </a:r>
          </a:p>
          <a:p>
            <a:pPr eaLnBrk="1" hangingPunct="1"/>
            <a:r>
              <a:rPr lang="en-US" altLang="ja-JP" sz="2800" dirty="0" smtClean="0"/>
              <a:t>The </a:t>
            </a:r>
            <a:r>
              <a:rPr lang="en-US" altLang="ja-JP" sz="2800" dirty="0"/>
              <a:t>Communion of Saints</a:t>
            </a:r>
          </a:p>
          <a:p>
            <a:pPr eaLnBrk="1" hangingPunct="1"/>
            <a:r>
              <a:rPr lang="en-US" altLang="en-US" sz="2800" dirty="0"/>
              <a:t>Praying to Saints</a:t>
            </a:r>
          </a:p>
          <a:p>
            <a:pPr eaLnBrk="1" hangingPunct="1"/>
            <a:r>
              <a:rPr lang="en-US" altLang="ja-JP" sz="2800" dirty="0" smtClean="0"/>
              <a:t>Process </a:t>
            </a:r>
            <a:r>
              <a:rPr lang="en-US" altLang="ja-JP" sz="2800" dirty="0"/>
              <a:t>for Declaring Someone a Saint</a:t>
            </a:r>
          </a:p>
          <a:p>
            <a:pPr eaLnBrk="1" hangingPunct="1"/>
            <a:r>
              <a:rPr lang="en-US" altLang="en-US" sz="2800" dirty="0"/>
              <a:t>Goal: Become a Saint!</a:t>
            </a:r>
          </a:p>
        </p:txBody>
      </p:sp>
      <p:sp>
        <p:nvSpPr>
          <p:cNvPr id="17409" name="Slide Number Placeholder 5">
            <a:extLst>
              <a:ext uri="{FF2B5EF4-FFF2-40B4-BE49-F238E27FC236}">
                <a16:creationId xmlns:a16="http://schemas.microsoft.com/office/drawing/2014/main" xmlns="" id="{9E2CC2F9-DD51-861D-728C-7FF9A76552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CCE1157-9EFA-D748-91A1-220DCCE416F0}" type="slidenum">
              <a:rPr lang="en-US" altLang="en-US" sz="1400">
                <a:solidFill>
                  <a:schemeClr val="bg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40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Opening Prayer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894C-3D87-1A4B-A005-930B9E2CB950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961317" y="1981200"/>
            <a:ext cx="5804794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FFFF00"/>
                </a:solidFill>
              </a:rPr>
              <a:t>Father,</a:t>
            </a:r>
          </a:p>
          <a:p>
            <a:r>
              <a:rPr lang="en-US" sz="2000" i="1" dirty="0">
                <a:solidFill>
                  <a:srgbClr val="FFFF00"/>
                </a:solidFill>
              </a:rPr>
              <a:t> </a:t>
            </a:r>
            <a:r>
              <a:rPr lang="en-US" sz="2000" i="1" dirty="0" smtClean="0">
                <a:solidFill>
                  <a:srgbClr val="FFFF00"/>
                </a:solidFill>
              </a:rPr>
              <a:t> Give perfection to beginners,</a:t>
            </a:r>
          </a:p>
          <a:p>
            <a:r>
              <a:rPr lang="en-US" sz="2000" i="1" dirty="0">
                <a:solidFill>
                  <a:srgbClr val="FFFF00"/>
                </a:solidFill>
              </a:rPr>
              <a:t> </a:t>
            </a:r>
            <a:r>
              <a:rPr lang="en-US" sz="2000" i="1" dirty="0" smtClean="0">
                <a:solidFill>
                  <a:srgbClr val="FFFF00"/>
                </a:solidFill>
              </a:rPr>
              <a:t>understanding to the little ones,</a:t>
            </a:r>
          </a:p>
          <a:p>
            <a:r>
              <a:rPr lang="en-US" sz="2000" i="1" dirty="0" smtClean="0">
                <a:solidFill>
                  <a:srgbClr val="FFFF00"/>
                </a:solidFill>
              </a:rPr>
              <a:t> and help to those who are running their course.</a:t>
            </a:r>
          </a:p>
          <a:p>
            <a:r>
              <a:rPr lang="en-US" sz="2000" i="1" dirty="0" smtClean="0">
                <a:solidFill>
                  <a:srgbClr val="FFFF00"/>
                </a:solidFill>
              </a:rPr>
              <a:t>Give sorrow to the negligent,</a:t>
            </a:r>
          </a:p>
          <a:p>
            <a:r>
              <a:rPr lang="en-US" sz="2000" i="1" dirty="0" smtClean="0">
                <a:solidFill>
                  <a:srgbClr val="FFFF00"/>
                </a:solidFill>
              </a:rPr>
              <a:t>fervor to the lukewarm,</a:t>
            </a:r>
          </a:p>
          <a:p>
            <a:r>
              <a:rPr lang="en-US" sz="2000" i="1" dirty="0" smtClean="0">
                <a:solidFill>
                  <a:srgbClr val="FFFF00"/>
                </a:solidFill>
              </a:rPr>
              <a:t>and a good consummation to the perfect.</a:t>
            </a:r>
          </a:p>
          <a:p>
            <a:endParaRPr lang="en-US" sz="2000" dirty="0"/>
          </a:p>
          <a:p>
            <a:pPr lvl="2"/>
            <a:r>
              <a:rPr lang="en-US" sz="2000" dirty="0" smtClean="0"/>
              <a:t>			</a:t>
            </a:r>
            <a:r>
              <a:rPr lang="en-US" sz="1600" dirty="0" smtClean="0"/>
              <a:t>St. Irenaeus of Lyons (c.125-202)</a:t>
            </a:r>
          </a:p>
          <a:p>
            <a:pPr lvl="2"/>
            <a:r>
              <a:rPr lang="en-US" sz="1600" dirty="0" smtClean="0"/>
              <a:t>		Bishop, Defender of the Faith, and Martyr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5486400"/>
            <a:ext cx="1724025" cy="114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35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xmlns="" id="{5670FB58-D127-54B0-85AA-A3E05CF13E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08689" y="1223510"/>
            <a:ext cx="5878011" cy="1077229"/>
          </a:xfrm>
        </p:spPr>
        <p:txBody>
          <a:bodyPr/>
          <a:lstStyle/>
          <a:p>
            <a:r>
              <a:rPr lang="en-US" altLang="en-US" dirty="0"/>
              <a:t>What is a Saint?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xmlns="" id="{67A01418-F8B5-150F-3F75-EF9B3E82CDA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57300" y="1762125"/>
            <a:ext cx="7772400" cy="4257675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From the Latin “sancti”, means “holy ones”</a:t>
            </a:r>
          </a:p>
          <a:p>
            <a:r>
              <a:rPr lang="en-US" altLang="en-US" sz="2400" dirty="0"/>
              <a:t>Originally, it referred to all Christians</a:t>
            </a:r>
          </a:p>
          <a:p>
            <a:pPr lvl="1"/>
            <a:r>
              <a:rPr lang="en-US" altLang="en-US" sz="2400" dirty="0"/>
              <a:t>Phil 4:21</a:t>
            </a:r>
          </a:p>
          <a:p>
            <a:pPr lvl="1"/>
            <a:r>
              <a:rPr lang="en-US" altLang="en-US" sz="2400" dirty="0"/>
              <a:t>Colossians 1:2</a:t>
            </a:r>
          </a:p>
          <a:p>
            <a:r>
              <a:rPr lang="en-US" altLang="en-US" sz="2400" dirty="0"/>
              <a:t>Later: Those martyred during the persecutions</a:t>
            </a:r>
          </a:p>
          <a:p>
            <a:r>
              <a:rPr lang="en-US" altLang="en-US" sz="2400" dirty="0"/>
              <a:t>Now: Those who have entered Heaven</a:t>
            </a:r>
          </a:p>
        </p:txBody>
      </p:sp>
      <p:sp>
        <p:nvSpPr>
          <p:cNvPr id="18435" name="Slide Number Placeholder 3">
            <a:extLst>
              <a:ext uri="{FF2B5EF4-FFF2-40B4-BE49-F238E27FC236}">
                <a16:creationId xmlns:a16="http://schemas.microsoft.com/office/drawing/2014/main" xmlns="" id="{933CD2F4-2E05-9E14-548D-0D7413F6ED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FA1D9FE-5A02-3D46-81C3-53431237A99C}" type="slidenum">
              <a:rPr lang="en-US" altLang="en-US" sz="1400">
                <a:solidFill>
                  <a:schemeClr val="bg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40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Historical Perspective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E7D9-08CF-E549-BCF8-ECE5F2C34ECC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91414334-1295-4E4E-CAF2-E2262AA07E6A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en-US" sz="2400" dirty="0"/>
              <a:t>Persecutions in the Early Church created many martyrs </a:t>
            </a:r>
          </a:p>
          <a:p>
            <a:r>
              <a:rPr lang="en-US" altLang="en-US" sz="2400" dirty="0"/>
              <a:t>Veneration was a local affair</a:t>
            </a:r>
          </a:p>
          <a:p>
            <a:pPr lvl="1"/>
            <a:r>
              <a:rPr lang="en-US" altLang="en-US" sz="2400" dirty="0"/>
              <a:t>Qualification for this honor was by popular acclaim, with Bishop approval</a:t>
            </a:r>
          </a:p>
          <a:p>
            <a:pPr lvl="1"/>
            <a:r>
              <a:rPr lang="en-US" altLang="en-US" sz="2400" dirty="0"/>
              <a:t>The list of saints multiplied</a:t>
            </a:r>
          </a:p>
          <a:p>
            <a:r>
              <a:rPr lang="en-US" altLang="en-US" sz="2400" dirty="0"/>
              <a:t>Missionary travels spread the devotion to the saints</a:t>
            </a:r>
          </a:p>
          <a:p>
            <a:endParaRPr lang="en-US" alt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900663ED-0BFF-D817-8258-55CC41F9CADD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en-US" sz="2400" dirty="0"/>
              <a:t>Saints began to be included in the liturgy, encouraged by the Pope</a:t>
            </a:r>
          </a:p>
          <a:p>
            <a:r>
              <a:rPr lang="en-US" altLang="en-US" sz="2400" dirty="0"/>
              <a:t>After the Orthodox split (1054), the Western Church set standards for sainthood</a:t>
            </a:r>
          </a:p>
          <a:p>
            <a:r>
              <a:rPr lang="en-US" altLang="en-US" sz="2400" dirty="0"/>
              <a:t>Now the right to canonize someone is reserved to the Holy See</a:t>
            </a:r>
          </a:p>
        </p:txBody>
      </p:sp>
    </p:spTree>
    <p:extLst>
      <p:ext uri="{BB962C8B-B14F-4D97-AF65-F5344CB8AC3E}">
        <p14:creationId xmlns:p14="http://schemas.microsoft.com/office/powerpoint/2010/main" val="372801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28188"/>
            <a:ext cx="5882780" cy="1081705"/>
          </a:xfrm>
        </p:spPr>
        <p:txBody>
          <a:bodyPr/>
          <a:lstStyle/>
          <a:p>
            <a:pPr algn="ctr"/>
            <a:r>
              <a:rPr lang="en-US" dirty="0"/>
              <a:t>The Communion of Saints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E7D9-08CF-E549-BCF8-ECE5F2C34ECC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8" name="Rectangle 1027">
            <a:extLst>
              <a:ext uri="{FF2B5EF4-FFF2-40B4-BE49-F238E27FC236}">
                <a16:creationId xmlns:a16="http://schemas.microsoft.com/office/drawing/2014/main" xmlns="" id="{63169934-0EB7-8C29-826F-49DC176FBF00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219200" y="1447800"/>
            <a:ext cx="3601753" cy="4495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1600" dirty="0"/>
              <a:t>The Church is Christ’</a:t>
            </a:r>
            <a:r>
              <a:rPr lang="en-US" altLang="ja-JP" sz="1600" dirty="0"/>
              <a:t>s body ( 1 Cor 12:12-13, 26-27)</a:t>
            </a:r>
          </a:p>
          <a:p>
            <a:pPr eaLnBrk="1" hangingPunct="1"/>
            <a:r>
              <a:rPr lang="en-US" altLang="en-US" sz="1600" dirty="0"/>
              <a:t>Christ has only one body</a:t>
            </a:r>
          </a:p>
          <a:p>
            <a:pPr lvl="1"/>
            <a:r>
              <a:rPr lang="en-US" altLang="en-US" dirty="0"/>
              <a:t> Christians are united through Christ</a:t>
            </a:r>
          </a:p>
          <a:p>
            <a:pPr lvl="1"/>
            <a:r>
              <a:rPr lang="en-US" altLang="en-US" dirty="0"/>
              <a:t>We are not separated by death. </a:t>
            </a:r>
          </a:p>
          <a:p>
            <a:pPr lvl="1"/>
            <a:r>
              <a:rPr lang="en-US" altLang="en-US" b="1" dirty="0"/>
              <a:t>Therefore, this body includes Christians in heaven, on earth, and in purgatory</a:t>
            </a:r>
          </a:p>
          <a:p>
            <a:pPr eaLnBrk="1" hangingPunct="1"/>
            <a:r>
              <a:rPr lang="en-US" altLang="en-US" sz="1600" dirty="0"/>
              <a:t>Our God is </a:t>
            </a:r>
            <a:r>
              <a:rPr lang="en-US" altLang="en-US" sz="1600" u="sng" dirty="0"/>
              <a:t>not</a:t>
            </a:r>
            <a:r>
              <a:rPr lang="en-US" altLang="en-US" sz="1600" dirty="0"/>
              <a:t> the God of the dead, but of the living (Mark 12:26-27)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C8678F9E-C91C-164A-A924-18E3B1F91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75154" y="1371600"/>
            <a:ext cx="2859527" cy="399314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sz="1600" dirty="0">
                <a:latin typeface="+mj-lt"/>
              </a:rPr>
              <a:t>We honor who Christ honors, including his Blessed Mother</a:t>
            </a:r>
          </a:p>
          <a:p>
            <a:pPr lvl="1">
              <a:defRPr/>
            </a:pPr>
            <a:r>
              <a:rPr lang="en-US" altLang="en-US" dirty="0">
                <a:latin typeface="+mj-lt"/>
              </a:rPr>
              <a:t>Any friend of God is a friend of mine</a:t>
            </a:r>
          </a:p>
          <a:p>
            <a:pPr lvl="1">
              <a:defRPr/>
            </a:pPr>
            <a:r>
              <a:rPr lang="en-US" altLang="en-US" dirty="0">
                <a:latin typeface="+mj-lt"/>
              </a:rPr>
              <a:t>Our Lady and the Saints are closest to Him</a:t>
            </a:r>
          </a:p>
          <a:p>
            <a:pPr lvl="1">
              <a:defRPr/>
            </a:pPr>
            <a:r>
              <a:rPr lang="en-US" altLang="en-US" dirty="0">
                <a:latin typeface="+mj-lt"/>
              </a:rPr>
              <a:t>James 5:16 – the prayer of a righteous man has great power in its effects</a:t>
            </a:r>
          </a:p>
          <a:p>
            <a:pPr lvl="1">
              <a:defRPr/>
            </a:pPr>
            <a:r>
              <a:rPr lang="en-US" altLang="en-US" dirty="0">
                <a:latin typeface="+mj-lt"/>
              </a:rPr>
              <a:t>The Council of Trent</a:t>
            </a:r>
            <a:r>
              <a:rPr lang="en-US" altLang="en-US" dirty="0">
                <a:latin typeface="+mj-lt"/>
                <a:sym typeface="Wingdings" pitchFamily="2" charset="2"/>
              </a:rPr>
              <a:t>: “it is good and useful to invoke the saints reigning together with Christ”</a:t>
            </a:r>
            <a:endParaRPr lang="en-US" altLang="en-US" dirty="0">
              <a:latin typeface="+mj-lt"/>
            </a:endParaRPr>
          </a:p>
          <a:p>
            <a:pPr>
              <a:defRPr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5274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Catechism and the Cloud of Witnesses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E7D9-08CF-E549-BCF8-ECE5F2C34ECC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A6BD0C8D-68D1-B4C4-C873-A15DC72E7E67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752600" y="2056800"/>
            <a:ext cx="3068353" cy="41916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The Catechism of the Catholic Church 946-992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948 - </a:t>
            </a:r>
            <a:r>
              <a:rPr lang="en-US" altLang="ja-JP" sz="1800" dirty="0"/>
              <a:t>communion </a:t>
            </a:r>
            <a:r>
              <a:rPr lang="ja-JP" altLang="en-US" sz="1800" dirty="0"/>
              <a:t>“</a:t>
            </a:r>
            <a:r>
              <a:rPr lang="en-US" altLang="ja-JP" sz="1800" dirty="0"/>
              <a:t>in holy things (sancta)</a:t>
            </a:r>
            <a:r>
              <a:rPr lang="ja-JP" altLang="en-US" sz="1800" dirty="0"/>
              <a:t>”</a:t>
            </a:r>
            <a:r>
              <a:rPr lang="en-US" altLang="ja-JP" sz="1800" dirty="0"/>
              <a:t> and </a:t>
            </a:r>
            <a:r>
              <a:rPr lang="ja-JP" altLang="en-US" sz="1800" dirty="0"/>
              <a:t>“</a:t>
            </a:r>
            <a:r>
              <a:rPr lang="en-US" altLang="ja-JP" sz="1800" dirty="0"/>
              <a:t>among holy persons (sancti)</a:t>
            </a:r>
            <a:r>
              <a:rPr lang="ja-JP" altLang="en-US" sz="1800" dirty="0"/>
              <a:t>”</a:t>
            </a:r>
            <a:endParaRPr lang="en-US" altLang="ja-JP" sz="1800" dirty="0"/>
          </a:p>
          <a:p>
            <a:pPr lvl="1" eaLnBrk="1" hangingPunct="1">
              <a:lnSpc>
                <a:spcPct val="90000"/>
              </a:lnSpc>
            </a:pPr>
            <a:r>
              <a:rPr lang="en-US" altLang="ja-JP" sz="1800" dirty="0"/>
              <a:t>956 - The saints fix the whole Church more firmly in holiness</a:t>
            </a:r>
          </a:p>
          <a:p>
            <a:pPr lvl="2">
              <a:lnSpc>
                <a:spcPct val="90000"/>
              </a:lnSpc>
            </a:pPr>
            <a:r>
              <a:rPr lang="en-US" altLang="ja-JP" sz="1800" dirty="0" smtClean="0"/>
              <a:t>They </a:t>
            </a:r>
            <a:r>
              <a:rPr lang="en-US" altLang="ja-JP" sz="1800" dirty="0"/>
              <a:t>do not cease to intercede with the Father for us</a:t>
            </a:r>
          </a:p>
          <a:p>
            <a:pPr lvl="2">
              <a:lnSpc>
                <a:spcPct val="90000"/>
              </a:lnSpc>
            </a:pPr>
            <a:r>
              <a:rPr lang="en-US" altLang="ja-JP" sz="1800" dirty="0"/>
              <a:t>So, by their fraternal concern is our weakness greatly helped</a:t>
            </a:r>
            <a:endParaRPr lang="en-US" altLang="en-US" sz="1800" dirty="0"/>
          </a:p>
          <a:p>
            <a:endParaRPr lang="en-US" altLang="en-US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1278E4D5-7FF6-5BB0-EB3D-32E72FA4317A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Heb 11 – Abel, Enock, Noah,  Abraham, Moses, other heroes in Israel’s history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Heb 12:1 – We are surrounded by a great cloud of witnesses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What is this cloud of witnesses?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The saints in heaven, who have gone before us and endured the same things we are going through.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They are the </a:t>
            </a:r>
            <a:r>
              <a:rPr lang="ja-JP" altLang="en-US" sz="2400" dirty="0"/>
              <a:t>“</a:t>
            </a:r>
            <a:r>
              <a:rPr lang="en-US" altLang="ja-JP" sz="2400" dirty="0"/>
              <a:t>home team advantage!</a:t>
            </a:r>
            <a:r>
              <a:rPr lang="ja-JP" altLang="en-US" sz="2400" dirty="0"/>
              <a:t>”</a:t>
            </a:r>
            <a:endParaRPr lang="en-US" altLang="ja-JP" sz="2000" dirty="0"/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0573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762000"/>
            <a:ext cx="5882780" cy="1081705"/>
          </a:xfrm>
        </p:spPr>
        <p:txBody>
          <a:bodyPr/>
          <a:lstStyle/>
          <a:p>
            <a:pPr algn="ctr"/>
            <a:r>
              <a:rPr lang="en-US" dirty="0" smtClean="0"/>
              <a:t>Saints and Prayers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E7D9-08CF-E549-BCF8-ECE5F2C34ECC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2BB24CB4-5E91-0D62-D1E1-6B259BA9243C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447800" y="1302852"/>
            <a:ext cx="2855547" cy="3993144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tx2"/>
                </a:solidFill>
              </a:rPr>
              <a:t>The Bible tells us to pray for each other</a:t>
            </a:r>
            <a:endParaRPr lang="en-US" altLang="en-US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Gen 20:7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2 </a:t>
            </a:r>
            <a:r>
              <a:rPr lang="en-US" altLang="en-US" sz="1800" dirty="0" err="1"/>
              <a:t>Macc</a:t>
            </a:r>
            <a:r>
              <a:rPr lang="en-US" altLang="en-US" sz="1800" dirty="0"/>
              <a:t> 12:39-45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2 </a:t>
            </a:r>
            <a:r>
              <a:rPr lang="en-US" altLang="en-US" sz="1800" dirty="0" err="1"/>
              <a:t>Macc</a:t>
            </a:r>
            <a:r>
              <a:rPr lang="en-US" altLang="en-US" sz="1800" dirty="0"/>
              <a:t> 15:12-14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1 Tim 2:1-4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2 Tim 1:3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Rom 10:1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Rom 15:30-32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2 Cor 1:10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Col 1:4, 9-10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Eph 6:18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James 5:16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Acts 12:5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dirty="0"/>
              <a:t> </a:t>
            </a:r>
          </a:p>
        </p:txBody>
      </p:sp>
      <p:sp>
        <p:nvSpPr>
          <p:cNvPr id="7" name="Rectangle 1027">
            <a:extLst>
              <a:ext uri="{FF2B5EF4-FFF2-40B4-BE49-F238E27FC236}">
                <a16:creationId xmlns:a16="http://schemas.microsoft.com/office/drawing/2014/main" xmlns="" id="{982DE1FC-89AD-0099-2B53-F9BB086B0A8E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953000" y="1582804"/>
            <a:ext cx="2859527" cy="399314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>
                <a:solidFill>
                  <a:schemeClr val="tx2"/>
                </a:solidFill>
              </a:rPr>
              <a:t>Saints bring our prayers to God</a:t>
            </a:r>
          </a:p>
          <a:p>
            <a:pPr eaLnBrk="1" hangingPunct="1"/>
            <a:r>
              <a:rPr lang="en-US" altLang="en-US" dirty="0" smtClean="0"/>
              <a:t>Rev </a:t>
            </a:r>
            <a:r>
              <a:rPr lang="en-US" altLang="en-US" dirty="0"/>
              <a:t>5: 8 </a:t>
            </a:r>
          </a:p>
          <a:p>
            <a:pPr eaLnBrk="1" hangingPunct="1"/>
            <a:r>
              <a:rPr lang="en-US" altLang="en-US" dirty="0"/>
              <a:t>Rev 8:3-4</a:t>
            </a:r>
          </a:p>
        </p:txBody>
      </p:sp>
    </p:spTree>
    <p:extLst>
      <p:ext uri="{BB962C8B-B14F-4D97-AF65-F5344CB8AC3E}">
        <p14:creationId xmlns:p14="http://schemas.microsoft.com/office/powerpoint/2010/main" val="92756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E7D9-08CF-E549-BCF8-ECE5F2C34ECC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B1718C7B-7BE1-0C58-6966-BF5E05E705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/>
              <a:t>Praying to the Saints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F16ABABB-BC17-FB46-85D0-C0F8366BE1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00" y="1447800"/>
            <a:ext cx="2855547" cy="399314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1400" dirty="0"/>
              <a:t>Prayer is a form of communication</a:t>
            </a:r>
          </a:p>
          <a:p>
            <a:pPr>
              <a:defRPr/>
            </a:pPr>
            <a:r>
              <a:rPr lang="en-US" sz="1400" dirty="0"/>
              <a:t>Worship formerly meant worthy of respect; has evolved to refer to adoration of a deity</a:t>
            </a:r>
          </a:p>
          <a:p>
            <a:pPr>
              <a:defRPr/>
            </a:pPr>
            <a:r>
              <a:rPr lang="en-US" sz="1400" dirty="0"/>
              <a:t>Prayer is not necessarily worship</a:t>
            </a:r>
          </a:p>
          <a:p>
            <a:pPr>
              <a:defRPr/>
            </a:pPr>
            <a:r>
              <a:rPr lang="en-US" sz="1400" dirty="0"/>
              <a:t>Catholic explanation of the way we pray </a:t>
            </a:r>
          </a:p>
          <a:p>
            <a:pPr lvl="2">
              <a:defRPr/>
            </a:pPr>
            <a:r>
              <a:rPr lang="en-US" dirty="0"/>
              <a:t>Latria – supreme worship reserved for God</a:t>
            </a:r>
          </a:p>
          <a:p>
            <a:pPr lvl="2">
              <a:defRPr/>
            </a:pPr>
            <a:r>
              <a:rPr lang="en-US" dirty="0"/>
              <a:t>Dulia – veneration and reverence of saints</a:t>
            </a:r>
          </a:p>
          <a:p>
            <a:pPr lvl="2">
              <a:defRPr/>
            </a:pPr>
            <a:r>
              <a:rPr lang="en-US" dirty="0"/>
              <a:t>Hyperdulia – extra veneration for Mary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14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172D1FF1-5865-62F2-95F5-2C4C4E961B5A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902200" y="1476375"/>
            <a:ext cx="2860675" cy="3992563"/>
          </a:xfrm>
        </p:spPr>
        <p:txBody>
          <a:bodyPr>
            <a:normAutofit/>
          </a:bodyPr>
          <a:lstStyle/>
          <a:p>
            <a:pPr lvl="1"/>
            <a:r>
              <a:rPr lang="en-US" altLang="en-US" sz="1800" dirty="0">
                <a:latin typeface="+mj-lt"/>
              </a:rPr>
              <a:t>We do not and must not worship Mary and the saints as we do God</a:t>
            </a:r>
          </a:p>
          <a:p>
            <a:pPr lvl="1"/>
            <a:r>
              <a:rPr lang="en-US" altLang="en-US" sz="1800" dirty="0">
                <a:latin typeface="+mj-lt"/>
              </a:rPr>
              <a:t>We look to them </a:t>
            </a:r>
            <a:r>
              <a:rPr lang="en-US" altLang="en-US" sz="1800" dirty="0" smtClean="0">
                <a:latin typeface="+mj-lt"/>
              </a:rPr>
              <a:t>all– </a:t>
            </a:r>
            <a:endParaRPr lang="en-US" altLang="en-US" sz="1800" dirty="0">
              <a:latin typeface="+mj-lt"/>
            </a:endParaRPr>
          </a:p>
          <a:p>
            <a:pPr lvl="2"/>
            <a:r>
              <a:rPr lang="en-US" altLang="en-US" sz="1800" dirty="0">
                <a:latin typeface="+mj-lt"/>
              </a:rPr>
              <a:t>For inspiration</a:t>
            </a:r>
          </a:p>
          <a:p>
            <a:pPr lvl="2"/>
            <a:r>
              <a:rPr lang="en-US" altLang="en-US" sz="1800" dirty="0">
                <a:latin typeface="+mj-lt"/>
              </a:rPr>
              <a:t>For help</a:t>
            </a:r>
          </a:p>
          <a:p>
            <a:pPr lvl="2"/>
            <a:r>
              <a:rPr lang="en-US" altLang="en-US" sz="1800" dirty="0">
                <a:latin typeface="+mj-lt"/>
              </a:rPr>
              <a:t> To pray with us to God</a:t>
            </a:r>
          </a:p>
          <a:p>
            <a:pPr lvl="1"/>
            <a:endParaRPr lang="en-US" altLang="en-US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2905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{7D45369E-9E5B-FC46-A67E-8456A8A4BC42}tf16401378</Template>
  <TotalTime>8495</TotalTime>
  <Words>1149</Words>
  <Application>Microsoft Office PowerPoint</Application>
  <PresentationFormat>Letter Paper (8.5x11 in)</PresentationFormat>
  <Paragraphs>175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ＭＳ Ｐゴシック</vt:lpstr>
      <vt:lpstr>Arial</vt:lpstr>
      <vt:lpstr>Calibri</vt:lpstr>
      <vt:lpstr>MS Shell Dlg 2</vt:lpstr>
      <vt:lpstr>Times New Roman</vt:lpstr>
      <vt:lpstr>Wingdings</vt:lpstr>
      <vt:lpstr>Wingdings 3</vt:lpstr>
      <vt:lpstr>Madison</vt:lpstr>
      <vt:lpstr>The Communion of Saints</vt:lpstr>
      <vt:lpstr>Let’s Learn…</vt:lpstr>
      <vt:lpstr>Opening Prayer</vt:lpstr>
      <vt:lpstr>What is a Saint?</vt:lpstr>
      <vt:lpstr>Historical Perspective</vt:lpstr>
      <vt:lpstr>The Communion of Saints</vt:lpstr>
      <vt:lpstr>Catechism and the Cloud of Witnesses</vt:lpstr>
      <vt:lpstr>Saints and Prayers</vt:lpstr>
      <vt:lpstr>Praying to the Saints</vt:lpstr>
      <vt:lpstr>The Process for Proclaiming Someone a Saint</vt:lpstr>
      <vt:lpstr>The Process, cont.</vt:lpstr>
      <vt:lpstr>To Be a Saint – Our Only Goal</vt:lpstr>
      <vt:lpstr>Closing Prayer to our Patron Saint</vt:lpstr>
      <vt:lpstr>Sources &amp; Recommended Reading</vt:lpstr>
      <vt:lpstr>Sources &amp; Recommended Reading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MARY,   The Mother of God</dc:title>
  <dc:creator>Mike Schultz</dc:creator>
  <cp:lastModifiedBy>Michael Heredia</cp:lastModifiedBy>
  <cp:revision>227</cp:revision>
  <cp:lastPrinted>2024-04-07T00:10:44Z</cp:lastPrinted>
  <dcterms:created xsi:type="dcterms:W3CDTF">2003-07-13T20:06:40Z</dcterms:created>
  <dcterms:modified xsi:type="dcterms:W3CDTF">2024-04-07T00:15:15Z</dcterms:modified>
</cp:coreProperties>
</file>