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485" r:id="rId3"/>
    <p:sldId id="486" r:id="rId4"/>
    <p:sldId id="693" r:id="rId5"/>
    <p:sldId id="692" r:id="rId6"/>
    <p:sldId id="694" r:id="rId7"/>
    <p:sldId id="380" r:id="rId8"/>
    <p:sldId id="295" r:id="rId9"/>
    <p:sldId id="294" r:id="rId10"/>
    <p:sldId id="413" r:id="rId11"/>
    <p:sldId id="459" r:id="rId12"/>
    <p:sldId id="683" r:id="rId13"/>
    <p:sldId id="495" r:id="rId14"/>
    <p:sldId id="496" r:id="rId15"/>
    <p:sldId id="695" r:id="rId16"/>
    <p:sldId id="464" r:id="rId17"/>
    <p:sldId id="497" r:id="rId18"/>
    <p:sldId id="698" r:id="rId19"/>
    <p:sldId id="470" r:id="rId20"/>
    <p:sldId id="700" r:id="rId21"/>
    <p:sldId id="498" r:id="rId22"/>
    <p:sldId id="684" r:id="rId23"/>
    <p:sldId id="532" r:id="rId24"/>
    <p:sldId id="507" r:id="rId25"/>
    <p:sldId id="508" r:id="rId26"/>
    <p:sldId id="511" r:id="rId27"/>
    <p:sldId id="513" r:id="rId28"/>
    <p:sldId id="530" r:id="rId29"/>
    <p:sldId id="518" r:id="rId30"/>
    <p:sldId id="689" r:id="rId31"/>
    <p:sldId id="560" r:id="rId32"/>
    <p:sldId id="690" r:id="rId33"/>
    <p:sldId id="577" r:id="rId34"/>
    <p:sldId id="517" r:id="rId35"/>
    <p:sldId id="701" r:id="rId36"/>
    <p:sldId id="687" r:id="rId37"/>
    <p:sldId id="685" r:id="rId38"/>
    <p:sldId id="702" r:id="rId39"/>
    <p:sldId id="705" r:id="rId40"/>
    <p:sldId id="706" r:id="rId41"/>
    <p:sldId id="703" r:id="rId42"/>
    <p:sldId id="707" r:id="rId43"/>
    <p:sldId id="709" r:id="rId44"/>
    <p:sldId id="686" r:id="rId45"/>
    <p:sldId id="418" r:id="rId46"/>
    <p:sldId id="529" r:id="rId47"/>
    <p:sldId id="531" r:id="rId48"/>
    <p:sldId id="710" r:id="rId49"/>
    <p:sldId id="547" r:id="rId50"/>
    <p:sldId id="711" r:id="rId51"/>
    <p:sldId id="708" r:id="rId52"/>
    <p:sldId id="675" r:id="rId53"/>
    <p:sldId id="537" r:id="rId54"/>
    <p:sldId id="642" r:id="rId55"/>
    <p:sldId id="649" r:id="rId56"/>
    <p:sldId id="650" r:id="rId57"/>
    <p:sldId id="549" r:id="rId58"/>
    <p:sldId id="639" r:id="rId59"/>
    <p:sldId id="678" r:id="rId6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63B1"/>
    <a:srgbClr val="4472C4"/>
    <a:srgbClr val="FFFFFF"/>
    <a:srgbClr val="FFFF99"/>
    <a:srgbClr val="1F4E79"/>
    <a:srgbClr val="134592"/>
    <a:srgbClr val="CCCCFF"/>
    <a:srgbClr val="FF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7" autoAdjust="0"/>
    <p:restoredTop sz="69742" autoAdjust="0"/>
  </p:normalViewPr>
  <p:slideViewPr>
    <p:cSldViewPr snapToGrid="0">
      <p:cViewPr varScale="1">
        <p:scale>
          <a:sx n="65" d="100"/>
          <a:sy n="65" d="100"/>
        </p:scale>
        <p:origin x="60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DEA2C34-8EAC-43D4-A083-904D87632B3E}" type="datetimeFigureOut">
              <a:rPr lang="en-US" smtClean="0"/>
              <a:t>8/9/2022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EFFE17C-0882-4A64-8B1D-B560BDDD83EF}" type="slidenum">
              <a:rPr lang="en-US" smtClean="0"/>
              <a:t>‹#›</a:t>
            </a:fld>
            <a:endParaRPr lang="en-US"/>
          </a:p>
        </p:txBody>
      </p:sp>
    </p:spTree>
    <p:extLst>
      <p:ext uri="{BB962C8B-B14F-4D97-AF65-F5344CB8AC3E}">
        <p14:creationId xmlns:p14="http://schemas.microsoft.com/office/powerpoint/2010/main" val="281637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1</a:t>
            </a:fld>
            <a:endParaRPr lang="en-US"/>
          </a:p>
        </p:txBody>
      </p:sp>
    </p:spTree>
    <p:extLst>
      <p:ext uri="{BB962C8B-B14F-4D97-AF65-F5344CB8AC3E}">
        <p14:creationId xmlns:p14="http://schemas.microsoft.com/office/powerpoint/2010/main" val="307047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 have reason, free will, intellect, appetites, and imagination</a:t>
            </a:r>
          </a:p>
          <a:p>
            <a:endParaRPr lang="en-US" dirty="0"/>
          </a:p>
          <a:p>
            <a:r>
              <a:rPr lang="en-US" dirty="0"/>
              <a:t>But how do these capacities relate to each other inside us?</a:t>
            </a:r>
          </a:p>
          <a:p>
            <a:endParaRPr lang="en-US" dirty="0"/>
          </a:p>
          <a:p>
            <a:r>
              <a:rPr lang="en-US" dirty="0"/>
              <a:t>(Refer to slide)</a:t>
            </a:r>
          </a:p>
        </p:txBody>
      </p:sp>
      <p:sp>
        <p:nvSpPr>
          <p:cNvPr id="4" name="Slide Number Placeholder 3"/>
          <p:cNvSpPr>
            <a:spLocks noGrp="1"/>
          </p:cNvSpPr>
          <p:nvPr>
            <p:ph type="sldNum" sz="quarter" idx="10"/>
          </p:nvPr>
        </p:nvSpPr>
        <p:spPr/>
        <p:txBody>
          <a:bodyPr/>
          <a:lstStyle/>
          <a:p>
            <a:fld id="{2EFFE17C-0882-4A64-8B1D-B560BDDD83EF}" type="slidenum">
              <a:rPr lang="en-US" smtClean="0"/>
              <a:t>10</a:t>
            </a:fld>
            <a:endParaRPr lang="en-US"/>
          </a:p>
        </p:txBody>
      </p:sp>
    </p:spTree>
    <p:extLst>
      <p:ext uri="{BB962C8B-B14F-4D97-AF65-F5344CB8AC3E}">
        <p14:creationId xmlns:p14="http://schemas.microsoft.com/office/powerpoint/2010/main" val="46336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 have reason, free will, intellect, appetites, and imagination</a:t>
            </a:r>
          </a:p>
          <a:p>
            <a:endParaRPr lang="en-US" dirty="0"/>
          </a:p>
          <a:p>
            <a:r>
              <a:rPr lang="en-US" dirty="0"/>
              <a:t>But how do these capacities relate to each other inside us?</a:t>
            </a:r>
          </a:p>
          <a:p>
            <a:endParaRPr lang="en-US" dirty="0"/>
          </a:p>
          <a:p>
            <a:r>
              <a:rPr lang="en-US" dirty="0"/>
              <a:t>(Refer to slide)</a:t>
            </a:r>
          </a:p>
        </p:txBody>
      </p:sp>
      <p:sp>
        <p:nvSpPr>
          <p:cNvPr id="4" name="Slide Number Placeholder 3"/>
          <p:cNvSpPr>
            <a:spLocks noGrp="1"/>
          </p:cNvSpPr>
          <p:nvPr>
            <p:ph type="sldNum" sz="quarter" idx="10"/>
          </p:nvPr>
        </p:nvSpPr>
        <p:spPr/>
        <p:txBody>
          <a:bodyPr/>
          <a:lstStyle/>
          <a:p>
            <a:fld id="{2EFFE17C-0882-4A64-8B1D-B560BDDD83EF}" type="slidenum">
              <a:rPr lang="en-US" smtClean="0"/>
              <a:t>11</a:t>
            </a:fld>
            <a:endParaRPr lang="en-US"/>
          </a:p>
        </p:txBody>
      </p:sp>
    </p:spTree>
    <p:extLst>
      <p:ext uri="{BB962C8B-B14F-4D97-AF65-F5344CB8AC3E}">
        <p14:creationId xmlns:p14="http://schemas.microsoft.com/office/powerpoint/2010/main" val="201116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12</a:t>
            </a:fld>
            <a:endParaRPr lang="en-US"/>
          </a:p>
        </p:txBody>
      </p:sp>
    </p:spTree>
    <p:extLst>
      <p:ext uri="{BB962C8B-B14F-4D97-AF65-F5344CB8AC3E}">
        <p14:creationId xmlns:p14="http://schemas.microsoft.com/office/powerpoint/2010/main" val="77991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Demons (having once been angels) perceive our essence; they know us better than we know ourselves</a:t>
            </a:r>
          </a:p>
          <a:p>
            <a:pPr marL="0" indent="0">
              <a:buNone/>
            </a:pPr>
            <a:endParaRPr lang="en-US" dirty="0"/>
          </a:p>
          <a:p>
            <a:pPr marL="0" indent="0">
              <a:buNone/>
            </a:pPr>
            <a:r>
              <a:rPr lang="en-US" dirty="0"/>
              <a:t>They can keenly tune their temptations such that it makes it very difficult for us to resist.</a:t>
            </a:r>
          </a:p>
          <a:p>
            <a:pPr marL="0" indent="0">
              <a:buNone/>
            </a:pPr>
            <a:endParaRPr lang="en-US" dirty="0"/>
          </a:p>
          <a:p>
            <a:pPr marL="0" indent="0">
              <a:buNone/>
            </a:pPr>
            <a:r>
              <a:rPr lang="en-US" dirty="0"/>
              <a:t>Demons attack us through our Appetites and our Imagination</a:t>
            </a:r>
          </a:p>
          <a:p>
            <a:pPr marL="0" indent="0">
              <a:buNone/>
            </a:pPr>
            <a:r>
              <a:rPr lang="en-US" dirty="0"/>
              <a:t>They have NO ACCESS to our Will, Reason, or Intellect.</a:t>
            </a:r>
          </a:p>
          <a:p>
            <a:pPr marL="0" indent="0">
              <a:buNone/>
            </a:pPr>
            <a:endParaRPr lang="en-US" dirty="0"/>
          </a:p>
          <a:p>
            <a:pPr marL="0" indent="0">
              <a:buNone/>
            </a:pPr>
            <a:r>
              <a:rPr lang="en-US" dirty="0"/>
              <a:t>That is why one of the PRIMARY ASPECTS OF SPIRITUAL WARFARE is our internal struggle to properly RE-ORDER our capacities so that our Appetites are subject to our Reason</a:t>
            </a:r>
          </a:p>
          <a:p>
            <a:pPr marL="0" indent="0">
              <a:buNone/>
            </a:pPr>
            <a:endParaRPr lang="en-US" dirty="0"/>
          </a:p>
          <a:p>
            <a:pPr marL="0" indent="0">
              <a:buNone/>
            </a:pPr>
            <a:r>
              <a:rPr lang="en-US" dirty="0"/>
              <a:t>That’s also why WE CAN NEVER FULLY TRUST OUR EMOTIONS OR OUR APPETITES!!</a:t>
            </a:r>
          </a:p>
          <a:p>
            <a:pPr marL="0" indent="0">
              <a:buNone/>
            </a:pPr>
            <a:endParaRPr lang="en-US" dirty="0"/>
          </a:p>
          <a:p>
            <a:pPr marL="0" indent="0">
              <a:buNone/>
            </a:pPr>
            <a:r>
              <a:rPr lang="en-US" dirty="0"/>
              <a:t>AND WHY WE SHOULD BE WARY OF THOSE GIVEN OVER TO THEIR APPETITES….</a:t>
            </a:r>
          </a:p>
        </p:txBody>
      </p:sp>
      <p:sp>
        <p:nvSpPr>
          <p:cNvPr id="4" name="Slide Number Placeholder 3"/>
          <p:cNvSpPr>
            <a:spLocks noGrp="1"/>
          </p:cNvSpPr>
          <p:nvPr>
            <p:ph type="sldNum" sz="quarter" idx="10"/>
          </p:nvPr>
        </p:nvSpPr>
        <p:spPr/>
        <p:txBody>
          <a:bodyPr/>
          <a:lstStyle/>
          <a:p>
            <a:fld id="{2EFFE17C-0882-4A64-8B1D-B560BDDD83EF}" type="slidenum">
              <a:rPr lang="en-US" smtClean="0"/>
              <a:t>13</a:t>
            </a:fld>
            <a:endParaRPr lang="en-US"/>
          </a:p>
        </p:txBody>
      </p:sp>
    </p:spTree>
    <p:extLst>
      <p:ext uri="{BB962C8B-B14F-4D97-AF65-F5344CB8AC3E}">
        <p14:creationId xmlns:p14="http://schemas.microsoft.com/office/powerpoint/2010/main" val="333512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this next part tends to be very perplexing for most people.</a:t>
            </a:r>
          </a:p>
          <a:p>
            <a:pPr marL="0" indent="0">
              <a:buNone/>
            </a:pPr>
            <a:endParaRPr lang="en-US" dirty="0"/>
          </a:p>
          <a:p>
            <a:pPr marL="0" indent="0">
              <a:buNone/>
            </a:pPr>
            <a:r>
              <a:rPr lang="en-US" dirty="0"/>
              <a:t>Demons are completely subjugated to the power of God and our Blessed Mother; and they can do ABSOLUTELY NOTHING without God’s permission.</a:t>
            </a:r>
          </a:p>
          <a:p>
            <a:pPr marL="0" indent="0">
              <a:buNone/>
            </a:pPr>
            <a:endParaRPr lang="en-US" dirty="0"/>
          </a:p>
          <a:p>
            <a:pPr marL="0" indent="0">
              <a:buNone/>
            </a:pPr>
            <a:r>
              <a:rPr lang="en-US" dirty="0"/>
              <a:t>WAIT A MINUTE!!!   THAT MEANS GOD PERMITS DEMONIC ACTIVITY!!!   WHAT?!?!</a:t>
            </a:r>
          </a:p>
          <a:p>
            <a:pPr marL="0" indent="0">
              <a:buNone/>
            </a:pPr>
            <a:endParaRPr lang="en-US" dirty="0"/>
          </a:p>
          <a:p>
            <a:pPr marL="0" indent="0">
              <a:buNone/>
            </a:pPr>
            <a:r>
              <a:rPr lang="en-US" dirty="0"/>
              <a:t>If we stopped and actually thought about this for a moment, this statement would not surprise us.</a:t>
            </a:r>
          </a:p>
          <a:p>
            <a:pPr marL="0" indent="0">
              <a:buNone/>
            </a:pPr>
            <a:r>
              <a:rPr lang="en-US" dirty="0"/>
              <a:t>GOD IS OMNIPOTENT!  That is, all powerful</a:t>
            </a:r>
          </a:p>
          <a:p>
            <a:pPr marL="0" indent="0">
              <a:buNone/>
            </a:pPr>
            <a:r>
              <a:rPr lang="en-US" dirty="0"/>
              <a:t>GOD IS OMNISCIENT!  That is, all knowing</a:t>
            </a:r>
          </a:p>
          <a:p>
            <a:pPr marL="0" indent="0">
              <a:buNone/>
            </a:pPr>
            <a:r>
              <a:rPr lang="en-US" dirty="0"/>
              <a:t>NOTHING IS OUTSIDE OF GOD’s SIGHT OR GOD’s WILL.   Therefore, the actions of Lucifer and his minions are within God’s WILL.</a:t>
            </a:r>
          </a:p>
          <a:p>
            <a:pPr marL="0" indent="0">
              <a:buNone/>
            </a:pPr>
            <a:endParaRPr lang="en-US" dirty="0"/>
          </a:p>
          <a:p>
            <a:pPr marL="0" indent="0">
              <a:buNone/>
            </a:pPr>
            <a:r>
              <a:rPr lang="en-US" dirty="0"/>
              <a:t>We need to understand that God has His ACTIVE WILL…what He WILLS for us.</a:t>
            </a:r>
          </a:p>
          <a:p>
            <a:pPr marL="0" indent="0">
              <a:buNone/>
            </a:pPr>
            <a:r>
              <a:rPr lang="en-US" dirty="0"/>
              <a:t>And God has His PASSIVE WILL…what he ALLOWS.</a:t>
            </a:r>
          </a:p>
          <a:p>
            <a:pPr marL="0" indent="0">
              <a:buNone/>
            </a:pPr>
            <a:endParaRPr lang="en-US" dirty="0"/>
          </a:p>
          <a:p>
            <a:pPr marL="0" indent="0">
              <a:buNone/>
            </a:pPr>
            <a:r>
              <a:rPr lang="en-US" dirty="0"/>
              <a:t>Again, these statements should not surprise us.  God WILLS us into existence. God WILLS that we join Him in heaven. But God PERMITS us to turn away from Him.</a:t>
            </a:r>
          </a:p>
          <a:p>
            <a:pPr marL="0" indent="0">
              <a:buNone/>
            </a:pPr>
            <a:r>
              <a:rPr lang="en-US" dirty="0"/>
              <a:t>God has given us Free Will…and therefore, He permits us to sin…even though He desires that we live in His Peace.</a:t>
            </a:r>
          </a:p>
          <a:p>
            <a:pPr marL="0" indent="0">
              <a:buNone/>
            </a:pPr>
            <a:endParaRPr lang="en-US" dirty="0"/>
          </a:p>
          <a:p>
            <a:pPr marL="0" indent="0">
              <a:buNone/>
            </a:pPr>
            <a:r>
              <a:rPr lang="en-US" dirty="0"/>
              <a:t>I don’t want to turn this into a discussion on Free Will because that is an entire class in and of itself…   but, we need to be aware that God PERMITS evil that arises from our Free Will.  However, while permitting it, GOD ALWAYS uses evil to bring about good.  Let’s look at that in the context of demonic influence.</a:t>
            </a:r>
          </a:p>
          <a:p>
            <a:pPr marL="0" indent="0">
              <a:buNone/>
            </a:pPr>
            <a:endParaRPr lang="en-US" dirty="0"/>
          </a:p>
          <a:p>
            <a:pPr marL="0" indent="0">
              <a:buNone/>
            </a:pPr>
            <a:r>
              <a:rPr lang="en-US" dirty="0"/>
              <a:t>Now, as I said a few moments ago, if God simply let the demons have their way with us, due to their ability to perceive and know our ESSENCE…it would be lights out, game over… we’d all be in hell.  No human could resist the powers of the demons on our own.</a:t>
            </a:r>
          </a:p>
          <a:p>
            <a:pPr marL="0" indent="0">
              <a:buNone/>
            </a:pPr>
            <a:endParaRPr lang="en-US" dirty="0"/>
          </a:p>
          <a:p>
            <a:pPr marL="0" indent="0">
              <a:buNone/>
            </a:pPr>
            <a:r>
              <a:rPr lang="en-US" dirty="0"/>
              <a:t>So, the first thing God does is attenuate demons’ ability to perceive our full essence.  They are only given access to our Appetites and our Imagination.</a:t>
            </a:r>
          </a:p>
          <a:p>
            <a:pPr marL="0" indent="0">
              <a:buNone/>
            </a:pPr>
            <a:r>
              <a:rPr lang="en-US" dirty="0"/>
              <a:t>Why those two capacities?  Again, that’s another class… or at least a full lecture.  </a:t>
            </a:r>
          </a:p>
          <a:p>
            <a:pPr marL="0" indent="0">
              <a:buNone/>
            </a:pPr>
            <a:r>
              <a:rPr lang="en-US" dirty="0"/>
              <a:t>For now, recognize that man shares the capacities of Appetite and Imagination with the animals.  </a:t>
            </a:r>
          </a:p>
          <a:p>
            <a:pPr marL="0" indent="0">
              <a:buNone/>
            </a:pPr>
            <a:r>
              <a:rPr lang="en-US" dirty="0"/>
              <a:t>What makes man uniquely HUMAN…  in other words, what separates man’s nature from the beasts… is our Will, Reason, and Intellect.  </a:t>
            </a:r>
          </a:p>
          <a:p>
            <a:pPr marL="0" indent="0">
              <a:buNone/>
            </a:pPr>
            <a:r>
              <a:rPr lang="en-US" dirty="0"/>
              <a:t>God protects those from direct demonic influence.</a:t>
            </a:r>
          </a:p>
          <a:p>
            <a:pPr marL="0" indent="0">
              <a:buNone/>
            </a:pPr>
            <a:r>
              <a:rPr lang="en-US" dirty="0"/>
              <a:t>WE CAN CORRUPT THEM, but the demons cannot… at least not directly.</a:t>
            </a:r>
          </a:p>
          <a:p>
            <a:pPr marL="0" indent="0">
              <a:buNone/>
            </a:pPr>
            <a:endParaRPr lang="en-US" dirty="0"/>
          </a:p>
          <a:p>
            <a:pPr marL="0" indent="0">
              <a:buNone/>
            </a:pPr>
            <a:r>
              <a:rPr lang="en-US" dirty="0"/>
              <a:t>EVEN IN CASES OF POSSESSION, the demons can take over the PHYSICAL BODY, but they CANNOT COMPLETELY CONTROL THE MIND.  The capacities of Will, Reason, and Intellect remain beyond their reach.</a:t>
            </a:r>
          </a:p>
          <a:p>
            <a:pPr marL="0" indent="0">
              <a:buNone/>
            </a:pPr>
            <a:endParaRPr lang="en-US" dirty="0"/>
          </a:p>
          <a:p>
            <a:pPr marL="0" indent="0">
              <a:buNone/>
            </a:pPr>
            <a:r>
              <a:rPr lang="en-US" dirty="0"/>
              <a:t>In fact, sometimes the demons cannot even possess all of someone’s body.  They are limited by God and are permitted only what God allows.  </a:t>
            </a:r>
          </a:p>
          <a:p>
            <a:pPr marL="0" indent="0">
              <a:buNone/>
            </a:pPr>
            <a:r>
              <a:rPr lang="en-US" dirty="0"/>
              <a:t>One exorcist recounts a situation where a demon had possessed a person, but only possessed her lower back.  The demon had no control over the rest of her body.</a:t>
            </a:r>
          </a:p>
          <a:p>
            <a:pPr marL="0" indent="0">
              <a:buNone/>
            </a:pPr>
            <a:r>
              <a:rPr lang="en-US" dirty="0"/>
              <a:t>During session, the exorcist demanded that the demon reveal why.</a:t>
            </a:r>
          </a:p>
          <a:p>
            <a:pPr marL="0" indent="0">
              <a:buNone/>
            </a:pPr>
            <a:r>
              <a:rPr lang="en-US" dirty="0"/>
              <a:t>The demon essentially said, “I don’t know. This is all that Christ is allowing me!”</a:t>
            </a:r>
          </a:p>
          <a:p>
            <a:pPr marL="0" indent="0">
              <a:buNone/>
            </a:pPr>
            <a:endParaRPr lang="en-US" dirty="0"/>
          </a:p>
          <a:p>
            <a:pPr marL="0" indent="0">
              <a:buNone/>
            </a:pPr>
            <a:r>
              <a:rPr lang="en-US" dirty="0"/>
              <a:t>Further, many demons, during session, have revealed that when they took possession of a person, they were informed by God and have full knowledge of when, where, and how they will be exorcised.</a:t>
            </a:r>
          </a:p>
          <a:p>
            <a:pPr marL="0" indent="0">
              <a:buNone/>
            </a:pPr>
            <a:endParaRPr lang="en-US" dirty="0"/>
          </a:p>
          <a:p>
            <a:pPr marL="0" indent="0">
              <a:buNone/>
            </a:pPr>
            <a:r>
              <a:rPr lang="en-US" dirty="0"/>
              <a:t>There is a famous account of an exorcism performed by St Bernard in Pavia Italy in 1130.</a:t>
            </a:r>
          </a:p>
          <a:p>
            <a:pPr marL="0" indent="0">
              <a:buNone/>
            </a:pPr>
            <a:r>
              <a:rPr lang="en-US" dirty="0"/>
              <a:t>At first, St Bernard directed that the woman be taken to the cathedral in Pavia, which contained the relics of St </a:t>
            </a:r>
            <a:r>
              <a:rPr lang="en-US" dirty="0" err="1"/>
              <a:t>Syrus</a:t>
            </a:r>
            <a:r>
              <a:rPr lang="en-US" dirty="0"/>
              <a:t>.</a:t>
            </a:r>
          </a:p>
          <a:p>
            <a:pPr marL="0" indent="0">
              <a:buNone/>
            </a:pPr>
            <a:r>
              <a:rPr lang="en-US" dirty="0"/>
              <a:t>The devil, speaking through the woman said, “Little </a:t>
            </a:r>
            <a:r>
              <a:rPr lang="en-US" dirty="0" err="1"/>
              <a:t>Syrus</a:t>
            </a:r>
            <a:r>
              <a:rPr lang="en-US" dirty="0"/>
              <a:t> won’t send me away, and little Bernard won’t either”</a:t>
            </a:r>
          </a:p>
          <a:p>
            <a:pPr marL="0" indent="0">
              <a:buNone/>
            </a:pPr>
            <a:r>
              <a:rPr lang="en-US" dirty="0"/>
              <a:t>To which St Bernard replied, “It will be neither </a:t>
            </a:r>
            <a:r>
              <a:rPr lang="en-US" dirty="0" err="1"/>
              <a:t>Syrus</a:t>
            </a:r>
            <a:r>
              <a:rPr lang="en-US" dirty="0"/>
              <a:t> nor Bernard who will send you away; it will be the Lord Jesus Christ!”</a:t>
            </a:r>
          </a:p>
          <a:p>
            <a:pPr marL="0" indent="0">
              <a:buNone/>
            </a:pPr>
            <a:r>
              <a:rPr lang="en-US" dirty="0"/>
              <a:t>St Bernard began to pray, asking God to assist in the deliverance of the woman</a:t>
            </a:r>
          </a:p>
          <a:p>
            <a:pPr marL="0" indent="0">
              <a:buNone/>
            </a:pPr>
            <a:r>
              <a:rPr lang="en-US" dirty="0"/>
              <a:t>Right away, the evil spirit changed his tone and words and said, “Oh, how gladly would I leave this miserable creature, If only I could escape from the suffering I endure in this body! But I can’t.”</a:t>
            </a:r>
          </a:p>
          <a:p>
            <a:pPr marL="0" indent="0">
              <a:buNone/>
            </a:pPr>
            <a:r>
              <a:rPr lang="en-US" dirty="0"/>
              <a:t>When St Bernard asked why, the spirit replied, “Because the great Lord would not allow it yet.”</a:t>
            </a:r>
          </a:p>
          <a:p>
            <a:pPr marL="0" indent="0">
              <a:buNone/>
            </a:pPr>
            <a:r>
              <a:rPr lang="en-US" dirty="0"/>
              <a:t>The conversation continued:</a:t>
            </a:r>
          </a:p>
          <a:p>
            <a:pPr marL="0" indent="0">
              <a:buNone/>
            </a:pPr>
            <a:r>
              <a:rPr lang="en-US" dirty="0"/>
              <a:t>“who then is this great Lord?”</a:t>
            </a:r>
          </a:p>
          <a:p>
            <a:pPr marL="0" indent="0">
              <a:buNone/>
            </a:pPr>
            <a:r>
              <a:rPr lang="en-US" dirty="0"/>
              <a:t>“It is Jesus of Nazareth”</a:t>
            </a:r>
          </a:p>
          <a:p>
            <a:pPr marL="0" indent="0">
              <a:buNone/>
            </a:pPr>
            <a:r>
              <a:rPr lang="en-US" dirty="0"/>
              <a:t>“So you know the Lord Jesus? Have you seen him?”</a:t>
            </a:r>
          </a:p>
          <a:p>
            <a:pPr marL="0" indent="0">
              <a:buNone/>
            </a:pPr>
            <a:r>
              <a:rPr lang="en-US" dirty="0"/>
              <a:t>“I have seen him”</a:t>
            </a:r>
          </a:p>
          <a:p>
            <a:pPr marL="0" indent="0">
              <a:buNone/>
            </a:pPr>
            <a:r>
              <a:rPr lang="en-US" dirty="0"/>
              <a:t>“Where did you see Him”</a:t>
            </a:r>
          </a:p>
          <a:p>
            <a:pPr marL="0" indent="0">
              <a:buNone/>
            </a:pPr>
            <a:r>
              <a:rPr lang="en-US" dirty="0"/>
              <a:t>“I have seen Him in glory”</a:t>
            </a:r>
          </a:p>
          <a:p>
            <a:pPr marL="0" indent="0">
              <a:buNone/>
            </a:pPr>
            <a:r>
              <a:rPr lang="en-US" dirty="0"/>
              <a:t>“So you have been in glory?”</a:t>
            </a:r>
          </a:p>
          <a:p>
            <a:pPr marL="0" indent="0">
              <a:buNone/>
            </a:pPr>
            <a:r>
              <a:rPr lang="en-US" dirty="0"/>
              <a:t>“Yes, I was in glory”</a:t>
            </a:r>
          </a:p>
          <a:p>
            <a:pPr marL="0" indent="0">
              <a:buNone/>
            </a:pPr>
            <a:r>
              <a:rPr lang="en-US" dirty="0"/>
              <a:t>“And how did you lose it?”</a:t>
            </a:r>
          </a:p>
          <a:p>
            <a:pPr marL="0" indent="0">
              <a:buNone/>
            </a:pPr>
            <a:r>
              <a:rPr lang="en-US" dirty="0"/>
              <a:t>“We fell in great numbers, with Lucifer”</a:t>
            </a:r>
          </a:p>
          <a:p>
            <a:pPr marL="0" indent="0">
              <a:buNone/>
            </a:pPr>
            <a:r>
              <a:rPr lang="en-US" dirty="0"/>
              <a:t>“Wouldn’t you like to be restored to that glory and to your original condition of happiness?”</a:t>
            </a:r>
          </a:p>
          <a:p>
            <a:pPr marL="0" indent="0">
              <a:buNone/>
            </a:pPr>
            <a:r>
              <a:rPr lang="en-US" dirty="0"/>
              <a:t>At this, the demon spoke in Latin, saying</a:t>
            </a:r>
          </a:p>
          <a:p>
            <a:pPr marL="0" indent="0">
              <a:buNone/>
            </a:pPr>
            <a:r>
              <a:rPr lang="en-US" dirty="0"/>
              <a:t>“Hoc, </a:t>
            </a:r>
            <a:r>
              <a:rPr lang="en-US" dirty="0" err="1"/>
              <a:t>inquit</a:t>
            </a:r>
            <a:r>
              <a:rPr lang="en-US" dirty="0"/>
              <a:t>, </a:t>
            </a:r>
            <a:r>
              <a:rPr lang="en-US" dirty="0" err="1"/>
              <a:t>tardatum</a:t>
            </a:r>
            <a:r>
              <a:rPr lang="en-US" dirty="0"/>
              <a:t> </a:t>
            </a:r>
            <a:r>
              <a:rPr lang="en-US" dirty="0" err="1"/>
              <a:t>est</a:t>
            </a:r>
            <a:r>
              <a:rPr lang="en-US" dirty="0"/>
              <a:t>”  which means, “That is deferred”</a:t>
            </a:r>
          </a:p>
          <a:p>
            <a:pPr marL="0" indent="0">
              <a:buNone/>
            </a:pPr>
            <a:endParaRPr lang="en-US" dirty="0"/>
          </a:p>
          <a:p>
            <a:pPr marL="0" indent="0">
              <a:buNone/>
            </a:pPr>
            <a:r>
              <a:rPr lang="en-US" dirty="0"/>
              <a:t>BTW, these words were spoken clearly for all around to hear. Further, the woman had no knowledge of Latin.</a:t>
            </a:r>
          </a:p>
          <a:p>
            <a:pPr marL="0" indent="0">
              <a:buNone/>
            </a:pPr>
            <a:r>
              <a:rPr lang="en-US" dirty="0"/>
              <a:t>The Latin response is puzzling. As we noted earlier, the Church affirms that the demons will never be restored; - then again, Satan is a liar,</a:t>
            </a:r>
          </a:p>
          <a:p>
            <a:pPr marL="0" indent="0">
              <a:buNone/>
            </a:pPr>
            <a:endParaRPr lang="en-US" dirty="0"/>
          </a:p>
          <a:p>
            <a:pPr marL="0" indent="0">
              <a:buNone/>
            </a:pPr>
            <a:r>
              <a:rPr lang="en-US" dirty="0"/>
              <a:t>After this, the woman was silent. Bernard resumed his prayers and after a time the wicked spirit was cast out of her.</a:t>
            </a:r>
          </a:p>
          <a:p>
            <a:pPr marL="0" indent="0">
              <a:buNone/>
            </a:pPr>
            <a:endParaRPr lang="en-US" dirty="0"/>
          </a:p>
          <a:p>
            <a:pPr marL="0" indent="0">
              <a:buNone/>
            </a:pPr>
            <a:endParaRPr lang="en-US" dirty="0"/>
          </a:p>
          <a:p>
            <a:pPr marL="0" indent="0">
              <a:buNone/>
            </a:pPr>
            <a:r>
              <a:rPr lang="en-US" dirty="0"/>
              <a:t>Remember when I mentioned earlier that the demons are subject to constant humiliation?  God’s complete power over them – even in their temptations of man – is a constant source of humiliation.  They are constantly made aware that they can do nothing without God’s permission!</a:t>
            </a:r>
          </a:p>
          <a:p>
            <a:pPr marL="0" indent="0">
              <a:buNone/>
            </a:pPr>
            <a:r>
              <a:rPr lang="en-US" dirty="0"/>
              <a:t>For us, recognizing our dependence on God is an act of holiness and adoration.  For the demons who sought to be like God with the power of God, it is a constant reminder of their failure.</a:t>
            </a:r>
          </a:p>
          <a:p>
            <a:pPr marL="0" indent="0">
              <a:buNone/>
            </a:pPr>
            <a:endParaRPr lang="en-US" dirty="0"/>
          </a:p>
          <a:p>
            <a:pPr marL="0" indent="0">
              <a:buNone/>
            </a:pPr>
            <a:r>
              <a:rPr lang="en-US" dirty="0"/>
              <a:t>&lt;CLICK&gt;</a:t>
            </a:r>
          </a:p>
          <a:p>
            <a:pPr marL="0" indent="0">
              <a:buNone/>
            </a:pPr>
            <a:r>
              <a:rPr lang="en-US" dirty="0"/>
              <a:t>The second thing God does is He limits demonic activity only to those temptations that will do us the most good.   HUH!!!</a:t>
            </a:r>
          </a:p>
          <a:p>
            <a:pPr marL="0" indent="0">
              <a:buNone/>
            </a:pPr>
            <a:endParaRPr lang="en-US" dirty="0"/>
          </a:p>
          <a:p>
            <a:pPr marL="0" indent="0">
              <a:buNone/>
            </a:pPr>
            <a:r>
              <a:rPr lang="en-US" dirty="0"/>
              <a:t>Think about lifting weights.  Our muscles grow stronger and are able to do more when they are challenged… when they are put to the test.</a:t>
            </a:r>
          </a:p>
          <a:p>
            <a:pPr marL="0" indent="0">
              <a:buNone/>
            </a:pPr>
            <a:r>
              <a:rPr lang="en-US" dirty="0"/>
              <a:t>Think about purifying gold…   the gold must be put into the fire!</a:t>
            </a:r>
          </a:p>
          <a:p>
            <a:pPr marL="0" indent="0">
              <a:buNone/>
            </a:pPr>
            <a:r>
              <a:rPr lang="en-US" dirty="0"/>
              <a:t>In the same way, our Will, our Reason, and our Intellect grows stronger and we are able to do more when we are challenged…when we are put to the test.</a:t>
            </a:r>
          </a:p>
          <a:p>
            <a:pPr marL="0" indent="0">
              <a:buNone/>
            </a:pPr>
            <a:endParaRPr lang="en-US" dirty="0"/>
          </a:p>
          <a:p>
            <a:pPr marL="0" indent="0">
              <a:buNone/>
            </a:pPr>
            <a:r>
              <a:rPr lang="en-US" dirty="0"/>
              <a:t>The worst parent is one who abuses their child.  The second worst parent is one who never permits their child to encounter difficulties.  </a:t>
            </a:r>
          </a:p>
          <a:p>
            <a:pPr marL="0" indent="0">
              <a:buNone/>
            </a:pPr>
            <a:r>
              <a:rPr lang="en-US" dirty="0"/>
              <a:t>A wise and loving parent allows their child to confront and overcome challenges…  with recognition that the challenges MUST BE WITHIN THE PERSON’s ABILITIES.</a:t>
            </a:r>
          </a:p>
          <a:p>
            <a:pPr marL="0" indent="0">
              <a:buNone/>
            </a:pPr>
            <a:endParaRPr lang="en-US" dirty="0"/>
          </a:p>
          <a:p>
            <a:pPr marL="0" indent="0">
              <a:buNone/>
            </a:pPr>
            <a:r>
              <a:rPr lang="en-US" dirty="0"/>
              <a:t>&lt;CLICK&gt;</a:t>
            </a:r>
          </a:p>
          <a:p>
            <a:pPr marL="0" indent="0">
              <a:buNone/>
            </a:pPr>
            <a:r>
              <a:rPr lang="en-US" dirty="0"/>
              <a:t>Now wait a minute, I just said that humans are no match for demons…  That’s right…  ON OUR OWN!!</a:t>
            </a:r>
          </a:p>
          <a:p>
            <a:pPr marL="0" indent="0">
              <a:buNone/>
            </a:pPr>
            <a:r>
              <a:rPr lang="en-US" dirty="0"/>
              <a:t>Sometimes God will present us with challenges specifically so that we will call on Him for help…    Or reach out to our compatriots in our spiritual battles.</a:t>
            </a:r>
          </a:p>
          <a:p>
            <a:pPr marL="0" indent="0">
              <a:buNone/>
            </a:pPr>
            <a:endParaRPr lang="en-US" dirty="0"/>
          </a:p>
          <a:p>
            <a:pPr marL="0" indent="0">
              <a:buNone/>
            </a:pPr>
            <a:r>
              <a:rPr lang="en-US" dirty="0"/>
              <a:t>A longstanding teaching of the Church is that God gives sufficient grace for us to attain heaven.  That means God gives us sufficient grace to overcome our challenges…BUT LIKELY WE’RE GONNA HAVE TO ASK FOR IT!</a:t>
            </a:r>
          </a:p>
          <a:p>
            <a:pPr marL="0" indent="0">
              <a:buNone/>
            </a:pPr>
            <a:endParaRPr lang="en-US" dirty="0"/>
          </a:p>
          <a:p>
            <a:pPr marL="0" indent="0">
              <a:buNone/>
            </a:pPr>
            <a:r>
              <a:rPr lang="en-US" dirty="0"/>
              <a:t>So… when we find ourselves being tempted, the proper response is “OK, why is God allowing this in my life? What does He want me to learn? Or do?</a:t>
            </a:r>
          </a:p>
          <a:p>
            <a:pPr marL="0" indent="0">
              <a:buNone/>
            </a:pPr>
            <a:endParaRPr lang="en-US" dirty="0"/>
          </a:p>
          <a:p>
            <a:pPr marL="0" indent="0">
              <a:buNone/>
            </a:pPr>
            <a:endParaRPr lang="en-US" dirty="0"/>
          </a:p>
          <a:p>
            <a:pPr marL="0" indent="0">
              <a:buNone/>
            </a:pPr>
            <a:r>
              <a:rPr lang="en-US" dirty="0"/>
              <a:t>Similarly, when look at the world around us….   The chaos, the anger, the hatred, the evil…  We need to ask… Why is God permitting this?  What are we supposed to be doing?</a:t>
            </a:r>
          </a:p>
          <a:p>
            <a:pPr marL="0" indent="0">
              <a:buNone/>
            </a:pPr>
            <a:endParaRPr lang="en-US" dirty="0"/>
          </a:p>
          <a:p>
            <a:pPr marL="0" indent="0">
              <a:buNone/>
            </a:pPr>
            <a:endParaRPr lang="en-US" dirty="0"/>
          </a:p>
          <a:p>
            <a:pPr marL="0" indent="0">
              <a:buNone/>
            </a:pPr>
            <a:r>
              <a:rPr lang="en-US" dirty="0"/>
              <a:t>Well…based on last class, one obvious answer is that we are being called to KNOW OUR FAITH and OPEN OUR MINDS.</a:t>
            </a:r>
          </a:p>
          <a:p>
            <a:pPr marL="0" indent="0">
              <a:buNone/>
            </a:pPr>
            <a:r>
              <a:rPr lang="en-US" dirty="0"/>
              <a:t>We are being called to INCREASE OUR AWARENESS and OPEN OUR EYES</a:t>
            </a:r>
          </a:p>
          <a:p>
            <a:pPr marL="0" indent="0">
              <a:buNone/>
            </a:pPr>
            <a:r>
              <a:rPr lang="en-US" dirty="0"/>
              <a:t>And we are being called to LIVE OUR FAITH and OPEN OUR HEARTS</a:t>
            </a:r>
          </a:p>
          <a:p>
            <a:pPr marL="0" indent="0">
              <a:buNone/>
            </a:pPr>
            <a:endParaRPr lang="en-US" dirty="0"/>
          </a:p>
          <a:p>
            <a:pPr marL="0" indent="0">
              <a:buNone/>
            </a:pPr>
            <a:r>
              <a:rPr lang="en-US" dirty="0"/>
              <a:t>The alternative is something that several exorcists acknowledge…</a:t>
            </a:r>
          </a:p>
          <a:p>
            <a:pPr marL="0" indent="0">
              <a:buNone/>
            </a:pPr>
            <a:r>
              <a:rPr lang="en-US" dirty="0"/>
              <a:t>Sometimes when a person repeatedly sins and does not repent, God lets them experience the true fruits of their 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14</a:t>
            </a:fld>
            <a:endParaRPr lang="en-US"/>
          </a:p>
        </p:txBody>
      </p:sp>
    </p:spTree>
    <p:extLst>
      <p:ext uri="{BB962C8B-B14F-4D97-AF65-F5344CB8AC3E}">
        <p14:creationId xmlns:p14="http://schemas.microsoft.com/office/powerpoint/2010/main" val="313603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this next part tends to be very perplexing for most people.</a:t>
            </a:r>
          </a:p>
          <a:p>
            <a:pPr marL="0" indent="0">
              <a:buNone/>
            </a:pPr>
            <a:endParaRPr lang="en-US" dirty="0"/>
          </a:p>
          <a:p>
            <a:pPr marL="0" indent="0">
              <a:buNone/>
            </a:pPr>
            <a:r>
              <a:rPr lang="en-US" dirty="0"/>
              <a:t>Demons are completely subjugated to the power of God and our Blessed Mother; and they can do ABSOLUTELY NOTHING without God’s permission.</a:t>
            </a:r>
          </a:p>
          <a:p>
            <a:pPr marL="0" indent="0">
              <a:buNone/>
            </a:pPr>
            <a:endParaRPr lang="en-US" dirty="0"/>
          </a:p>
          <a:p>
            <a:pPr marL="0" indent="0">
              <a:buNone/>
            </a:pPr>
            <a:r>
              <a:rPr lang="en-US" dirty="0"/>
              <a:t>WAIT A MINUTE!!!   THAT MEANS GOD PERMITS DEMONIC ACTIVITY!!!   WHAT?!?!</a:t>
            </a:r>
          </a:p>
          <a:p>
            <a:pPr marL="0" indent="0">
              <a:buNone/>
            </a:pPr>
            <a:endParaRPr lang="en-US" dirty="0"/>
          </a:p>
          <a:p>
            <a:pPr marL="0" indent="0">
              <a:buNone/>
            </a:pPr>
            <a:r>
              <a:rPr lang="en-US" dirty="0"/>
              <a:t>If we stopped and actually thought about this for a moment, this statement would not surprise us.</a:t>
            </a:r>
          </a:p>
          <a:p>
            <a:pPr marL="0" indent="0">
              <a:buNone/>
            </a:pPr>
            <a:r>
              <a:rPr lang="en-US" dirty="0"/>
              <a:t>GOD IS OMNIPOTENT!  That is, all powerful</a:t>
            </a:r>
          </a:p>
          <a:p>
            <a:pPr marL="0" indent="0">
              <a:buNone/>
            </a:pPr>
            <a:r>
              <a:rPr lang="en-US" dirty="0"/>
              <a:t>GOD IS OMNISCIENT!  That is, all knowing</a:t>
            </a:r>
          </a:p>
          <a:p>
            <a:pPr marL="0" indent="0">
              <a:buNone/>
            </a:pPr>
            <a:r>
              <a:rPr lang="en-US" dirty="0"/>
              <a:t>NOTHING IS OUTSIDE OF GOD’s SIGHT OR GOD’s WILL.   Therefore, the actions of Lucifer and his minions are within God’s WILL.</a:t>
            </a:r>
          </a:p>
          <a:p>
            <a:pPr marL="0" indent="0">
              <a:buNone/>
            </a:pPr>
            <a:endParaRPr lang="en-US" dirty="0"/>
          </a:p>
          <a:p>
            <a:pPr marL="0" indent="0">
              <a:buNone/>
            </a:pPr>
            <a:r>
              <a:rPr lang="en-US" dirty="0"/>
              <a:t>We need to understand that God has His ACTIVE WILL…what He WILLS for us.</a:t>
            </a:r>
          </a:p>
          <a:p>
            <a:pPr marL="0" indent="0">
              <a:buNone/>
            </a:pPr>
            <a:r>
              <a:rPr lang="en-US" dirty="0"/>
              <a:t>And God has His PASSIVE WILL…what he ALLOWS.</a:t>
            </a:r>
          </a:p>
          <a:p>
            <a:pPr marL="0" indent="0">
              <a:buNone/>
            </a:pPr>
            <a:endParaRPr lang="en-US" dirty="0"/>
          </a:p>
          <a:p>
            <a:pPr marL="0" indent="0">
              <a:buNone/>
            </a:pPr>
            <a:r>
              <a:rPr lang="en-US" dirty="0"/>
              <a:t>Again, these statements should not surprise us.  God WILLS us into existence. God WILLS that we join Him in heaven. But God PERMITS us to turn away from Him.</a:t>
            </a:r>
          </a:p>
          <a:p>
            <a:pPr marL="0" indent="0">
              <a:buNone/>
            </a:pPr>
            <a:r>
              <a:rPr lang="en-US" dirty="0"/>
              <a:t>God has given us Free Will…and therefore, He permits us to sin…even though He desires that we live in His Peace.</a:t>
            </a:r>
          </a:p>
          <a:p>
            <a:pPr marL="0" indent="0">
              <a:buNone/>
            </a:pPr>
            <a:endParaRPr lang="en-US" dirty="0"/>
          </a:p>
          <a:p>
            <a:pPr marL="0" indent="0">
              <a:buNone/>
            </a:pPr>
            <a:r>
              <a:rPr lang="en-US" dirty="0"/>
              <a:t>I don’t want to turn this into a discussion on Free Will because that is an entire class in and of itself…   but, we need to be aware that God PERMITS evil that arises from our Free Will.  However, while permitting it, GOD ALWAYS uses evil to bring about good.  Let’s look at that in the context of demonic influence.</a:t>
            </a:r>
          </a:p>
          <a:p>
            <a:pPr marL="0" indent="0">
              <a:buNone/>
            </a:pPr>
            <a:endParaRPr lang="en-US" dirty="0"/>
          </a:p>
          <a:p>
            <a:pPr marL="0" indent="0">
              <a:buNone/>
            </a:pPr>
            <a:r>
              <a:rPr lang="en-US" dirty="0"/>
              <a:t>Now, as I said a few moments ago, if God simply let the demons have their way with us, due to their ability to perceive and know our ESSENCE…it would be lights out, game over… we’d all be in hell.  No human could resist the powers of the demons on our own.</a:t>
            </a:r>
          </a:p>
          <a:p>
            <a:pPr marL="0" indent="0">
              <a:buNone/>
            </a:pPr>
            <a:endParaRPr lang="en-US" dirty="0"/>
          </a:p>
          <a:p>
            <a:pPr marL="0" indent="0">
              <a:buNone/>
            </a:pPr>
            <a:r>
              <a:rPr lang="en-US" dirty="0"/>
              <a:t>So, the first thing God does is attenuate demons’ ability to perceive our full essence.  They are only given access to our Appetites and our Imagination.</a:t>
            </a:r>
          </a:p>
          <a:p>
            <a:pPr marL="0" indent="0">
              <a:buNone/>
            </a:pPr>
            <a:r>
              <a:rPr lang="en-US" dirty="0"/>
              <a:t>Why those two capacities?  Again, that’s another class… or at least a full lecture.  </a:t>
            </a:r>
          </a:p>
          <a:p>
            <a:pPr marL="0" indent="0">
              <a:buNone/>
            </a:pPr>
            <a:r>
              <a:rPr lang="en-US" dirty="0"/>
              <a:t>For now, recognize that man shares the capacities of Appetite and Imagination with the animals.  </a:t>
            </a:r>
          </a:p>
          <a:p>
            <a:pPr marL="0" indent="0">
              <a:buNone/>
            </a:pPr>
            <a:r>
              <a:rPr lang="en-US" dirty="0"/>
              <a:t>What makes man uniquely HUMAN…  in other words, what separates man’s nature from the beasts… is our Will, Reason, and Intellect.  </a:t>
            </a:r>
          </a:p>
          <a:p>
            <a:pPr marL="0" indent="0">
              <a:buNone/>
            </a:pPr>
            <a:r>
              <a:rPr lang="en-US" dirty="0"/>
              <a:t>God protects those from direct demonic influence.</a:t>
            </a:r>
          </a:p>
          <a:p>
            <a:pPr marL="0" indent="0">
              <a:buNone/>
            </a:pPr>
            <a:r>
              <a:rPr lang="en-US" dirty="0"/>
              <a:t>WE CAN CORRUPT THEM, but the demons cannot… at least not directly.</a:t>
            </a:r>
          </a:p>
          <a:p>
            <a:pPr marL="0" indent="0">
              <a:buNone/>
            </a:pPr>
            <a:endParaRPr lang="en-US" dirty="0"/>
          </a:p>
          <a:p>
            <a:pPr marL="0" indent="0">
              <a:buNone/>
            </a:pPr>
            <a:r>
              <a:rPr lang="en-US" dirty="0"/>
              <a:t>EVEN IN CASES OF POSSESSION, the demons can take over the PHYSICAL BODY, but they CANNOT COMPLETELY CONTROL THE MIND.  The capacities of Will, Reason, and Intellect remain beyond their reach.</a:t>
            </a:r>
          </a:p>
          <a:p>
            <a:pPr marL="0" indent="0">
              <a:buNone/>
            </a:pPr>
            <a:endParaRPr lang="en-US" dirty="0"/>
          </a:p>
          <a:p>
            <a:pPr marL="0" indent="0">
              <a:buNone/>
            </a:pPr>
            <a:r>
              <a:rPr lang="en-US" dirty="0"/>
              <a:t>In fact, sometimes the demons cannot even possess all of someone’s body.  They are limited by God and are permitted only what God allows.  </a:t>
            </a:r>
          </a:p>
          <a:p>
            <a:pPr marL="0" indent="0">
              <a:buNone/>
            </a:pPr>
            <a:r>
              <a:rPr lang="en-US" dirty="0"/>
              <a:t>One exorcist recounts a situation where a demon had possessed a person, but only possessed her lower back.  The demon had no control over the rest of her body.</a:t>
            </a:r>
          </a:p>
          <a:p>
            <a:pPr marL="0" indent="0">
              <a:buNone/>
            </a:pPr>
            <a:r>
              <a:rPr lang="en-US" dirty="0"/>
              <a:t>During session, the exorcist demanded that the demon reveal why.</a:t>
            </a:r>
          </a:p>
          <a:p>
            <a:pPr marL="0" indent="0">
              <a:buNone/>
            </a:pPr>
            <a:r>
              <a:rPr lang="en-US" dirty="0"/>
              <a:t>The demon essentially said, “I don’t know. This is all that Christ is allowing me!”</a:t>
            </a:r>
          </a:p>
          <a:p>
            <a:pPr marL="0" indent="0">
              <a:buNone/>
            </a:pPr>
            <a:endParaRPr lang="en-US" dirty="0"/>
          </a:p>
          <a:p>
            <a:pPr marL="0" indent="0">
              <a:buNone/>
            </a:pPr>
            <a:r>
              <a:rPr lang="en-US" dirty="0"/>
              <a:t>Further, many demons, during session, have revealed that when they took possession of a person, they were informed by God and have full knowledge of when, where, and how they will be exorcised.</a:t>
            </a:r>
          </a:p>
          <a:p>
            <a:pPr marL="0" indent="0">
              <a:buNone/>
            </a:pPr>
            <a:endParaRPr lang="en-US" dirty="0"/>
          </a:p>
          <a:p>
            <a:pPr marL="0" indent="0">
              <a:buNone/>
            </a:pPr>
            <a:r>
              <a:rPr lang="en-US" dirty="0"/>
              <a:t>There is a famous account of an exorcism performed by St Bernard in Pavia Italy in 1130.</a:t>
            </a:r>
          </a:p>
          <a:p>
            <a:pPr marL="0" indent="0">
              <a:buNone/>
            </a:pPr>
            <a:r>
              <a:rPr lang="en-US" dirty="0"/>
              <a:t>At first, St Bernard directed that the woman be taken to the cathedral in Pavia, which contained the relics of St </a:t>
            </a:r>
            <a:r>
              <a:rPr lang="en-US" dirty="0" err="1"/>
              <a:t>Syrus</a:t>
            </a:r>
            <a:r>
              <a:rPr lang="en-US" dirty="0"/>
              <a:t>.</a:t>
            </a:r>
          </a:p>
          <a:p>
            <a:pPr marL="0" indent="0">
              <a:buNone/>
            </a:pPr>
            <a:r>
              <a:rPr lang="en-US" dirty="0"/>
              <a:t>The devil, speaking through the woman said, “Little </a:t>
            </a:r>
            <a:r>
              <a:rPr lang="en-US" dirty="0" err="1"/>
              <a:t>Syrus</a:t>
            </a:r>
            <a:r>
              <a:rPr lang="en-US" dirty="0"/>
              <a:t> won’t send me away, and little Bernard won’t either”</a:t>
            </a:r>
          </a:p>
          <a:p>
            <a:pPr marL="0" indent="0">
              <a:buNone/>
            </a:pPr>
            <a:r>
              <a:rPr lang="en-US" dirty="0"/>
              <a:t>To which St Bernard replied, “It will be neither </a:t>
            </a:r>
            <a:r>
              <a:rPr lang="en-US" dirty="0" err="1"/>
              <a:t>Syrus</a:t>
            </a:r>
            <a:r>
              <a:rPr lang="en-US" dirty="0"/>
              <a:t> nor Bernard who will send you away; it will be the Lord Jesus Christ!”</a:t>
            </a:r>
          </a:p>
          <a:p>
            <a:pPr marL="0" indent="0">
              <a:buNone/>
            </a:pPr>
            <a:r>
              <a:rPr lang="en-US" dirty="0"/>
              <a:t>St Bernard began to pray, asking God to assist in the deliverance of the woman</a:t>
            </a:r>
          </a:p>
          <a:p>
            <a:pPr marL="0" indent="0">
              <a:buNone/>
            </a:pPr>
            <a:r>
              <a:rPr lang="en-US" dirty="0"/>
              <a:t>Right away, the evil spirit changed his tone and words and said, “Oh, how gladly would I leave this miserable creature, If only I could escape from the suffering I endure in this body! But I can’t.”</a:t>
            </a:r>
          </a:p>
          <a:p>
            <a:pPr marL="0" indent="0">
              <a:buNone/>
            </a:pPr>
            <a:r>
              <a:rPr lang="en-US" dirty="0"/>
              <a:t>When St Bernard asked why, the spirit replied, “Because the great Lord would not allow it yet.”</a:t>
            </a:r>
          </a:p>
          <a:p>
            <a:pPr marL="0" indent="0">
              <a:buNone/>
            </a:pPr>
            <a:r>
              <a:rPr lang="en-US" dirty="0"/>
              <a:t>The conversation continued:</a:t>
            </a:r>
          </a:p>
          <a:p>
            <a:pPr marL="0" indent="0">
              <a:buNone/>
            </a:pPr>
            <a:r>
              <a:rPr lang="en-US" dirty="0"/>
              <a:t>“who then is this great Lord?”</a:t>
            </a:r>
          </a:p>
          <a:p>
            <a:pPr marL="0" indent="0">
              <a:buNone/>
            </a:pPr>
            <a:r>
              <a:rPr lang="en-US" dirty="0"/>
              <a:t>“It is Jesus of Nazareth”</a:t>
            </a:r>
          </a:p>
          <a:p>
            <a:pPr marL="0" indent="0">
              <a:buNone/>
            </a:pPr>
            <a:r>
              <a:rPr lang="en-US" dirty="0"/>
              <a:t>“So you know the Lord Jesus? Have you seen him?”</a:t>
            </a:r>
          </a:p>
          <a:p>
            <a:pPr marL="0" indent="0">
              <a:buNone/>
            </a:pPr>
            <a:r>
              <a:rPr lang="en-US" dirty="0"/>
              <a:t>“I have seen him”</a:t>
            </a:r>
          </a:p>
          <a:p>
            <a:pPr marL="0" indent="0">
              <a:buNone/>
            </a:pPr>
            <a:r>
              <a:rPr lang="en-US" dirty="0"/>
              <a:t>“Where did you see Him”</a:t>
            </a:r>
          </a:p>
          <a:p>
            <a:pPr marL="0" indent="0">
              <a:buNone/>
            </a:pPr>
            <a:r>
              <a:rPr lang="en-US" dirty="0"/>
              <a:t>“I have seen Him in glory”</a:t>
            </a:r>
          </a:p>
          <a:p>
            <a:pPr marL="0" indent="0">
              <a:buNone/>
            </a:pPr>
            <a:r>
              <a:rPr lang="en-US" dirty="0"/>
              <a:t>“So you have been in glory?”</a:t>
            </a:r>
          </a:p>
          <a:p>
            <a:pPr marL="0" indent="0">
              <a:buNone/>
            </a:pPr>
            <a:r>
              <a:rPr lang="en-US" dirty="0"/>
              <a:t>“Yes, I was in glory”</a:t>
            </a:r>
          </a:p>
          <a:p>
            <a:pPr marL="0" indent="0">
              <a:buNone/>
            </a:pPr>
            <a:r>
              <a:rPr lang="en-US" dirty="0"/>
              <a:t>“And how did you lose it?”</a:t>
            </a:r>
          </a:p>
          <a:p>
            <a:pPr marL="0" indent="0">
              <a:buNone/>
            </a:pPr>
            <a:r>
              <a:rPr lang="en-US" dirty="0"/>
              <a:t>“We fell in great numbers, with Lucifer”</a:t>
            </a:r>
          </a:p>
          <a:p>
            <a:pPr marL="0" indent="0">
              <a:buNone/>
            </a:pPr>
            <a:r>
              <a:rPr lang="en-US" dirty="0"/>
              <a:t>“Wouldn’t you like to be restored to that glory and to your original condition of happiness?”</a:t>
            </a:r>
          </a:p>
          <a:p>
            <a:pPr marL="0" indent="0">
              <a:buNone/>
            </a:pPr>
            <a:r>
              <a:rPr lang="en-US" dirty="0"/>
              <a:t>At this, the demon spoke in Latin, saying</a:t>
            </a:r>
          </a:p>
          <a:p>
            <a:pPr marL="0" indent="0">
              <a:buNone/>
            </a:pPr>
            <a:r>
              <a:rPr lang="en-US" dirty="0"/>
              <a:t>“Hoc, </a:t>
            </a:r>
            <a:r>
              <a:rPr lang="en-US" dirty="0" err="1"/>
              <a:t>inquit</a:t>
            </a:r>
            <a:r>
              <a:rPr lang="en-US" dirty="0"/>
              <a:t>, </a:t>
            </a:r>
            <a:r>
              <a:rPr lang="en-US" dirty="0" err="1"/>
              <a:t>tardatum</a:t>
            </a:r>
            <a:r>
              <a:rPr lang="en-US" dirty="0"/>
              <a:t> </a:t>
            </a:r>
            <a:r>
              <a:rPr lang="en-US" dirty="0" err="1"/>
              <a:t>est</a:t>
            </a:r>
            <a:r>
              <a:rPr lang="en-US" dirty="0"/>
              <a:t>”  which means, “That is deferred”</a:t>
            </a:r>
          </a:p>
          <a:p>
            <a:pPr marL="0" indent="0">
              <a:buNone/>
            </a:pPr>
            <a:endParaRPr lang="en-US" dirty="0"/>
          </a:p>
          <a:p>
            <a:pPr marL="0" indent="0">
              <a:buNone/>
            </a:pPr>
            <a:r>
              <a:rPr lang="en-US" dirty="0"/>
              <a:t>BTW, these words were spoken clearly for all around to hear. Further, the woman had no knowledge of Latin.</a:t>
            </a:r>
          </a:p>
          <a:p>
            <a:pPr marL="0" indent="0">
              <a:buNone/>
            </a:pPr>
            <a:r>
              <a:rPr lang="en-US" dirty="0"/>
              <a:t>The Latin response is puzzling. As we noted earlier, the Church affirms that the demons will never be restored; - then again, Satan is a liar,</a:t>
            </a:r>
          </a:p>
          <a:p>
            <a:pPr marL="0" indent="0">
              <a:buNone/>
            </a:pPr>
            <a:endParaRPr lang="en-US" dirty="0"/>
          </a:p>
          <a:p>
            <a:pPr marL="0" indent="0">
              <a:buNone/>
            </a:pPr>
            <a:r>
              <a:rPr lang="en-US" dirty="0"/>
              <a:t>After this, the woman was silent. Bernard resumed his prayers and after a time the wicked spirit was cast out of her.</a:t>
            </a:r>
          </a:p>
          <a:p>
            <a:pPr marL="0" indent="0">
              <a:buNone/>
            </a:pPr>
            <a:endParaRPr lang="en-US" dirty="0"/>
          </a:p>
          <a:p>
            <a:pPr marL="0" indent="0">
              <a:buNone/>
            </a:pPr>
            <a:endParaRPr lang="en-US" dirty="0"/>
          </a:p>
          <a:p>
            <a:pPr marL="0" indent="0">
              <a:buNone/>
            </a:pPr>
            <a:r>
              <a:rPr lang="en-US" dirty="0"/>
              <a:t>Remember when I mentioned earlier that the demons are subject to constant humiliation?  God’s complete power over them – even in their temptations of man – is a constant source of humiliation.  They are constantly made aware that they can do nothing without God’s permission!</a:t>
            </a:r>
          </a:p>
          <a:p>
            <a:pPr marL="0" indent="0">
              <a:buNone/>
            </a:pPr>
            <a:r>
              <a:rPr lang="en-US" dirty="0"/>
              <a:t>For us, recognizing our dependence on God is an act of holiness and adoration.  For the demons who sought to be like God with the power of God, it is a constant reminder of their failure.</a:t>
            </a:r>
          </a:p>
          <a:p>
            <a:pPr marL="0" indent="0">
              <a:buNone/>
            </a:pPr>
            <a:endParaRPr lang="en-US" dirty="0"/>
          </a:p>
          <a:p>
            <a:pPr marL="0" indent="0">
              <a:buNone/>
            </a:pPr>
            <a:r>
              <a:rPr lang="en-US" dirty="0"/>
              <a:t>&lt;CLICK&gt;</a:t>
            </a:r>
          </a:p>
          <a:p>
            <a:pPr marL="0" indent="0">
              <a:buNone/>
            </a:pPr>
            <a:r>
              <a:rPr lang="en-US" dirty="0"/>
              <a:t>The second thing God does is He limits demonic activity only to those temptations that will do us the most good.   HUH!!!</a:t>
            </a:r>
          </a:p>
          <a:p>
            <a:pPr marL="0" indent="0">
              <a:buNone/>
            </a:pPr>
            <a:endParaRPr lang="en-US" dirty="0"/>
          </a:p>
          <a:p>
            <a:pPr marL="0" indent="0">
              <a:buNone/>
            </a:pPr>
            <a:r>
              <a:rPr lang="en-US" dirty="0"/>
              <a:t>Think about lifting weights.  Our muscles grow stronger and are able to do more when they are challenged… when they are put to the test.</a:t>
            </a:r>
          </a:p>
          <a:p>
            <a:pPr marL="0" indent="0">
              <a:buNone/>
            </a:pPr>
            <a:r>
              <a:rPr lang="en-US" dirty="0"/>
              <a:t>Think about purifying gold…   the gold must be put into the fire!</a:t>
            </a:r>
          </a:p>
          <a:p>
            <a:pPr marL="0" indent="0">
              <a:buNone/>
            </a:pPr>
            <a:r>
              <a:rPr lang="en-US" dirty="0"/>
              <a:t>In the same way, our Will, our Reason, and our Intellect grows stronger and we are able to do more when we are challenged…when we are put to the test.</a:t>
            </a:r>
          </a:p>
          <a:p>
            <a:pPr marL="0" indent="0">
              <a:buNone/>
            </a:pPr>
            <a:endParaRPr lang="en-US" dirty="0"/>
          </a:p>
          <a:p>
            <a:pPr marL="0" indent="0">
              <a:buNone/>
            </a:pPr>
            <a:r>
              <a:rPr lang="en-US" dirty="0"/>
              <a:t>The worst parent is one who abuses their child.  The second worst parent is one who never permits their child to encounter difficulties.  </a:t>
            </a:r>
          </a:p>
          <a:p>
            <a:pPr marL="0" indent="0">
              <a:buNone/>
            </a:pPr>
            <a:r>
              <a:rPr lang="en-US" dirty="0"/>
              <a:t>A wise and loving parent allows their child to confront and overcome challenges…  with recognition that the challenges MUST BE WITHIN THE PERSON’s ABILITIES.</a:t>
            </a:r>
          </a:p>
          <a:p>
            <a:pPr marL="0" indent="0">
              <a:buNone/>
            </a:pPr>
            <a:endParaRPr lang="en-US" dirty="0"/>
          </a:p>
          <a:p>
            <a:pPr marL="0" indent="0">
              <a:buNone/>
            </a:pPr>
            <a:r>
              <a:rPr lang="en-US" dirty="0"/>
              <a:t>&lt;CLICK&gt;</a:t>
            </a:r>
          </a:p>
          <a:p>
            <a:pPr marL="0" indent="0">
              <a:buNone/>
            </a:pPr>
            <a:r>
              <a:rPr lang="en-US" dirty="0"/>
              <a:t>Now wait a minute, I just said that humans are no match for demons…  That’s right…  ON OUR OWN!!</a:t>
            </a:r>
          </a:p>
          <a:p>
            <a:pPr marL="0" indent="0">
              <a:buNone/>
            </a:pPr>
            <a:r>
              <a:rPr lang="en-US" dirty="0"/>
              <a:t>Sometimes God will present us with challenges specifically so that we will call on Him for help…    Or reach out to our compatriots in our spiritual battles.</a:t>
            </a:r>
          </a:p>
          <a:p>
            <a:pPr marL="0" indent="0">
              <a:buNone/>
            </a:pPr>
            <a:endParaRPr lang="en-US" dirty="0"/>
          </a:p>
          <a:p>
            <a:pPr marL="0" indent="0">
              <a:buNone/>
            </a:pPr>
            <a:r>
              <a:rPr lang="en-US" dirty="0"/>
              <a:t>A longstanding teaching of the Church is that God gives sufficient grace for us to attain heaven.  That means God gives us sufficient grace to overcome our challenges…BUT LIKELY WE’RE GONNA HAVE TO ASK FOR IT!</a:t>
            </a:r>
          </a:p>
          <a:p>
            <a:pPr marL="0" indent="0">
              <a:buNone/>
            </a:pPr>
            <a:endParaRPr lang="en-US" dirty="0"/>
          </a:p>
          <a:p>
            <a:pPr marL="0" indent="0">
              <a:buNone/>
            </a:pPr>
            <a:r>
              <a:rPr lang="en-US" dirty="0"/>
              <a:t>So… when we find ourselves being tempted, the proper response is “OK, why is God allowing this in my life? What does He want me to learn? Or do?</a:t>
            </a:r>
          </a:p>
          <a:p>
            <a:pPr marL="0" indent="0">
              <a:buNone/>
            </a:pPr>
            <a:endParaRPr lang="en-US" dirty="0"/>
          </a:p>
          <a:p>
            <a:pPr marL="0" indent="0">
              <a:buNone/>
            </a:pPr>
            <a:endParaRPr lang="en-US" dirty="0"/>
          </a:p>
          <a:p>
            <a:pPr marL="0" indent="0">
              <a:buNone/>
            </a:pPr>
            <a:r>
              <a:rPr lang="en-US" dirty="0"/>
              <a:t>Similarly, when look at the world around us….   The chaos, the anger, the hatred, the evil…  We need to ask… Why is God permitting this?  What are we supposed to be doing?</a:t>
            </a:r>
          </a:p>
          <a:p>
            <a:pPr marL="0" indent="0">
              <a:buNone/>
            </a:pPr>
            <a:endParaRPr lang="en-US" dirty="0"/>
          </a:p>
          <a:p>
            <a:pPr marL="0" indent="0">
              <a:buNone/>
            </a:pPr>
            <a:endParaRPr lang="en-US" dirty="0"/>
          </a:p>
          <a:p>
            <a:pPr marL="0" indent="0">
              <a:buNone/>
            </a:pPr>
            <a:r>
              <a:rPr lang="en-US" dirty="0"/>
              <a:t>Well…based on last class, one obvious answer is that we are being called to KNOW OUR FAITH and OPEN OUR MINDS.</a:t>
            </a:r>
          </a:p>
          <a:p>
            <a:pPr marL="0" indent="0">
              <a:buNone/>
            </a:pPr>
            <a:r>
              <a:rPr lang="en-US" dirty="0"/>
              <a:t>We are being called to INCREASE OUR AWARENESS and OPEN OUR EYES</a:t>
            </a:r>
          </a:p>
          <a:p>
            <a:pPr marL="0" indent="0">
              <a:buNone/>
            </a:pPr>
            <a:r>
              <a:rPr lang="en-US" dirty="0"/>
              <a:t>And we are being called to LIVE OUR FAITH and OPEN OUR HEARTS</a:t>
            </a:r>
          </a:p>
          <a:p>
            <a:pPr marL="0" indent="0">
              <a:buNone/>
            </a:pPr>
            <a:endParaRPr lang="en-US" dirty="0"/>
          </a:p>
          <a:p>
            <a:pPr marL="0" indent="0">
              <a:buNone/>
            </a:pPr>
            <a:r>
              <a:rPr lang="en-US" dirty="0"/>
              <a:t>The alternative is something that several exorcists acknowledge…</a:t>
            </a:r>
          </a:p>
          <a:p>
            <a:pPr marL="0" indent="0">
              <a:buNone/>
            </a:pPr>
            <a:r>
              <a:rPr lang="en-US" dirty="0"/>
              <a:t>Sometimes when a person repeatedly sins and does not repent, God lets them experience the true fruits of their 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15</a:t>
            </a:fld>
            <a:endParaRPr lang="en-US"/>
          </a:p>
        </p:txBody>
      </p:sp>
    </p:spTree>
    <p:extLst>
      <p:ext uri="{BB962C8B-B14F-4D97-AF65-F5344CB8AC3E}">
        <p14:creationId xmlns:p14="http://schemas.microsoft.com/office/powerpoint/2010/main" val="135654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most ordinary form – and BY FAR THE MOST DOMINANT FORM - of demonic activity is regular, everyday TEMPTATION!</a:t>
            </a:r>
          </a:p>
          <a:p>
            <a:pPr marL="0" indent="0">
              <a:buNone/>
            </a:pPr>
            <a:endParaRPr lang="en-US" dirty="0"/>
          </a:p>
          <a:p>
            <a:pPr marL="0" indent="0">
              <a:buNone/>
            </a:pPr>
            <a:r>
              <a:rPr lang="en-US" dirty="0">
                <a:solidFill>
                  <a:srgbClr val="FF0000"/>
                </a:solidFill>
              </a:rPr>
              <a:t>Something to keep in mind however…   NOT ALL TEMPTATION IS DEMONIC!!!</a:t>
            </a:r>
          </a:p>
          <a:p>
            <a:pPr marL="0" indent="0">
              <a:buNone/>
            </a:pPr>
            <a:r>
              <a:rPr lang="en-US" dirty="0">
                <a:solidFill>
                  <a:srgbClr val="FF0000"/>
                </a:solidFill>
              </a:rPr>
              <a:t>There are three sources of temptation…</a:t>
            </a:r>
          </a:p>
          <a:p>
            <a:pPr marL="228600" indent="-228600">
              <a:buAutoNum type="arabicParenR"/>
            </a:pPr>
            <a:r>
              <a:rPr lang="en-US" dirty="0">
                <a:solidFill>
                  <a:srgbClr val="FF0000"/>
                </a:solidFill>
              </a:rPr>
              <a:t>The World</a:t>
            </a:r>
          </a:p>
          <a:p>
            <a:pPr marL="228600" indent="-228600">
              <a:buAutoNum type="arabicParenR"/>
            </a:pPr>
            <a:r>
              <a:rPr lang="en-US" dirty="0">
                <a:solidFill>
                  <a:srgbClr val="FF0000"/>
                </a:solidFill>
              </a:rPr>
              <a:t>The Flesh</a:t>
            </a:r>
          </a:p>
          <a:p>
            <a:pPr marL="228600" indent="-228600">
              <a:buAutoNum type="arabicParenR"/>
            </a:pPr>
            <a:r>
              <a:rPr lang="en-US" dirty="0">
                <a:solidFill>
                  <a:srgbClr val="FF0000"/>
                </a:solidFill>
              </a:rPr>
              <a:t>The Devil</a:t>
            </a:r>
          </a:p>
          <a:p>
            <a:pPr marL="228600" indent="-228600">
              <a:buAutoNum type="arabicParenR"/>
            </a:pPr>
            <a:endParaRPr lang="en-US" dirty="0"/>
          </a:p>
          <a:p>
            <a:pPr marL="0" indent="0">
              <a:buNone/>
            </a:pPr>
            <a:r>
              <a:rPr lang="en-US" dirty="0"/>
              <a:t>As Fr </a:t>
            </a:r>
            <a:r>
              <a:rPr lang="en-US" dirty="0" err="1"/>
              <a:t>Ripperger</a:t>
            </a:r>
            <a:r>
              <a:rPr lang="en-US" dirty="0"/>
              <a:t> says,  “Don’t go turning over rocks looking for Satan… HE’LL FIND YOU!”</a:t>
            </a:r>
          </a:p>
          <a:p>
            <a:pPr marL="0" indent="0">
              <a:buNone/>
            </a:pPr>
            <a:r>
              <a:rPr lang="en-US" dirty="0"/>
              <a:t>“Nor is Satan to be found under every rock…    maybe every other rock…   and if you turn over a rock and he’s not there, turn it over again and he might be there.”</a:t>
            </a:r>
            <a:br>
              <a:rPr lang="en-US" dirty="0"/>
            </a:br>
            <a:r>
              <a:rPr lang="en-US" dirty="0"/>
              <a:t>“Satan is the master of three card </a:t>
            </a:r>
            <a:r>
              <a:rPr lang="en-US" dirty="0" err="1"/>
              <a:t>monty</a:t>
            </a:r>
            <a:r>
              <a:rPr lang="en-US" dirty="0"/>
              <a:t> or the shell game”   He hides but you can’t hide from him.</a:t>
            </a:r>
          </a:p>
          <a:p>
            <a:pPr marL="0" indent="0">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16</a:t>
            </a:fld>
            <a:endParaRPr lang="en-US"/>
          </a:p>
        </p:txBody>
      </p:sp>
    </p:spTree>
    <p:extLst>
      <p:ext uri="{BB962C8B-B14F-4D97-AF65-F5344CB8AC3E}">
        <p14:creationId xmlns:p14="http://schemas.microsoft.com/office/powerpoint/2010/main" val="406528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general form of temptation begins with a demon presenting images from our imagination to our conscious mind</a:t>
            </a:r>
          </a:p>
          <a:p>
            <a:pPr marL="0" indent="0">
              <a:buNone/>
            </a:pPr>
            <a:endParaRPr lang="en-US" dirty="0"/>
          </a:p>
          <a:p>
            <a:pPr marL="0" indent="0">
              <a:buNone/>
            </a:pPr>
            <a:r>
              <a:rPr lang="en-US" dirty="0"/>
              <a:t>NOW…</a:t>
            </a:r>
          </a:p>
          <a:p>
            <a:pPr marL="171450" indent="-171450">
              <a:buFontTx/>
              <a:buChar char="-"/>
            </a:pPr>
            <a:r>
              <a:rPr lang="en-US" dirty="0"/>
              <a:t>Demons cannot introduce an image of something we’ve never seen before   -- for example, they can’t make a blind man see color</a:t>
            </a:r>
          </a:p>
          <a:p>
            <a:pPr marL="171450" indent="-171450">
              <a:buFontTx/>
              <a:buChar char="-"/>
            </a:pPr>
            <a:r>
              <a:rPr lang="en-US" dirty="0"/>
              <a:t>They work with images ALREADY IN OUR memories</a:t>
            </a:r>
          </a:p>
          <a:p>
            <a:pPr marL="171450" indent="-171450">
              <a:buFontTx/>
              <a:buChar char="-"/>
            </a:pPr>
            <a:endParaRPr lang="en-US" dirty="0"/>
          </a:p>
          <a:p>
            <a:pPr marL="0" indent="0">
              <a:buFontTx/>
              <a:buNone/>
            </a:pPr>
            <a:r>
              <a:rPr lang="en-US" dirty="0"/>
              <a:t>This is why so many exorcists admonish people to never, never, never look at pornography.  That provides a ready source of images for all kinds of temptation to impurity. And if you have given in to the temptation of pornography, pray for forgetfulness!   With God’s help, you CAN actually UNSEE something.</a:t>
            </a:r>
          </a:p>
          <a:p>
            <a:pPr marL="0" indent="0">
              <a:buFontTx/>
              <a:buNone/>
            </a:pPr>
            <a:endParaRPr lang="en-US" dirty="0"/>
          </a:p>
          <a:p>
            <a:pPr marL="0" indent="0">
              <a:buFontTx/>
              <a:buNone/>
            </a:pPr>
            <a:r>
              <a:rPr lang="en-US" dirty="0"/>
              <a:t>This also creates a problem for even going to the local swimming pool…   in Florida or California, I’d say… going to the beach.</a:t>
            </a:r>
          </a:p>
          <a:p>
            <a:pPr marL="0" indent="0">
              <a:buFontTx/>
              <a:buNone/>
            </a:pPr>
            <a:r>
              <a:rPr lang="en-US" dirty="0"/>
              <a:t>I’m not necessarily a prude, but many women… even as young as 10 or 11…  are wearing swim suits that are wholly inappropriate!</a:t>
            </a:r>
          </a:p>
          <a:p>
            <a:pPr marL="0" indent="0">
              <a:buFontTx/>
              <a:buNone/>
            </a:pPr>
            <a:r>
              <a:rPr lang="en-US" dirty="0"/>
              <a:t>Fr. Altman recently shared that he was going to take his altar servers out for an afternoon of fun.  They often go to the zoo, or a baseball game, or whatever.</a:t>
            </a:r>
          </a:p>
          <a:p>
            <a:pPr marL="0" indent="0">
              <a:buFontTx/>
              <a:buNone/>
            </a:pPr>
            <a:r>
              <a:rPr lang="en-US" dirty="0"/>
              <a:t>This time, he suggested they go to the local water park.</a:t>
            </a:r>
          </a:p>
          <a:p>
            <a:pPr marL="0" indent="0">
              <a:buFontTx/>
              <a:buNone/>
            </a:pPr>
            <a:r>
              <a:rPr lang="en-US" dirty="0"/>
              <a:t>One of the fathers of the boys suggested he reconsider because he’d be placing his altar servers in the “near occasion of sin”    They went to a ball game instead.</a:t>
            </a:r>
          </a:p>
          <a:p>
            <a:pPr marL="0" indent="0">
              <a:buFontTx/>
              <a:buNone/>
            </a:pPr>
            <a:endParaRPr lang="en-US" dirty="0"/>
          </a:p>
          <a:p>
            <a:pPr marL="0" indent="0">
              <a:buFontTx/>
              <a:buNone/>
            </a:pPr>
            <a:r>
              <a:rPr lang="en-US" dirty="0"/>
              <a:t>Again, I want you to keep in mind, as we just discussed, they cannot do anything God doesn’t permit</a:t>
            </a:r>
          </a:p>
          <a:p>
            <a:pPr marL="0" indent="0">
              <a:buFontTx/>
              <a:buNone/>
            </a:pPr>
            <a:r>
              <a:rPr lang="en-US" dirty="0"/>
              <a:t>     -    God controls the degree of the temptation</a:t>
            </a:r>
          </a:p>
          <a:p>
            <a:pPr marL="0" indent="0">
              <a:buFontTx/>
              <a:buNone/>
            </a:pPr>
            <a:r>
              <a:rPr lang="en-US" dirty="0"/>
              <a:t>     -    God controls the kind of temptation</a:t>
            </a:r>
          </a:p>
          <a:p>
            <a:pPr marL="0" indent="0">
              <a:buFontTx/>
              <a:buNone/>
            </a:pPr>
            <a:endParaRPr lang="en-US" dirty="0"/>
          </a:p>
          <a:p>
            <a:pPr marL="0" indent="0">
              <a:buFontTx/>
              <a:buNone/>
            </a:pPr>
            <a:r>
              <a:rPr lang="en-US" dirty="0"/>
              <a:t>READ THE SLIDE</a:t>
            </a:r>
          </a:p>
          <a:p>
            <a:pPr marL="0" indent="0">
              <a:buFontTx/>
              <a:buNone/>
            </a:pPr>
            <a:endParaRPr lang="en-US" dirty="0"/>
          </a:p>
          <a:p>
            <a:pPr marL="0" indent="0">
              <a:buFontTx/>
              <a:buNone/>
            </a:pPr>
            <a:r>
              <a:rPr lang="en-US" dirty="0"/>
              <a:t>Hopefully, we can now recognize why people like Scottish Philosopher DAVID HUME…who had a significant impact on our founding fathers… was so dangerous.</a:t>
            </a:r>
          </a:p>
          <a:p>
            <a:pPr marL="0" indent="0">
              <a:buFontTx/>
              <a:buNone/>
            </a:pPr>
            <a:r>
              <a:rPr lang="en-US" dirty="0"/>
              <a:t>He advocated that determining right from wrong had everything to do with aesthetics…  good was determined by whether something delighted our senses.</a:t>
            </a:r>
          </a:p>
          <a:p>
            <a:pPr marL="0" indent="0">
              <a:buFontTx/>
              <a:buNone/>
            </a:pPr>
            <a:endParaRPr lang="en-US" dirty="0"/>
          </a:p>
          <a:p>
            <a:pPr marL="0" indent="0">
              <a:buFontTx/>
              <a:buNone/>
            </a:pPr>
            <a:r>
              <a:rPr lang="en-US" dirty="0"/>
              <a:t>Now…   can we see why we need to focus on our Reason, Intellect, and Will.   Otherwise, our lives will be tossed around by our passions.</a:t>
            </a:r>
          </a:p>
          <a:p>
            <a:pPr marL="0" indent="0">
              <a:buFontTx/>
              <a:buNone/>
            </a:pPr>
            <a:r>
              <a:rPr lang="en-US" dirty="0"/>
              <a:t>We’ll talk about this specifically next week.</a:t>
            </a:r>
          </a:p>
          <a:p>
            <a:pPr marL="0" indent="0">
              <a:buFontTx/>
              <a:buNone/>
            </a:pPr>
            <a:endParaRPr lang="en-US" dirty="0"/>
          </a:p>
          <a:p>
            <a:pPr marL="0" indent="0">
              <a:buFontTx/>
              <a:buNone/>
            </a:pPr>
            <a:r>
              <a:rPr lang="en-US" dirty="0"/>
              <a:t>NOW.. What are some of the MOST POWERFUL PASSIONS WE HAVE?</a:t>
            </a:r>
          </a:p>
          <a:p>
            <a:pPr marL="0" indent="0">
              <a:buFontTx/>
              <a:buNone/>
            </a:pPr>
            <a:r>
              <a:rPr lang="en-US" dirty="0"/>
              <a:t>Our sense of POWER</a:t>
            </a:r>
          </a:p>
          <a:p>
            <a:pPr marL="0" indent="0">
              <a:buFontTx/>
              <a:buNone/>
            </a:pPr>
            <a:r>
              <a:rPr lang="en-US" dirty="0"/>
              <a:t>Our sense of PRIDE</a:t>
            </a:r>
          </a:p>
          <a:p>
            <a:pPr marL="0" indent="0">
              <a:buFontTx/>
              <a:buNone/>
            </a:pPr>
            <a:r>
              <a:rPr lang="en-US" dirty="0"/>
              <a:t>Our sense of PREJUDICE</a:t>
            </a:r>
          </a:p>
          <a:p>
            <a:pPr marL="0" indent="0">
              <a:buFontTx/>
              <a:buNone/>
            </a:pPr>
            <a:r>
              <a:rPr lang="en-US" dirty="0"/>
              <a:t>Our sense of RESENTMENT</a:t>
            </a:r>
          </a:p>
          <a:p>
            <a:pPr marL="0" indent="0">
              <a:buFontTx/>
              <a:buNone/>
            </a:pPr>
            <a:r>
              <a:rPr lang="en-US" dirty="0"/>
              <a:t>Our sense of RIVALRY</a:t>
            </a:r>
          </a:p>
          <a:p>
            <a:pPr marL="0" indent="0">
              <a:buFontTx/>
              <a:buNone/>
            </a:pPr>
            <a:r>
              <a:rPr lang="en-US" dirty="0"/>
              <a:t>Our sense of REVENGE</a:t>
            </a:r>
          </a:p>
          <a:p>
            <a:pPr marL="0" indent="0">
              <a:buFontTx/>
              <a:buNone/>
            </a:pPr>
            <a:endParaRPr lang="en-US" dirty="0"/>
          </a:p>
          <a:p>
            <a:pPr marL="0" indent="0">
              <a:buFontTx/>
              <a:buNone/>
            </a:pPr>
            <a:r>
              <a:rPr lang="en-US" dirty="0"/>
              <a:t>But Satan’s temptation doesn’t always have to be so overwhelming…</a:t>
            </a:r>
          </a:p>
          <a:p>
            <a:pPr marL="0" indent="0">
              <a:buFontTx/>
              <a:buNone/>
            </a:pPr>
            <a:r>
              <a:rPr lang="en-US" dirty="0"/>
              <a:t>Often, out temptations are quite subtle.</a:t>
            </a:r>
          </a:p>
          <a:p>
            <a:pPr marL="0" indent="0">
              <a:buFontTx/>
              <a:buNone/>
            </a:pPr>
            <a:endParaRPr lang="en-US" dirty="0"/>
          </a:p>
          <a:p>
            <a:pPr marL="0" indent="0">
              <a:buFontTx/>
              <a:buNone/>
            </a:pPr>
            <a:r>
              <a:rPr lang="en-US" dirty="0"/>
              <a:t>Have any of you heard of the HALT acronym?</a:t>
            </a:r>
          </a:p>
          <a:p>
            <a:pPr marL="0" indent="0">
              <a:buFontTx/>
              <a:buNone/>
            </a:pPr>
            <a:r>
              <a:rPr lang="en-US" dirty="0"/>
              <a:t>H – Hungry</a:t>
            </a:r>
          </a:p>
          <a:p>
            <a:pPr marL="0" indent="0">
              <a:buFontTx/>
              <a:buNone/>
            </a:pPr>
            <a:r>
              <a:rPr lang="en-US" dirty="0"/>
              <a:t>A – Angry</a:t>
            </a:r>
          </a:p>
          <a:p>
            <a:pPr marL="0" indent="0">
              <a:buFontTx/>
              <a:buNone/>
            </a:pPr>
            <a:r>
              <a:rPr lang="en-US" dirty="0"/>
              <a:t>L – Lonely</a:t>
            </a:r>
          </a:p>
          <a:p>
            <a:pPr marL="0" indent="0">
              <a:buFontTx/>
              <a:buNone/>
            </a:pPr>
            <a:r>
              <a:rPr lang="en-US" dirty="0"/>
              <a:t>T – Tired</a:t>
            </a:r>
          </a:p>
          <a:p>
            <a:pPr marL="0" indent="0">
              <a:buFontTx/>
              <a:buNone/>
            </a:pPr>
            <a:endParaRPr lang="en-US" dirty="0"/>
          </a:p>
          <a:p>
            <a:pPr marL="0" indent="0">
              <a:buFontTx/>
              <a:buNone/>
            </a:pPr>
            <a:r>
              <a:rPr lang="en-US" dirty="0"/>
              <a:t>When we suffer under HALT, we are particularly vulnerable to temptation!!</a:t>
            </a:r>
          </a:p>
          <a:p>
            <a:pPr marL="0" indent="0">
              <a:buFontTx/>
              <a:buNone/>
            </a:pPr>
            <a:endParaRPr lang="en-US" dirty="0"/>
          </a:p>
          <a:p>
            <a:pPr marL="0" indent="0">
              <a:buFontTx/>
              <a:buNone/>
            </a:pPr>
            <a:r>
              <a:rPr lang="en-US" dirty="0"/>
              <a:t>AND ALSO PLEASE NOTE…</a:t>
            </a:r>
          </a:p>
          <a:p>
            <a:pPr marL="0" indent="0">
              <a:buFontTx/>
              <a:buNone/>
            </a:pPr>
            <a:r>
              <a:rPr lang="en-US" dirty="0"/>
              <a:t>We are incredibly adept at “RATIONALIZATION”   Even if the temptation we are struggling against isn’t directly regarding PRIDE, we have a built-in bias of PRIDE that tells us that whatever we choose must be right!  This is one of the major obstacles we need to overcome in Spiritual Combat!</a:t>
            </a:r>
          </a:p>
          <a:p>
            <a:pPr marL="0" indent="0">
              <a:buFontTx/>
              <a:buNone/>
            </a:pPr>
            <a:endParaRPr lang="en-US" dirty="0"/>
          </a:p>
          <a:p>
            <a:pPr marL="0" indent="0">
              <a:buFontTx/>
              <a:buNone/>
            </a:pPr>
            <a:r>
              <a:rPr lang="en-US" dirty="0"/>
              <a:t>Satan doesn’t come to us as a red dragon from our nightmares, with horns and a scorpion’s tail…</a:t>
            </a:r>
          </a:p>
          <a:p>
            <a:pPr marL="0" indent="0">
              <a:buFontTx/>
              <a:buNone/>
            </a:pPr>
            <a:r>
              <a:rPr lang="en-US" dirty="0"/>
              <a:t>Satan comes to us looking like everything we’ve ever wanted!</a:t>
            </a:r>
          </a:p>
          <a:p>
            <a:pPr marL="0" indent="0">
              <a:buFontTx/>
              <a:buNone/>
            </a:pPr>
            <a:endParaRPr lang="en-US" dirty="0"/>
          </a:p>
          <a:p>
            <a:pPr marL="0" indent="0">
              <a:buFontTx/>
              <a:buNone/>
            </a:pPr>
            <a:r>
              <a:rPr lang="en-US" dirty="0"/>
              <a:t>And just to complicate things…  </a:t>
            </a:r>
          </a:p>
          <a:p>
            <a:pPr marL="0" indent="0">
              <a:buFontTx/>
              <a:buNone/>
            </a:pPr>
            <a:r>
              <a:rPr lang="en-US" dirty="0"/>
              <a:t>God sometimes will permit demons to suggest good things to good people to cause damage.</a:t>
            </a:r>
          </a:p>
          <a:p>
            <a:pPr marL="0" indent="0">
              <a:buFontTx/>
              <a:buNone/>
            </a:pPr>
            <a:endParaRPr lang="en-US" dirty="0"/>
          </a:p>
          <a:p>
            <a:pPr marL="0" indent="0">
              <a:buFontTx/>
              <a:buNone/>
            </a:pPr>
            <a:r>
              <a:rPr lang="en-US" dirty="0"/>
              <a:t>A demon might suggest that a woman go over and compliment her next door neighbor on how great her garden looks.</a:t>
            </a:r>
          </a:p>
          <a:p>
            <a:pPr marL="0" indent="0">
              <a:buFontTx/>
              <a:buNone/>
            </a:pPr>
            <a:r>
              <a:rPr lang="en-US" dirty="0"/>
              <a:t>Upon doing this, the neighbor snaps at the woman and just about takes her head off!!</a:t>
            </a:r>
          </a:p>
          <a:p>
            <a:pPr marL="0" indent="0">
              <a:buFontTx/>
              <a:buNone/>
            </a:pPr>
            <a:r>
              <a:rPr lang="en-US" dirty="0"/>
              <a:t>What the woman did not know…but the demon fully knew… is that 10 minutes earlier, the neighbor’s husband had bitterly complained that she was spending too much time in her garden and not spending time with him!</a:t>
            </a:r>
          </a:p>
          <a:p>
            <a:pPr marL="0" indent="0">
              <a:buFontTx/>
              <a:buNone/>
            </a:pPr>
            <a:endParaRPr lang="en-US" dirty="0"/>
          </a:p>
          <a:p>
            <a:pPr marL="0" indent="0">
              <a:buFontTx/>
              <a:buNone/>
            </a:pPr>
            <a:r>
              <a:rPr lang="en-US" dirty="0"/>
              <a:t>This is the reason the saints talk about Counsel…one of the gifts of the Holy Spirit.  Counsel is the gift by which we know what to do and what not to do – in general – but specifically in Spiritual Warfare.</a:t>
            </a:r>
          </a:p>
          <a:p>
            <a:pPr marL="0" indent="0">
              <a:buFontTx/>
              <a:buNone/>
            </a:pPr>
            <a:endParaRPr lang="en-US" dirty="0"/>
          </a:p>
          <a:p>
            <a:pPr marL="0" indent="0">
              <a:buFontTx/>
              <a:buNone/>
            </a:pPr>
            <a:r>
              <a:rPr lang="en-US" dirty="0"/>
              <a:t>SO… Oh My!    What are we to do?    We’ll talk about that in just a few minutes.</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17</a:t>
            </a:fld>
            <a:endParaRPr lang="en-US"/>
          </a:p>
        </p:txBody>
      </p:sp>
    </p:spTree>
    <p:extLst>
      <p:ext uri="{BB962C8B-B14F-4D97-AF65-F5344CB8AC3E}">
        <p14:creationId xmlns:p14="http://schemas.microsoft.com/office/powerpoint/2010/main" val="367999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general form of temptation begins with a demon presenting images from our imagination to our conscious mind</a:t>
            </a:r>
          </a:p>
          <a:p>
            <a:pPr marL="0" indent="0">
              <a:buNone/>
            </a:pPr>
            <a:endParaRPr lang="en-US" dirty="0"/>
          </a:p>
          <a:p>
            <a:pPr marL="0" indent="0">
              <a:buNone/>
            </a:pPr>
            <a:r>
              <a:rPr lang="en-US" dirty="0"/>
              <a:t>NOW…</a:t>
            </a:r>
          </a:p>
          <a:p>
            <a:pPr marL="171450" indent="-171450">
              <a:buFontTx/>
              <a:buChar char="-"/>
            </a:pPr>
            <a:r>
              <a:rPr lang="en-US" dirty="0"/>
              <a:t>Demons cannot introduce an image of something we’ve never seen before   -- for example, they can’t make a blind man see color</a:t>
            </a:r>
          </a:p>
          <a:p>
            <a:pPr marL="171450" indent="-171450">
              <a:buFontTx/>
              <a:buChar char="-"/>
            </a:pPr>
            <a:r>
              <a:rPr lang="en-US" dirty="0"/>
              <a:t>They work with images ALREADY IN OUR memories</a:t>
            </a:r>
          </a:p>
          <a:p>
            <a:pPr marL="171450" indent="-171450">
              <a:buFontTx/>
              <a:buChar char="-"/>
            </a:pPr>
            <a:endParaRPr lang="en-US" dirty="0"/>
          </a:p>
          <a:p>
            <a:pPr marL="0" indent="0">
              <a:buFontTx/>
              <a:buNone/>
            </a:pPr>
            <a:r>
              <a:rPr lang="en-US" dirty="0"/>
              <a:t>This is why so many exorcists admonish people to never, never, never look at pornography.  That provides a ready source of images for all kinds of temptation to impurity. And if you have given in to the temptation of pornography, pray for forgetfulness!   With God’s help, you CAN actually UNSEE something.</a:t>
            </a:r>
          </a:p>
          <a:p>
            <a:pPr marL="0" indent="0">
              <a:buFontTx/>
              <a:buNone/>
            </a:pPr>
            <a:endParaRPr lang="en-US" dirty="0"/>
          </a:p>
          <a:p>
            <a:pPr marL="0" indent="0">
              <a:buFontTx/>
              <a:buNone/>
            </a:pPr>
            <a:r>
              <a:rPr lang="en-US" dirty="0"/>
              <a:t>This also creates a problem for even going to the local swimming pool…   in Florida or California, I’d say… going to the beach.</a:t>
            </a:r>
          </a:p>
          <a:p>
            <a:pPr marL="0" indent="0">
              <a:buFontTx/>
              <a:buNone/>
            </a:pPr>
            <a:r>
              <a:rPr lang="en-US" dirty="0"/>
              <a:t>I’m not necessarily a prude, but many women… even as young as 10 or 11…  are wearing swim suits that are wholly inappropriate!</a:t>
            </a:r>
          </a:p>
          <a:p>
            <a:pPr marL="0" indent="0">
              <a:buFontTx/>
              <a:buNone/>
            </a:pPr>
            <a:r>
              <a:rPr lang="en-US" dirty="0"/>
              <a:t>Fr. Altman recently shared that he was going to take his altar servers out for an afternoon of fun.  They often go to the zoo, or a baseball game, or whatever.</a:t>
            </a:r>
          </a:p>
          <a:p>
            <a:pPr marL="0" indent="0">
              <a:buFontTx/>
              <a:buNone/>
            </a:pPr>
            <a:r>
              <a:rPr lang="en-US" dirty="0"/>
              <a:t>This time, he suggested they go to the local water park.</a:t>
            </a:r>
          </a:p>
          <a:p>
            <a:pPr marL="0" indent="0">
              <a:buFontTx/>
              <a:buNone/>
            </a:pPr>
            <a:r>
              <a:rPr lang="en-US" dirty="0"/>
              <a:t>One of the fathers of the boys suggested he reconsider because he’d be placing his altar servers in the “near occasion of sin”    They went to a ball game instead.</a:t>
            </a:r>
          </a:p>
          <a:p>
            <a:pPr marL="0" indent="0">
              <a:buFontTx/>
              <a:buNone/>
            </a:pPr>
            <a:endParaRPr lang="en-US" dirty="0"/>
          </a:p>
          <a:p>
            <a:pPr marL="0" indent="0">
              <a:buFontTx/>
              <a:buNone/>
            </a:pPr>
            <a:r>
              <a:rPr lang="en-US" dirty="0"/>
              <a:t>Again, I want you to keep in mind, as we just discussed, they cannot do anything God doesn’t permit</a:t>
            </a:r>
          </a:p>
          <a:p>
            <a:pPr marL="0" indent="0">
              <a:buFontTx/>
              <a:buNone/>
            </a:pPr>
            <a:r>
              <a:rPr lang="en-US" dirty="0"/>
              <a:t>     -    God controls the degree of the temptation</a:t>
            </a:r>
          </a:p>
          <a:p>
            <a:pPr marL="0" indent="0">
              <a:buFontTx/>
              <a:buNone/>
            </a:pPr>
            <a:r>
              <a:rPr lang="en-US" dirty="0"/>
              <a:t>     -    God controls the kind of temptation</a:t>
            </a:r>
          </a:p>
          <a:p>
            <a:pPr marL="0" indent="0">
              <a:buFontTx/>
              <a:buNone/>
            </a:pPr>
            <a:endParaRPr lang="en-US" dirty="0"/>
          </a:p>
          <a:p>
            <a:pPr marL="0" indent="0">
              <a:buFontTx/>
              <a:buNone/>
            </a:pPr>
            <a:r>
              <a:rPr lang="en-US" dirty="0"/>
              <a:t>READ THE SLIDE</a:t>
            </a:r>
          </a:p>
          <a:p>
            <a:pPr marL="0" indent="0">
              <a:buFontTx/>
              <a:buNone/>
            </a:pPr>
            <a:endParaRPr lang="en-US" dirty="0"/>
          </a:p>
          <a:p>
            <a:pPr marL="0" indent="0">
              <a:buFontTx/>
              <a:buNone/>
            </a:pPr>
            <a:r>
              <a:rPr lang="en-US" dirty="0"/>
              <a:t>Hopefully, we can now recognize why people like Scottish Philosopher DAVID HUME…who had a significant impact on our founding fathers… was so dangerous.</a:t>
            </a:r>
          </a:p>
          <a:p>
            <a:pPr marL="0" indent="0">
              <a:buFontTx/>
              <a:buNone/>
            </a:pPr>
            <a:r>
              <a:rPr lang="en-US" dirty="0"/>
              <a:t>He advocated that determining right from wrong had everything to do with aesthetics…  good was determined by whether something delighted our senses.</a:t>
            </a:r>
          </a:p>
          <a:p>
            <a:pPr marL="0" indent="0">
              <a:buFontTx/>
              <a:buNone/>
            </a:pPr>
            <a:endParaRPr lang="en-US" dirty="0"/>
          </a:p>
          <a:p>
            <a:pPr marL="0" indent="0">
              <a:buFontTx/>
              <a:buNone/>
            </a:pPr>
            <a:r>
              <a:rPr lang="en-US" dirty="0"/>
              <a:t>Now…   can we see why we need to focus on our Reason, Intellect, and Will.   Otherwise, our lives will be tossed around by our passions.</a:t>
            </a:r>
          </a:p>
          <a:p>
            <a:pPr marL="0" indent="0">
              <a:buFontTx/>
              <a:buNone/>
            </a:pPr>
            <a:r>
              <a:rPr lang="en-US" dirty="0"/>
              <a:t>We’ll talk about this specifically next week.</a:t>
            </a:r>
          </a:p>
          <a:p>
            <a:pPr marL="0" indent="0">
              <a:buFontTx/>
              <a:buNone/>
            </a:pPr>
            <a:endParaRPr lang="en-US" dirty="0"/>
          </a:p>
          <a:p>
            <a:pPr marL="0" indent="0">
              <a:buFontTx/>
              <a:buNone/>
            </a:pPr>
            <a:r>
              <a:rPr lang="en-US" dirty="0"/>
              <a:t>NOW.. What are some of the MOST POWERFUL PASSIONS WE HAVE?</a:t>
            </a:r>
          </a:p>
          <a:p>
            <a:pPr marL="0" indent="0">
              <a:buFontTx/>
              <a:buNone/>
            </a:pPr>
            <a:r>
              <a:rPr lang="en-US" dirty="0"/>
              <a:t>Our sense of POWER</a:t>
            </a:r>
          </a:p>
          <a:p>
            <a:pPr marL="0" indent="0">
              <a:buFontTx/>
              <a:buNone/>
            </a:pPr>
            <a:r>
              <a:rPr lang="en-US" dirty="0"/>
              <a:t>Our sense of PRIDE</a:t>
            </a:r>
          </a:p>
          <a:p>
            <a:pPr marL="0" indent="0">
              <a:buFontTx/>
              <a:buNone/>
            </a:pPr>
            <a:r>
              <a:rPr lang="en-US" dirty="0"/>
              <a:t>Our sense of PREJUDICE</a:t>
            </a:r>
          </a:p>
          <a:p>
            <a:pPr marL="0" indent="0">
              <a:buFontTx/>
              <a:buNone/>
            </a:pPr>
            <a:r>
              <a:rPr lang="en-US" dirty="0"/>
              <a:t>Our sense of RESENTMENT</a:t>
            </a:r>
          </a:p>
          <a:p>
            <a:pPr marL="0" indent="0">
              <a:buFontTx/>
              <a:buNone/>
            </a:pPr>
            <a:r>
              <a:rPr lang="en-US" dirty="0"/>
              <a:t>Our sense of RIVALRY</a:t>
            </a:r>
          </a:p>
          <a:p>
            <a:pPr marL="0" indent="0">
              <a:buFontTx/>
              <a:buNone/>
            </a:pPr>
            <a:r>
              <a:rPr lang="en-US" dirty="0"/>
              <a:t>Our sense of REVENGE</a:t>
            </a:r>
          </a:p>
          <a:p>
            <a:pPr marL="0" indent="0">
              <a:buFontTx/>
              <a:buNone/>
            </a:pPr>
            <a:endParaRPr lang="en-US" dirty="0"/>
          </a:p>
          <a:p>
            <a:pPr marL="0" indent="0">
              <a:buFontTx/>
              <a:buNone/>
            </a:pPr>
            <a:r>
              <a:rPr lang="en-US" dirty="0"/>
              <a:t>But Satan’s temptation doesn’t always have to be so overwhelming…</a:t>
            </a:r>
          </a:p>
          <a:p>
            <a:pPr marL="0" indent="0">
              <a:buFontTx/>
              <a:buNone/>
            </a:pPr>
            <a:r>
              <a:rPr lang="en-US" dirty="0"/>
              <a:t>Often, out temptations are quite subtle.</a:t>
            </a:r>
          </a:p>
          <a:p>
            <a:pPr marL="0" indent="0">
              <a:buFontTx/>
              <a:buNone/>
            </a:pPr>
            <a:endParaRPr lang="en-US" dirty="0"/>
          </a:p>
          <a:p>
            <a:pPr marL="0" indent="0">
              <a:buFontTx/>
              <a:buNone/>
            </a:pPr>
            <a:r>
              <a:rPr lang="en-US" dirty="0"/>
              <a:t>Have any of you heard of the HALT acronym?</a:t>
            </a:r>
          </a:p>
          <a:p>
            <a:pPr marL="0" indent="0">
              <a:buFontTx/>
              <a:buNone/>
            </a:pPr>
            <a:r>
              <a:rPr lang="en-US" dirty="0"/>
              <a:t>H – Hungry</a:t>
            </a:r>
          </a:p>
          <a:p>
            <a:pPr marL="0" indent="0">
              <a:buFontTx/>
              <a:buNone/>
            </a:pPr>
            <a:r>
              <a:rPr lang="en-US" dirty="0"/>
              <a:t>A – Angry</a:t>
            </a:r>
          </a:p>
          <a:p>
            <a:pPr marL="0" indent="0">
              <a:buFontTx/>
              <a:buNone/>
            </a:pPr>
            <a:r>
              <a:rPr lang="en-US" dirty="0"/>
              <a:t>L – Lonely</a:t>
            </a:r>
          </a:p>
          <a:p>
            <a:pPr marL="0" indent="0">
              <a:buFontTx/>
              <a:buNone/>
            </a:pPr>
            <a:r>
              <a:rPr lang="en-US" dirty="0"/>
              <a:t>T – Tired</a:t>
            </a:r>
          </a:p>
          <a:p>
            <a:pPr marL="0" indent="0">
              <a:buFontTx/>
              <a:buNone/>
            </a:pPr>
            <a:endParaRPr lang="en-US" dirty="0"/>
          </a:p>
          <a:p>
            <a:pPr marL="0" indent="0">
              <a:buFontTx/>
              <a:buNone/>
            </a:pPr>
            <a:r>
              <a:rPr lang="en-US" dirty="0"/>
              <a:t>When we suffer under HALT, we are particularly vulnerable to temptation!!</a:t>
            </a:r>
          </a:p>
          <a:p>
            <a:pPr marL="0" indent="0">
              <a:buFontTx/>
              <a:buNone/>
            </a:pPr>
            <a:endParaRPr lang="en-US" dirty="0"/>
          </a:p>
          <a:p>
            <a:pPr marL="0" indent="0">
              <a:buFontTx/>
              <a:buNone/>
            </a:pPr>
            <a:r>
              <a:rPr lang="en-US" dirty="0"/>
              <a:t>AND ALSO PLEASE NOTE…</a:t>
            </a:r>
          </a:p>
          <a:p>
            <a:pPr marL="0" indent="0">
              <a:buFontTx/>
              <a:buNone/>
            </a:pPr>
            <a:r>
              <a:rPr lang="en-US" dirty="0"/>
              <a:t>We are incredibly adept at “RATIONALIZATION”   Even if the temptation we are struggling against isn’t directly regarding PRIDE, we have a built-in bias of PRIDE that tells us that whatever we choose must be right!  This is one of the major obstacles we need to overcome in Spiritual Combat!</a:t>
            </a:r>
          </a:p>
          <a:p>
            <a:pPr marL="0" indent="0">
              <a:buFontTx/>
              <a:buNone/>
            </a:pPr>
            <a:endParaRPr lang="en-US" dirty="0"/>
          </a:p>
          <a:p>
            <a:pPr marL="0" indent="0">
              <a:buFontTx/>
              <a:buNone/>
            </a:pPr>
            <a:r>
              <a:rPr lang="en-US" dirty="0"/>
              <a:t>Satan doesn’t come to us as a red dragon from our nightmares, with horns and a scorpion’s tail…</a:t>
            </a:r>
          </a:p>
          <a:p>
            <a:pPr marL="0" indent="0">
              <a:buFontTx/>
              <a:buNone/>
            </a:pPr>
            <a:r>
              <a:rPr lang="en-US" dirty="0"/>
              <a:t>Satan comes to us looking like everything we’ve ever wanted!</a:t>
            </a:r>
          </a:p>
          <a:p>
            <a:pPr marL="0" indent="0">
              <a:buFontTx/>
              <a:buNone/>
            </a:pPr>
            <a:endParaRPr lang="en-US" dirty="0"/>
          </a:p>
          <a:p>
            <a:pPr marL="0" indent="0">
              <a:buFontTx/>
              <a:buNone/>
            </a:pPr>
            <a:r>
              <a:rPr lang="en-US" dirty="0"/>
              <a:t>And just to complicate things…  </a:t>
            </a:r>
          </a:p>
          <a:p>
            <a:pPr marL="0" indent="0">
              <a:buFontTx/>
              <a:buNone/>
            </a:pPr>
            <a:r>
              <a:rPr lang="en-US" dirty="0"/>
              <a:t>God sometimes will permit demons to suggest good things to good people to cause damage.</a:t>
            </a:r>
          </a:p>
          <a:p>
            <a:pPr marL="0" indent="0">
              <a:buFontTx/>
              <a:buNone/>
            </a:pPr>
            <a:endParaRPr lang="en-US" dirty="0"/>
          </a:p>
          <a:p>
            <a:pPr marL="0" indent="0">
              <a:buFontTx/>
              <a:buNone/>
            </a:pPr>
            <a:r>
              <a:rPr lang="en-US" dirty="0"/>
              <a:t>A demon might suggest that a woman go over and compliment her next door neighbor on how great her garden looks.</a:t>
            </a:r>
          </a:p>
          <a:p>
            <a:pPr marL="0" indent="0">
              <a:buFontTx/>
              <a:buNone/>
            </a:pPr>
            <a:r>
              <a:rPr lang="en-US" dirty="0"/>
              <a:t>Upon doing this, the neighbor snaps at the woman and just about takes her head off!!</a:t>
            </a:r>
          </a:p>
          <a:p>
            <a:pPr marL="0" indent="0">
              <a:buFontTx/>
              <a:buNone/>
            </a:pPr>
            <a:r>
              <a:rPr lang="en-US" dirty="0"/>
              <a:t>What the woman did not know…but the demon fully knew… is that 10 minutes earlier, the neighbor’s husband had bitterly complained that she was spending too much time in her garden and not spending time with him!</a:t>
            </a:r>
          </a:p>
          <a:p>
            <a:pPr marL="0" indent="0">
              <a:buFontTx/>
              <a:buNone/>
            </a:pPr>
            <a:endParaRPr lang="en-US" dirty="0"/>
          </a:p>
          <a:p>
            <a:pPr marL="0" indent="0">
              <a:buFontTx/>
              <a:buNone/>
            </a:pPr>
            <a:r>
              <a:rPr lang="en-US" dirty="0"/>
              <a:t>This is the reason the saints talk about Counsel…one of the gifts of the Holy Spirit.  Counsel is the gift by which we know what to do and what not to do – in general – but specifically in Spiritual Warfare.</a:t>
            </a:r>
          </a:p>
          <a:p>
            <a:pPr marL="0" indent="0">
              <a:buFontTx/>
              <a:buNone/>
            </a:pPr>
            <a:endParaRPr lang="en-US" dirty="0"/>
          </a:p>
          <a:p>
            <a:pPr marL="0" indent="0">
              <a:buFontTx/>
              <a:buNone/>
            </a:pPr>
            <a:r>
              <a:rPr lang="en-US" dirty="0"/>
              <a:t>SO… Oh My!    What are we to do?    We’ll talk about that in just a few minutes.</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18</a:t>
            </a:fld>
            <a:endParaRPr lang="en-US"/>
          </a:p>
        </p:txBody>
      </p:sp>
    </p:spTree>
    <p:extLst>
      <p:ext uri="{BB962C8B-B14F-4D97-AF65-F5344CB8AC3E}">
        <p14:creationId xmlns:p14="http://schemas.microsoft.com/office/powerpoint/2010/main" val="257188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need to be very careful here…</a:t>
            </a:r>
          </a:p>
          <a:p>
            <a:pPr marL="0" indent="0">
              <a:buFontTx/>
              <a:buNone/>
            </a:pPr>
            <a:endParaRPr lang="en-US" dirty="0"/>
          </a:p>
          <a:p>
            <a:pPr marL="0" indent="0">
              <a:buFontTx/>
              <a:buNone/>
            </a:pPr>
            <a:r>
              <a:rPr lang="en-US" dirty="0"/>
              <a:t>For most forms of DIRECT demonic oppression, the person can</a:t>
            </a:r>
          </a:p>
          <a:p>
            <a:pPr marL="171450" indent="-171450">
              <a:buFontTx/>
              <a:buChar char="-"/>
            </a:pPr>
            <a:r>
              <a:rPr lang="en-US" dirty="0"/>
              <a:t>Go to Confession</a:t>
            </a:r>
          </a:p>
          <a:p>
            <a:pPr marL="171450" indent="-171450">
              <a:buFontTx/>
              <a:buChar char="-"/>
            </a:pPr>
            <a:r>
              <a:rPr lang="en-US" dirty="0"/>
              <a:t>Prayer and fasting</a:t>
            </a:r>
          </a:p>
          <a:p>
            <a:pPr marL="171450" indent="-171450">
              <a:buFontTx/>
              <a:buChar char="-"/>
            </a:pPr>
            <a:r>
              <a:rPr lang="en-US" dirty="0"/>
              <a:t>Recite specific binding or deliverance prayers against demons</a:t>
            </a:r>
          </a:p>
          <a:p>
            <a:pPr marL="0" indent="0">
              <a:buFontTx/>
              <a:buNone/>
            </a:pPr>
            <a:endParaRPr lang="en-US" dirty="0"/>
          </a:p>
          <a:p>
            <a:pPr marL="0" indent="0">
              <a:buFontTx/>
              <a:buNone/>
            </a:pPr>
            <a:r>
              <a:rPr lang="en-US" dirty="0"/>
              <a:t>In severe cases, an exorcist may be needed.</a:t>
            </a:r>
          </a:p>
          <a:p>
            <a:pPr marL="0" indent="0">
              <a:buFontTx/>
              <a:buNone/>
            </a:pPr>
            <a:endParaRPr lang="en-US" dirty="0"/>
          </a:p>
          <a:p>
            <a:pPr marL="0" indent="0">
              <a:buFontTx/>
              <a:buNone/>
            </a:pPr>
            <a:r>
              <a:rPr lang="en-US" b="1" dirty="0"/>
              <a:t>INDIRECT demonic oppression is A LOT of what we’re experiencing today.  Exorcists report that while this was once rather rare… it is becoming MUCH MORE COMMON!</a:t>
            </a:r>
          </a:p>
          <a:p>
            <a:pPr marL="0" indent="0">
              <a:buFontTx/>
              <a:buNone/>
            </a:pPr>
            <a:endParaRPr lang="en-US" b="1" dirty="0"/>
          </a:p>
          <a:p>
            <a:pPr marL="0" indent="0">
              <a:buFontTx/>
              <a:buNone/>
            </a:pPr>
            <a:r>
              <a:rPr lang="en-US" dirty="0"/>
              <a:t>We need to be VERY AWARE of our FEELINGS of ANGER and DEPRESSION…. </a:t>
            </a:r>
          </a:p>
        </p:txBody>
      </p:sp>
      <p:sp>
        <p:nvSpPr>
          <p:cNvPr id="4" name="Slide Number Placeholder 3"/>
          <p:cNvSpPr>
            <a:spLocks noGrp="1"/>
          </p:cNvSpPr>
          <p:nvPr>
            <p:ph type="sldNum" sz="quarter" idx="10"/>
          </p:nvPr>
        </p:nvSpPr>
        <p:spPr/>
        <p:txBody>
          <a:bodyPr/>
          <a:lstStyle/>
          <a:p>
            <a:fld id="{2EFFE17C-0882-4A64-8B1D-B560BDDD83EF}" type="slidenum">
              <a:rPr lang="en-US" smtClean="0"/>
              <a:t>19</a:t>
            </a:fld>
            <a:endParaRPr lang="en-US"/>
          </a:p>
        </p:txBody>
      </p:sp>
    </p:spTree>
    <p:extLst>
      <p:ext uri="{BB962C8B-B14F-4D97-AF65-F5344CB8AC3E}">
        <p14:creationId xmlns:p14="http://schemas.microsoft.com/office/powerpoint/2010/main" val="35385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2</a:t>
            </a:fld>
            <a:endParaRPr lang="en-US"/>
          </a:p>
        </p:txBody>
      </p:sp>
    </p:spTree>
    <p:extLst>
      <p:ext uri="{BB962C8B-B14F-4D97-AF65-F5344CB8AC3E}">
        <p14:creationId xmlns:p14="http://schemas.microsoft.com/office/powerpoint/2010/main" val="2267149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need to be very careful here…</a:t>
            </a:r>
          </a:p>
          <a:p>
            <a:pPr marL="0" indent="0">
              <a:buFontTx/>
              <a:buNone/>
            </a:pPr>
            <a:endParaRPr lang="en-US" dirty="0"/>
          </a:p>
          <a:p>
            <a:pPr marL="0" indent="0">
              <a:buFontTx/>
              <a:buNone/>
            </a:pPr>
            <a:r>
              <a:rPr lang="en-US" dirty="0"/>
              <a:t>For most forms of DIRECT demonic oppression, the person can</a:t>
            </a:r>
          </a:p>
          <a:p>
            <a:pPr marL="171450" indent="-171450">
              <a:buFontTx/>
              <a:buChar char="-"/>
            </a:pPr>
            <a:r>
              <a:rPr lang="en-US" dirty="0"/>
              <a:t>Go to Confession</a:t>
            </a:r>
          </a:p>
          <a:p>
            <a:pPr marL="171450" indent="-171450">
              <a:buFontTx/>
              <a:buChar char="-"/>
            </a:pPr>
            <a:r>
              <a:rPr lang="en-US" dirty="0"/>
              <a:t>Prayer and fasting</a:t>
            </a:r>
          </a:p>
          <a:p>
            <a:pPr marL="171450" indent="-171450">
              <a:buFontTx/>
              <a:buChar char="-"/>
            </a:pPr>
            <a:r>
              <a:rPr lang="en-US" dirty="0"/>
              <a:t>Recite specific binding or deliverance prayers against demons</a:t>
            </a:r>
          </a:p>
          <a:p>
            <a:pPr marL="0" indent="0">
              <a:buFontTx/>
              <a:buNone/>
            </a:pPr>
            <a:endParaRPr lang="en-US" dirty="0"/>
          </a:p>
          <a:p>
            <a:pPr marL="0" indent="0">
              <a:buFontTx/>
              <a:buNone/>
            </a:pPr>
            <a:r>
              <a:rPr lang="en-US" dirty="0"/>
              <a:t>In severe cases, an exorcist may be needed.</a:t>
            </a:r>
          </a:p>
          <a:p>
            <a:pPr marL="0" indent="0">
              <a:buFontTx/>
              <a:buNone/>
            </a:pPr>
            <a:endParaRPr lang="en-US" dirty="0"/>
          </a:p>
          <a:p>
            <a:pPr marL="0" indent="0">
              <a:buFontTx/>
              <a:buNone/>
            </a:pPr>
            <a:r>
              <a:rPr lang="en-US" b="1" dirty="0"/>
              <a:t>INDIRECT demonic oppression is A LOT of what we’re experiencing today.  Exorcists report that while this was once rather rare… it is becoming MUCH MORE COMMON!</a:t>
            </a:r>
          </a:p>
          <a:p>
            <a:pPr marL="0" indent="0">
              <a:buFontTx/>
              <a:buNone/>
            </a:pPr>
            <a:endParaRPr lang="en-US" b="1" dirty="0"/>
          </a:p>
          <a:p>
            <a:pPr marL="0" indent="0">
              <a:buFontTx/>
              <a:buNone/>
            </a:pPr>
            <a:r>
              <a:rPr lang="en-US" dirty="0"/>
              <a:t>We need to be VERY AWARE of our FEELINGS of ANGER and DEPRESSION…. </a:t>
            </a:r>
          </a:p>
        </p:txBody>
      </p:sp>
      <p:sp>
        <p:nvSpPr>
          <p:cNvPr id="4" name="Slide Number Placeholder 3"/>
          <p:cNvSpPr>
            <a:spLocks noGrp="1"/>
          </p:cNvSpPr>
          <p:nvPr>
            <p:ph type="sldNum" sz="quarter" idx="10"/>
          </p:nvPr>
        </p:nvSpPr>
        <p:spPr/>
        <p:txBody>
          <a:bodyPr/>
          <a:lstStyle/>
          <a:p>
            <a:fld id="{2EFFE17C-0882-4A64-8B1D-B560BDDD83EF}" type="slidenum">
              <a:rPr lang="en-US" smtClean="0"/>
              <a:t>20</a:t>
            </a:fld>
            <a:endParaRPr lang="en-US"/>
          </a:p>
        </p:txBody>
      </p:sp>
    </p:spTree>
    <p:extLst>
      <p:ext uri="{BB962C8B-B14F-4D97-AF65-F5344CB8AC3E}">
        <p14:creationId xmlns:p14="http://schemas.microsoft.com/office/powerpoint/2010/main" val="2980240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21</a:t>
            </a:fld>
            <a:endParaRPr lang="en-US"/>
          </a:p>
        </p:txBody>
      </p:sp>
    </p:spTree>
    <p:extLst>
      <p:ext uri="{BB962C8B-B14F-4D97-AF65-F5344CB8AC3E}">
        <p14:creationId xmlns:p14="http://schemas.microsoft.com/office/powerpoint/2010/main" val="2696103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22</a:t>
            </a:fld>
            <a:endParaRPr lang="en-US"/>
          </a:p>
        </p:txBody>
      </p:sp>
    </p:spTree>
    <p:extLst>
      <p:ext uri="{BB962C8B-B14F-4D97-AF65-F5344CB8AC3E}">
        <p14:creationId xmlns:p14="http://schemas.microsoft.com/office/powerpoint/2010/main" val="101106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GRACE</a:t>
            </a:r>
          </a:p>
          <a:p>
            <a:r>
              <a:rPr lang="en-US" dirty="0"/>
              <a:t>What is SANCTIFYING GRACE</a:t>
            </a:r>
          </a:p>
          <a:p>
            <a:r>
              <a:rPr lang="en-US" dirty="0"/>
              <a:t>What is ACTUAL GRACE</a:t>
            </a:r>
          </a:p>
          <a:p>
            <a:endParaRPr lang="en-US" dirty="0"/>
          </a:p>
          <a:p>
            <a:r>
              <a:rPr lang="en-US" dirty="0"/>
              <a:t>GRACE IS NOT PASSIVE!!!</a:t>
            </a:r>
          </a:p>
          <a:p>
            <a:r>
              <a:rPr lang="en-US" dirty="0"/>
              <a:t>GRACE ACTIVELY COOPERATES WITH US!!</a:t>
            </a:r>
          </a:p>
          <a:p>
            <a:r>
              <a:rPr lang="en-US" dirty="0"/>
              <a:t>BUT WE MUST ACT IN ORDER FOR GRACE TO ASSIST!!</a:t>
            </a:r>
          </a:p>
          <a:p>
            <a:endParaRPr lang="en-US" dirty="0"/>
          </a:p>
          <a:p>
            <a:r>
              <a:rPr lang="en-US" dirty="0"/>
              <a:t>Right now… for most of us…  the spigot of Grace is a mere trickle.</a:t>
            </a:r>
          </a:p>
          <a:p>
            <a:endParaRPr lang="en-US" dirty="0"/>
          </a:p>
          <a:p>
            <a:r>
              <a:rPr lang="en-US" dirty="0"/>
              <a:t>Meanwhile, the spigots for evil… in all its various forms…  are wide open</a:t>
            </a:r>
          </a:p>
          <a:p>
            <a:r>
              <a:rPr lang="en-US" dirty="0"/>
              <a:t>What does the world all around us value?</a:t>
            </a:r>
          </a:p>
          <a:p>
            <a:r>
              <a:rPr lang="en-US" dirty="0"/>
              <a:t>Money</a:t>
            </a:r>
          </a:p>
          <a:p>
            <a:r>
              <a:rPr lang="en-US" dirty="0"/>
              <a:t>Fame</a:t>
            </a:r>
          </a:p>
          <a:p>
            <a:r>
              <a:rPr lang="en-US" dirty="0"/>
              <a:t>Fortune…</a:t>
            </a:r>
          </a:p>
          <a:p>
            <a:r>
              <a:rPr lang="en-US" dirty="0"/>
              <a:t>And don’t forget… POWER</a:t>
            </a:r>
          </a:p>
          <a:p>
            <a:r>
              <a:rPr lang="en-US" dirty="0"/>
              <a:t>Here, I’ll pick on democrats and republicans alike…   our political realm is focused on NOTHING BUT RAW POWER</a:t>
            </a:r>
          </a:p>
          <a:p>
            <a:r>
              <a:rPr lang="en-US" dirty="0"/>
              <a:t>And if the last twenty years didn’t open your eyes to this… you’ve been hiding!!</a:t>
            </a:r>
          </a:p>
          <a:p>
            <a:endParaRPr lang="en-US" dirty="0"/>
          </a:p>
          <a:p>
            <a:r>
              <a:rPr lang="en-US" dirty="0"/>
              <a:t>And as we discussed last week…   if Satan’s direct temptations around money, fame, fortune, influence, career success, physical pleasure, free love, and again, POWER are not enough, Satan and his minions attack us indirectly through the politicians and shepherds of the Church who HAVE GIVEN THEMSELVES OVER TO him so that we are persecuted in all forms!!</a:t>
            </a:r>
          </a:p>
          <a:p>
            <a:endParaRPr lang="en-US" dirty="0"/>
          </a:p>
          <a:p>
            <a:r>
              <a:rPr lang="en-US" dirty="0"/>
              <a:t>This is NOT A PRETTY PICTURE!!</a:t>
            </a:r>
          </a:p>
          <a:p>
            <a:endParaRPr lang="en-US" dirty="0"/>
          </a:p>
          <a:p>
            <a:r>
              <a:rPr lang="en-US" dirty="0"/>
              <a:t>Before I move on, note that our Will is ordered to a little, itty, bitty good.  We are making decisions FOR OUR VERY SOUL based on the flavor of icing on the chocolate cake.</a:t>
            </a:r>
          </a:p>
          <a:p>
            <a:r>
              <a:rPr lang="en-US" dirty="0"/>
              <a:t>Yes, our Will is, and always will, choose a good…   but the “goods” we choose are BANAL at best, and often, because they actually counter the true good, are evil.</a:t>
            </a:r>
          </a:p>
        </p:txBody>
      </p:sp>
      <p:sp>
        <p:nvSpPr>
          <p:cNvPr id="4" name="Slide Number Placeholder 3"/>
          <p:cNvSpPr>
            <a:spLocks noGrp="1"/>
          </p:cNvSpPr>
          <p:nvPr>
            <p:ph type="sldNum" sz="quarter" idx="10"/>
          </p:nvPr>
        </p:nvSpPr>
        <p:spPr/>
        <p:txBody>
          <a:bodyPr/>
          <a:lstStyle/>
          <a:p>
            <a:fld id="{2EFFE17C-0882-4A64-8B1D-B560BDDD83EF}" type="slidenum">
              <a:rPr lang="en-US" smtClean="0"/>
              <a:t>23</a:t>
            </a:fld>
            <a:endParaRPr lang="en-US"/>
          </a:p>
        </p:txBody>
      </p:sp>
    </p:spTree>
    <p:extLst>
      <p:ext uri="{BB962C8B-B14F-4D97-AF65-F5344CB8AC3E}">
        <p14:creationId xmlns:p14="http://schemas.microsoft.com/office/powerpoint/2010/main" val="3154945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CONFESSION!!!</a:t>
            </a:r>
          </a:p>
          <a:p>
            <a:endParaRPr lang="en-US" dirty="0"/>
          </a:p>
          <a:p>
            <a:r>
              <a:rPr lang="en-US" dirty="0"/>
              <a:t>If you haven’t been in awhile…    get into the Confessional NOW… and then prepare for and make a LIFETIME CONFESSION!</a:t>
            </a:r>
          </a:p>
        </p:txBody>
      </p:sp>
      <p:sp>
        <p:nvSpPr>
          <p:cNvPr id="4" name="Slide Number Placeholder 3"/>
          <p:cNvSpPr>
            <a:spLocks noGrp="1"/>
          </p:cNvSpPr>
          <p:nvPr>
            <p:ph type="sldNum" sz="quarter" idx="10"/>
          </p:nvPr>
        </p:nvSpPr>
        <p:spPr/>
        <p:txBody>
          <a:bodyPr/>
          <a:lstStyle/>
          <a:p>
            <a:fld id="{2EFFE17C-0882-4A64-8B1D-B560BDDD83EF}" type="slidenum">
              <a:rPr lang="en-US" smtClean="0"/>
              <a:t>24</a:t>
            </a:fld>
            <a:endParaRPr lang="en-US"/>
          </a:p>
        </p:txBody>
      </p:sp>
    </p:spTree>
    <p:extLst>
      <p:ext uri="{BB962C8B-B14F-4D97-AF65-F5344CB8AC3E}">
        <p14:creationId xmlns:p14="http://schemas.microsoft.com/office/powerpoint/2010/main" val="243722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exorcists note that for the VAST MAJORITY OF THE PEOPLE WHO COME TO SEEK THEIR HELP….</a:t>
            </a:r>
          </a:p>
          <a:p>
            <a:endParaRPr lang="en-US" dirty="0"/>
          </a:p>
          <a:p>
            <a:r>
              <a:rPr lang="en-US" dirty="0"/>
              <a:t>And remember, Fr </a:t>
            </a:r>
            <a:r>
              <a:rPr lang="en-US" dirty="0" err="1"/>
              <a:t>Ripperger</a:t>
            </a:r>
            <a:r>
              <a:rPr lang="en-US" dirty="0"/>
              <a:t> reports reviewing over 800 cases every year… of which only 3-4 are determined to be cases of true possession requiring an exorcism…</a:t>
            </a:r>
          </a:p>
          <a:p>
            <a:endParaRPr lang="en-US" dirty="0"/>
          </a:p>
          <a:p>
            <a:r>
              <a:rPr lang="en-US" dirty="0"/>
              <a:t>For the VAST MAJORITY OF PEOPLE suffering under TEMPTATION, OPPRESSION, and even OBSESSION….</a:t>
            </a:r>
          </a:p>
          <a:p>
            <a:endParaRPr lang="en-US" dirty="0"/>
          </a:p>
          <a:p>
            <a:r>
              <a:rPr lang="en-US" dirty="0"/>
              <a:t>They can be freed from Satan’s attacks…  SIMPLY BY LIVING A NORMAL, HEALTHY CATHOLIC LIFE!!</a:t>
            </a:r>
          </a:p>
          <a:p>
            <a:endParaRPr lang="en-US" dirty="0"/>
          </a:p>
          <a:p>
            <a:r>
              <a:rPr lang="en-US" dirty="0"/>
              <a:t>As Fr. </a:t>
            </a:r>
            <a:r>
              <a:rPr lang="en-US" dirty="0" err="1"/>
              <a:t>Ripperger</a:t>
            </a:r>
            <a:r>
              <a:rPr lang="en-US" dirty="0"/>
              <a:t> has stated several times, simply living a normal Catholic life clears up most demonic problems within a few weeks to a few months.</a:t>
            </a:r>
          </a:p>
          <a:p>
            <a:endParaRPr lang="en-US" dirty="0"/>
          </a:p>
          <a:p>
            <a:r>
              <a:rPr lang="en-US" dirty="0"/>
              <a:t>Attend Mass and receive the Eucharist AT LEAST WEEKLY (and on Holy Days of Obligation)</a:t>
            </a:r>
          </a:p>
          <a:p>
            <a:r>
              <a:rPr lang="en-US" dirty="0"/>
              <a:t>Go to Confession AT LEAST MONTHLY</a:t>
            </a:r>
          </a:p>
          <a:p>
            <a:r>
              <a:rPr lang="en-US" dirty="0"/>
              <a:t>And establish even a minimum of a daily prayer life.</a:t>
            </a:r>
          </a:p>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25</a:t>
            </a:fld>
            <a:endParaRPr lang="en-US"/>
          </a:p>
        </p:txBody>
      </p:sp>
    </p:spTree>
    <p:extLst>
      <p:ext uri="{BB962C8B-B14F-4D97-AF65-F5344CB8AC3E}">
        <p14:creationId xmlns:p14="http://schemas.microsoft.com/office/powerpoint/2010/main" val="218736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known as</a:t>
            </a:r>
          </a:p>
          <a:p>
            <a:r>
              <a:rPr lang="en-US" b="1" dirty="0"/>
              <a:t>FORM YOUR CONSCIENCE</a:t>
            </a:r>
          </a:p>
          <a:p>
            <a:endParaRPr lang="en-US" b="1" dirty="0"/>
          </a:p>
          <a:p>
            <a:r>
              <a:rPr lang="en-US" b="1" dirty="0"/>
              <a:t>What is the function of our REASON?   To recognize the TRUE GOOD and to prioritize GOODS</a:t>
            </a:r>
          </a:p>
          <a:p>
            <a:endParaRPr lang="en-US" b="1" dirty="0"/>
          </a:p>
          <a:p>
            <a:r>
              <a:rPr lang="en-US" b="0" dirty="0"/>
              <a:t>OVER TIME….  You will strengthen and develop your REASONING CAPABILITIES.</a:t>
            </a:r>
          </a:p>
          <a:p>
            <a:endParaRPr lang="en-US" b="0" dirty="0"/>
          </a:p>
          <a:p>
            <a:r>
              <a:rPr lang="en-US" b="0" dirty="0"/>
              <a:t>Your efforts to study Scripture and Learn the Teachings of the Church</a:t>
            </a:r>
          </a:p>
          <a:p>
            <a:r>
              <a:rPr lang="en-US" b="0" dirty="0"/>
              <a:t>ARE COOPERATING WITH and are FORTIFIED BY THE SANCTIFYING GRACE you are receiving through your participation in the Sacraments</a:t>
            </a:r>
          </a:p>
          <a:p>
            <a:endParaRPr lang="en-US" b="0" dirty="0"/>
          </a:p>
          <a:p>
            <a:r>
              <a:rPr lang="en-US" b="0" dirty="0"/>
              <a:t>Recommendations?    You are already PRAYING for 15 minutes each day…   NOW ADD 15 minutes at least once per day to Read/Study</a:t>
            </a:r>
          </a:p>
          <a:p>
            <a:r>
              <a:rPr lang="en-US" b="0" dirty="0"/>
              <a:t>Though, ideally,   you will TAKE A CLASS!!!</a:t>
            </a:r>
          </a:p>
          <a:p>
            <a:endParaRPr lang="en-US" b="0" dirty="0"/>
          </a:p>
          <a:p>
            <a:r>
              <a:rPr lang="en-US" b="0" dirty="0"/>
              <a:t>Why do I say “WITH A GUIDE?”</a:t>
            </a:r>
          </a:p>
          <a:p>
            <a:endParaRPr lang="en-US" b="0" dirty="0"/>
          </a:p>
          <a:p>
            <a:r>
              <a:rPr lang="en-US" b="0" dirty="0"/>
              <a:t>Because otherwise, you are virtually GUARANTEED to go sideways and even if not, you won’t get the full depth of either Scripture or the Catechism!</a:t>
            </a:r>
          </a:p>
          <a:p>
            <a:endParaRPr lang="en-US" b="0" dirty="0"/>
          </a:p>
          <a:p>
            <a:r>
              <a:rPr lang="en-US" b="0" dirty="0"/>
              <a:t>ACTS 8:26-40 tells the story of St Philip and the Ethiopian eunuch.</a:t>
            </a:r>
          </a:p>
          <a:p>
            <a:r>
              <a:rPr lang="en-US" b="0" dirty="0"/>
              <a:t>Philip asks, “Do you understand what you have read?”</a:t>
            </a:r>
          </a:p>
          <a:p>
            <a:r>
              <a:rPr lang="en-US" b="0" dirty="0"/>
              <a:t>To which the eunuch replies, “How can I, unless some one guides me?”</a:t>
            </a:r>
          </a:p>
          <a:p>
            <a:endParaRPr lang="en-US" b="0" dirty="0"/>
          </a:p>
          <a:p>
            <a:r>
              <a:rPr lang="en-US" b="0" dirty="0"/>
              <a:t>Secondly, always begin each session of study by asking – particularly your Guardian Angel – to obtain for you the ability to understand and comprehend what you are studying.</a:t>
            </a:r>
          </a:p>
          <a:p>
            <a:endParaRPr lang="en-US" b="0" dirty="0"/>
          </a:p>
          <a:p>
            <a:r>
              <a:rPr lang="en-US" b="0" dirty="0"/>
              <a:t>HOWEVER…   THERE IS A MAJOR CAUTION HERE!!!</a:t>
            </a:r>
          </a:p>
          <a:p>
            <a:endParaRPr lang="en-US" b="0" dirty="0"/>
          </a:p>
          <a:p>
            <a:r>
              <a:rPr lang="en-US" b="0" dirty="0"/>
              <a:t>As our Intellect Grows…   there is an accompanying and VERY POWERFUL INCLINATION TO PRIDE.</a:t>
            </a:r>
          </a:p>
          <a:p>
            <a:r>
              <a:rPr lang="en-US" b="0" dirty="0"/>
              <a:t>MY understanding is RIGHT.    Everyone else’s understanding must therefore be WRONG!</a:t>
            </a:r>
          </a:p>
          <a:p>
            <a:endParaRPr lang="en-US" b="0" dirty="0"/>
          </a:p>
          <a:p>
            <a:r>
              <a:rPr lang="en-US" b="0" dirty="0"/>
              <a:t>We must always regard UNDERSTANDING AS A GIFT FROM GOD   </a:t>
            </a:r>
            <a:r>
              <a:rPr lang="en-US" b="1" dirty="0">
                <a:solidFill>
                  <a:srgbClr val="FF0000"/>
                </a:solidFill>
              </a:rPr>
              <a:t>TO BE USED TO HIS HONOR</a:t>
            </a:r>
          </a:p>
          <a:p>
            <a:endParaRPr lang="en-US" b="1" dirty="0">
              <a:solidFill>
                <a:srgbClr val="FF0000"/>
              </a:solidFill>
            </a:endParaRPr>
          </a:p>
          <a:p>
            <a:endParaRPr lang="en-US" b="0" dirty="0"/>
          </a:p>
        </p:txBody>
      </p:sp>
      <p:sp>
        <p:nvSpPr>
          <p:cNvPr id="4" name="Slide Number Placeholder 3"/>
          <p:cNvSpPr>
            <a:spLocks noGrp="1"/>
          </p:cNvSpPr>
          <p:nvPr>
            <p:ph type="sldNum" sz="quarter" idx="10"/>
          </p:nvPr>
        </p:nvSpPr>
        <p:spPr/>
        <p:txBody>
          <a:bodyPr/>
          <a:lstStyle/>
          <a:p>
            <a:fld id="{2EFFE17C-0882-4A64-8B1D-B560BDDD83EF}" type="slidenum">
              <a:rPr lang="en-US" smtClean="0"/>
              <a:t>26</a:t>
            </a:fld>
            <a:endParaRPr lang="en-US"/>
          </a:p>
        </p:txBody>
      </p:sp>
    </p:spTree>
    <p:extLst>
      <p:ext uri="{BB962C8B-B14F-4D97-AF65-F5344CB8AC3E}">
        <p14:creationId xmlns:p14="http://schemas.microsoft.com/office/powerpoint/2010/main" val="335421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not enough that you should will and do those things which are most pleasing to God; but, beyond this, you must will and do them, as being moved by Him, and with the motive of simply pleasing Him. </a:t>
            </a:r>
          </a:p>
          <a:p>
            <a:endParaRPr lang="en-US" b="0" dirty="0"/>
          </a:p>
          <a:p>
            <a:r>
              <a:rPr lang="en-US" b="0" dirty="0"/>
              <a:t>In this, even more than in the matter we have been considering in the previous chapter, lies the struggle with our nature, which seeks itself and its own pleasure in all things, and most of all in good and spiritual things; in these nature delights itself, reveling in them, as it suspects no harm from such food. </a:t>
            </a:r>
          </a:p>
          <a:p>
            <a:endParaRPr lang="en-US" b="0" dirty="0"/>
          </a:p>
          <a:p>
            <a:r>
              <a:rPr lang="en-US" b="0" dirty="0"/>
              <a:t>As soon then as they are presented to us, we gaze longingly upon them, and crave for them; not because we are moved to do the Will of God and wish only to please Him, but from a desire for that satisfaction and rest which we experience when we will those things which God wills.</a:t>
            </a:r>
          </a:p>
          <a:p>
            <a:endParaRPr lang="en-US" b="0" dirty="0"/>
          </a:p>
          <a:p>
            <a:r>
              <a:rPr lang="en-US" b="0" dirty="0"/>
              <a:t>When any thing presents itself as in accordance with the Will of God, do not bring yourself to will it, until you have first lifted up your thoughts to God, to ascertain whether it is His Will that you should will it, and whether you will it because He does, and with the view of pleasing Him Alone.</a:t>
            </a:r>
          </a:p>
          <a:p>
            <a:endParaRPr lang="en-US" b="0" dirty="0"/>
          </a:p>
          <a:p>
            <a:r>
              <a:rPr lang="en-US" b="0" dirty="0"/>
              <a:t>The same course must be pursued in refusing the things which are contrary to God's Will. Do not refuse them till you have first fixed the eye of the understanding upon His Divine Will, Who wills that you should refuse them for the sake of pleasing Him.</a:t>
            </a:r>
          </a:p>
          <a:p>
            <a:endParaRPr lang="en-US" b="0" dirty="0"/>
          </a:p>
        </p:txBody>
      </p:sp>
      <p:sp>
        <p:nvSpPr>
          <p:cNvPr id="4" name="Slide Number Placeholder 3"/>
          <p:cNvSpPr>
            <a:spLocks noGrp="1"/>
          </p:cNvSpPr>
          <p:nvPr>
            <p:ph type="sldNum" sz="quarter" idx="10"/>
          </p:nvPr>
        </p:nvSpPr>
        <p:spPr/>
        <p:txBody>
          <a:bodyPr/>
          <a:lstStyle/>
          <a:p>
            <a:fld id="{2EFFE17C-0882-4A64-8B1D-B560BDDD83EF}" type="slidenum">
              <a:rPr lang="en-US" smtClean="0"/>
              <a:t>27</a:t>
            </a:fld>
            <a:endParaRPr lang="en-US"/>
          </a:p>
        </p:txBody>
      </p:sp>
    </p:spTree>
    <p:extLst>
      <p:ext uri="{BB962C8B-B14F-4D97-AF65-F5344CB8AC3E}">
        <p14:creationId xmlns:p14="http://schemas.microsoft.com/office/powerpoint/2010/main" val="1718317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BASIC TRAINING:</a:t>
            </a:r>
          </a:p>
          <a:p>
            <a:pPr marL="228600" indent="-228600">
              <a:buAutoNum type="arabicParenR"/>
            </a:pPr>
            <a:r>
              <a:rPr lang="en-US" b="0" dirty="0"/>
              <a:t>CONFESSION</a:t>
            </a:r>
          </a:p>
          <a:p>
            <a:pPr marL="228600" indent="-228600">
              <a:buAutoNum type="arabicParenR"/>
            </a:pPr>
            <a:endParaRPr lang="en-US" b="0" dirty="0"/>
          </a:p>
          <a:p>
            <a:pPr marL="228600" indent="-228600">
              <a:buAutoNum type="arabicParenR"/>
            </a:pPr>
            <a:r>
              <a:rPr lang="en-US" b="0" dirty="0"/>
              <a:t>RECEIVE THE EUCHARIST AT LEAST WEEKLY; CONFESSION AT LEAST MONTHLY; PRAY AT LEAST TWICE DAILY</a:t>
            </a:r>
          </a:p>
          <a:p>
            <a:pPr marL="228600" indent="-228600">
              <a:buAutoNum type="arabicParenR"/>
            </a:pPr>
            <a:endParaRPr lang="en-US" b="0" dirty="0"/>
          </a:p>
          <a:p>
            <a:pPr marL="228600" indent="-228600">
              <a:buAutoNum type="arabicParenR"/>
            </a:pPr>
            <a:r>
              <a:rPr lang="en-US" b="0" dirty="0"/>
              <a:t>READ SCRIPTURE, STUDY THE CATECHISM, READ THE LIVES OF THE SAINTS; READ SPIRITUAL BOOKS</a:t>
            </a:r>
          </a:p>
          <a:p>
            <a:pPr marL="228600" indent="-228600">
              <a:buAutoNum type="arabicParenR"/>
            </a:pPr>
            <a:endParaRPr lang="en-US" b="0" dirty="0"/>
          </a:p>
          <a:p>
            <a:pPr marL="228600" indent="-228600">
              <a:buAutoNum type="arabicParenR"/>
            </a:pPr>
            <a:r>
              <a:rPr lang="en-US" b="0" dirty="0"/>
              <a:t>PRACTIVE PENANCE, OBSERVE ALL FASTING DAYS, ABSTAIN FROM MEAT ON ALL FRIDAYS, RE-INTRODUCE THE OBSERVANCE OF THE EMBER DAYS, PRACTICE SMALL ACTS OF MORTIFICATION DAILY</a:t>
            </a:r>
          </a:p>
          <a:p>
            <a:pPr marL="228600" indent="-228600">
              <a:buAutoNum type="arabicParenR"/>
            </a:pPr>
            <a:endParaRPr lang="en-US" b="0" dirty="0"/>
          </a:p>
          <a:p>
            <a:pPr marL="0" indent="0">
              <a:buNone/>
            </a:pPr>
            <a:r>
              <a:rPr lang="en-US" b="0" dirty="0"/>
              <a:t>Ember Days 2022:  indicate the start of each season in the Church’s liturgical year: Advent, Lent, Pentecost, and Ordinary Time:   They occur on the Wed, Fri, Sat following the feast that culminates them</a:t>
            </a:r>
          </a:p>
          <a:p>
            <a:pPr marL="171450" indent="-171450">
              <a:buFontTx/>
              <a:buChar char="-"/>
            </a:pPr>
            <a:r>
              <a:rPr lang="en-US" b="0" dirty="0"/>
              <a:t>Mar 9, 11, 12</a:t>
            </a:r>
          </a:p>
          <a:p>
            <a:pPr marL="171450" indent="-171450">
              <a:buFontTx/>
              <a:buChar char="-"/>
            </a:pPr>
            <a:r>
              <a:rPr lang="en-US" b="0" dirty="0"/>
              <a:t>June 8, 10, 11</a:t>
            </a:r>
          </a:p>
          <a:p>
            <a:pPr marL="171450" indent="-171450">
              <a:buFontTx/>
              <a:buChar char="-"/>
            </a:pPr>
            <a:r>
              <a:rPr lang="en-US" b="0" dirty="0"/>
              <a:t>Sep 21, 23, 24</a:t>
            </a:r>
          </a:p>
          <a:p>
            <a:pPr marL="171450" indent="-171450">
              <a:buFontTx/>
              <a:buChar char="-"/>
            </a:pPr>
            <a:r>
              <a:rPr lang="en-US" b="0" dirty="0"/>
              <a:t>Dec 14, 16, 17</a:t>
            </a:r>
          </a:p>
          <a:p>
            <a:endParaRPr lang="en-US" b="0" dirty="0"/>
          </a:p>
          <a:p>
            <a:endParaRPr lang="en-US" b="0" dirty="0"/>
          </a:p>
          <a:p>
            <a:r>
              <a:rPr lang="en-US" b="0" dirty="0"/>
              <a:t>Boot Camp has made quite an impact….but we’re not yet ready for full-on battle.</a:t>
            </a:r>
          </a:p>
          <a:p>
            <a:r>
              <a:rPr lang="en-US" b="0" dirty="0"/>
              <a:t>You will note a couple things in our picture:</a:t>
            </a:r>
          </a:p>
          <a:p>
            <a:pPr marL="228600" indent="-228600">
              <a:buAutoNum type="arabicParenR"/>
            </a:pPr>
            <a:r>
              <a:rPr lang="en-US" b="0" dirty="0"/>
              <a:t>There is still no shield protecting us from diabolic assault, whether in the form of temptation, direct oppression or indirect oppression</a:t>
            </a:r>
          </a:p>
          <a:p>
            <a:pPr marL="228600" indent="-228600">
              <a:buAutoNum type="arabicParenR"/>
            </a:pPr>
            <a:r>
              <a:rPr lang="en-US" b="0" dirty="0"/>
              <a:t>Our Reason and Intellect, though strengthened, are still subordinate to our Appetites and Imagination</a:t>
            </a:r>
          </a:p>
          <a:p>
            <a:pPr marL="228600" indent="-228600">
              <a:buAutoNum type="arabicParenR"/>
            </a:pPr>
            <a:r>
              <a:rPr lang="en-US" b="0" dirty="0"/>
              <a:t>Our Will…though oriented to the GOOD, is still not properly oriented to GOD.</a:t>
            </a:r>
          </a:p>
          <a:p>
            <a:pPr marL="228600" indent="-228600">
              <a:buAutoNum type="arabicParenR"/>
            </a:pPr>
            <a:endParaRPr lang="en-US" b="0" dirty="0"/>
          </a:p>
          <a:p>
            <a:endParaRPr lang="en-US" b="0" dirty="0"/>
          </a:p>
          <a:p>
            <a:r>
              <a:rPr lang="en-US" b="0" dirty="0"/>
              <a:t>it is not enough that you should will and do those things which are most pleasing to God; but, beyond this, you must will and do them, as being moved by Him, and with the motive of simply pleasing Him. </a:t>
            </a:r>
          </a:p>
          <a:p>
            <a:endParaRPr lang="en-US" b="0" dirty="0"/>
          </a:p>
          <a:p>
            <a:r>
              <a:rPr lang="en-US" b="0" dirty="0"/>
              <a:t>In this, even more than in the matter we have been considering in the previous chapter, lies the struggle with our nature, which seeks itself and its own pleasure in all things, and most of all in good and spiritual things; in these nature delights itself, reveling in them, as it suspects no harm from such food. </a:t>
            </a:r>
          </a:p>
          <a:p>
            <a:endParaRPr lang="en-US" b="0" dirty="0"/>
          </a:p>
          <a:p>
            <a:r>
              <a:rPr lang="en-US" b="0" dirty="0"/>
              <a:t>As soon then as they are presented to us, we gaze longingly upon them, and crave for them; not because we are moved to do the Will of God and wish only to please Him, but from a desire for that satisfaction and rest which we experience when we will those things which God wills.</a:t>
            </a:r>
          </a:p>
          <a:p>
            <a:endParaRPr lang="en-US" b="0" dirty="0"/>
          </a:p>
          <a:p>
            <a:r>
              <a:rPr lang="en-US" b="0" dirty="0"/>
              <a:t>When any thing presents itself as in accordance with the Will of God, do not bring yourself to will it, until you have first lifted up your thoughts to God, to ascertain whether it is His Will that you should will it, and whether you will it because He does, and with the view of pleasing Him Alone.</a:t>
            </a:r>
          </a:p>
          <a:p>
            <a:endParaRPr lang="en-US" b="0" dirty="0"/>
          </a:p>
          <a:p>
            <a:r>
              <a:rPr lang="en-US" b="0" dirty="0"/>
              <a:t>The same course must be pursued in refusing the things which are contrary to God's Will. Do not refuse them till you have first fixed the eye of the understanding upon His Divine Will, Who wills that you should refuse them for the sake of pleasing Him.</a:t>
            </a:r>
          </a:p>
          <a:p>
            <a:endParaRPr lang="en-US" b="0" dirty="0"/>
          </a:p>
        </p:txBody>
      </p:sp>
      <p:sp>
        <p:nvSpPr>
          <p:cNvPr id="4" name="Slide Number Placeholder 3"/>
          <p:cNvSpPr>
            <a:spLocks noGrp="1"/>
          </p:cNvSpPr>
          <p:nvPr>
            <p:ph type="sldNum" sz="quarter" idx="10"/>
          </p:nvPr>
        </p:nvSpPr>
        <p:spPr/>
        <p:txBody>
          <a:bodyPr/>
          <a:lstStyle/>
          <a:p>
            <a:fld id="{2EFFE17C-0882-4A64-8B1D-B560BDDD83EF}" type="slidenum">
              <a:rPr lang="en-US" smtClean="0"/>
              <a:t>28</a:t>
            </a:fld>
            <a:endParaRPr lang="en-US"/>
          </a:p>
        </p:txBody>
      </p:sp>
    </p:spTree>
    <p:extLst>
      <p:ext uri="{BB962C8B-B14F-4D97-AF65-F5344CB8AC3E}">
        <p14:creationId xmlns:p14="http://schemas.microsoft.com/office/powerpoint/2010/main" val="1718317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BASIC TRAINING, the hard work begins</a:t>
            </a:r>
          </a:p>
        </p:txBody>
      </p:sp>
      <p:sp>
        <p:nvSpPr>
          <p:cNvPr id="4" name="Slide Number Placeholder 3"/>
          <p:cNvSpPr>
            <a:spLocks noGrp="1"/>
          </p:cNvSpPr>
          <p:nvPr>
            <p:ph type="sldNum" sz="quarter" idx="10"/>
          </p:nvPr>
        </p:nvSpPr>
        <p:spPr/>
        <p:txBody>
          <a:bodyPr/>
          <a:lstStyle/>
          <a:p>
            <a:fld id="{2EFFE17C-0882-4A64-8B1D-B560BDDD83EF}" type="slidenum">
              <a:rPr lang="en-US" smtClean="0"/>
              <a:t>29</a:t>
            </a:fld>
            <a:endParaRPr lang="en-US"/>
          </a:p>
        </p:txBody>
      </p:sp>
    </p:spTree>
    <p:extLst>
      <p:ext uri="{BB962C8B-B14F-4D97-AF65-F5344CB8AC3E}">
        <p14:creationId xmlns:p14="http://schemas.microsoft.com/office/powerpoint/2010/main" val="275766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a:t>
            </a:fld>
            <a:endParaRPr lang="en-US"/>
          </a:p>
        </p:txBody>
      </p:sp>
    </p:spTree>
    <p:extLst>
      <p:ext uri="{BB962C8B-B14F-4D97-AF65-F5344CB8AC3E}">
        <p14:creationId xmlns:p14="http://schemas.microsoft.com/office/powerpoint/2010/main" val="4061620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gained some degree of protection from the demonic…</a:t>
            </a:r>
          </a:p>
          <a:p>
            <a:pPr marL="228600" indent="-228600">
              <a:buAutoNum type="arabicParenR"/>
            </a:pPr>
            <a:endParaRPr lang="en-US" b="0" dirty="0"/>
          </a:p>
          <a:p>
            <a:pPr marL="0" indent="0">
              <a:buNone/>
            </a:pPr>
            <a:r>
              <a:rPr lang="en-US" b="0" dirty="0"/>
              <a:t>WE NEED A WAY TO PROPERLY ORDER OUR CAPACITIES.   If we don’t do this, it is highly likely that we cannot and will not sustain the gains we’ve made.</a:t>
            </a:r>
          </a:p>
          <a:p>
            <a:endParaRPr lang="en-US" b="0" dirty="0"/>
          </a:p>
          <a:p>
            <a:r>
              <a:rPr lang="en-US" b="0" dirty="0"/>
              <a:t>But first, for advanced training, we need a slightly more advanced model:</a:t>
            </a:r>
          </a:p>
          <a:p>
            <a:endParaRPr lang="en-US" b="0" dirty="0"/>
          </a:p>
          <a:p>
            <a:r>
              <a:rPr lang="en-US" b="0" dirty="0"/>
              <a:t>We need to separately consider our CONCUPISCIBLE APPETITES</a:t>
            </a:r>
          </a:p>
          <a:p>
            <a:r>
              <a:rPr lang="en-US" b="0" dirty="0"/>
              <a:t>And our IRASCIBLE APPETITES</a:t>
            </a:r>
          </a:p>
          <a:p>
            <a:endParaRPr lang="en-US" b="0" dirty="0"/>
          </a:p>
        </p:txBody>
      </p:sp>
      <p:sp>
        <p:nvSpPr>
          <p:cNvPr id="4" name="Slide Number Placeholder 3"/>
          <p:cNvSpPr>
            <a:spLocks noGrp="1"/>
          </p:cNvSpPr>
          <p:nvPr>
            <p:ph type="sldNum" sz="quarter" idx="10"/>
          </p:nvPr>
        </p:nvSpPr>
        <p:spPr/>
        <p:txBody>
          <a:bodyPr/>
          <a:lstStyle/>
          <a:p>
            <a:fld id="{2EFFE17C-0882-4A64-8B1D-B560BDDD83EF}" type="slidenum">
              <a:rPr lang="en-US" smtClean="0"/>
              <a:t>30</a:t>
            </a:fld>
            <a:endParaRPr lang="en-US"/>
          </a:p>
        </p:txBody>
      </p:sp>
    </p:spTree>
    <p:extLst>
      <p:ext uri="{BB962C8B-B14F-4D97-AF65-F5344CB8AC3E}">
        <p14:creationId xmlns:p14="http://schemas.microsoft.com/office/powerpoint/2010/main" val="1319020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31</a:t>
            </a:fld>
            <a:endParaRPr lang="en-US"/>
          </a:p>
        </p:txBody>
      </p:sp>
    </p:spTree>
    <p:extLst>
      <p:ext uri="{BB962C8B-B14F-4D97-AF65-F5344CB8AC3E}">
        <p14:creationId xmlns:p14="http://schemas.microsoft.com/office/powerpoint/2010/main" val="347717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BASIC TRAINING, the hard work begins</a:t>
            </a:r>
          </a:p>
          <a:p>
            <a:endParaRPr lang="en-US" b="0" dirty="0"/>
          </a:p>
          <a:p>
            <a:r>
              <a:rPr lang="en-US" b="0" dirty="0"/>
              <a:t>For Advanced Training, we need a slightly more advanced model…</a:t>
            </a:r>
          </a:p>
          <a:p>
            <a:endParaRPr lang="en-US" b="0" dirty="0"/>
          </a:p>
          <a:p>
            <a:endParaRPr lang="en-US" b="0" dirty="0"/>
          </a:p>
        </p:txBody>
      </p:sp>
      <p:sp>
        <p:nvSpPr>
          <p:cNvPr id="4" name="Slide Number Placeholder 3"/>
          <p:cNvSpPr>
            <a:spLocks noGrp="1"/>
          </p:cNvSpPr>
          <p:nvPr>
            <p:ph type="sldNum" sz="quarter" idx="10"/>
          </p:nvPr>
        </p:nvSpPr>
        <p:spPr/>
        <p:txBody>
          <a:bodyPr/>
          <a:lstStyle/>
          <a:p>
            <a:fld id="{2EFFE17C-0882-4A64-8B1D-B560BDDD83EF}" type="slidenum">
              <a:rPr lang="en-US" smtClean="0"/>
              <a:t>32</a:t>
            </a:fld>
            <a:endParaRPr lang="en-US"/>
          </a:p>
        </p:txBody>
      </p:sp>
    </p:spTree>
    <p:extLst>
      <p:ext uri="{BB962C8B-B14F-4D97-AF65-F5344CB8AC3E}">
        <p14:creationId xmlns:p14="http://schemas.microsoft.com/office/powerpoint/2010/main" val="2085950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33</a:t>
            </a:fld>
            <a:endParaRPr lang="en-US"/>
          </a:p>
        </p:txBody>
      </p:sp>
    </p:spTree>
    <p:extLst>
      <p:ext uri="{BB962C8B-B14F-4D97-AF65-F5344CB8AC3E}">
        <p14:creationId xmlns:p14="http://schemas.microsoft.com/office/powerpoint/2010/main" val="2666271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BASIC TRAINING, the hard work begins</a:t>
            </a:r>
          </a:p>
        </p:txBody>
      </p:sp>
      <p:sp>
        <p:nvSpPr>
          <p:cNvPr id="4" name="Slide Number Placeholder 3"/>
          <p:cNvSpPr>
            <a:spLocks noGrp="1"/>
          </p:cNvSpPr>
          <p:nvPr>
            <p:ph type="sldNum" sz="quarter" idx="10"/>
          </p:nvPr>
        </p:nvSpPr>
        <p:spPr/>
        <p:txBody>
          <a:bodyPr/>
          <a:lstStyle/>
          <a:p>
            <a:fld id="{2EFFE17C-0882-4A64-8B1D-B560BDDD83EF}" type="slidenum">
              <a:rPr lang="en-US" smtClean="0"/>
              <a:t>34</a:t>
            </a:fld>
            <a:endParaRPr lang="en-US"/>
          </a:p>
        </p:txBody>
      </p:sp>
    </p:spTree>
    <p:extLst>
      <p:ext uri="{BB962C8B-B14F-4D97-AF65-F5344CB8AC3E}">
        <p14:creationId xmlns:p14="http://schemas.microsoft.com/office/powerpoint/2010/main" val="3512122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35</a:t>
            </a:fld>
            <a:endParaRPr lang="en-US"/>
          </a:p>
        </p:txBody>
      </p:sp>
    </p:spTree>
    <p:extLst>
      <p:ext uri="{BB962C8B-B14F-4D97-AF65-F5344CB8AC3E}">
        <p14:creationId xmlns:p14="http://schemas.microsoft.com/office/powerpoint/2010/main" val="913156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36</a:t>
            </a:fld>
            <a:endParaRPr lang="en-US"/>
          </a:p>
        </p:txBody>
      </p:sp>
    </p:spTree>
    <p:extLst>
      <p:ext uri="{BB962C8B-B14F-4D97-AF65-F5344CB8AC3E}">
        <p14:creationId xmlns:p14="http://schemas.microsoft.com/office/powerpoint/2010/main" val="1717675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Catholics are aware of the warnings of Fatima…   that Russia would spread its diabolic influence throughout the world.</a:t>
            </a:r>
          </a:p>
          <a:p>
            <a:pPr marL="0" indent="0">
              <a:buFontTx/>
              <a:buNone/>
            </a:pPr>
            <a:r>
              <a:rPr lang="en-US" dirty="0"/>
              <a:t>BUT… many Catholics are less aware / unaware of the effect Protestant ERRORS have had on our current situation!!!</a:t>
            </a:r>
          </a:p>
          <a:p>
            <a:pPr marL="0" indent="0">
              <a:buFontTx/>
              <a:buNone/>
            </a:pPr>
            <a:endParaRPr lang="en-US" dirty="0"/>
          </a:p>
          <a:p>
            <a:pPr marL="0" indent="0">
              <a:buFontTx/>
              <a:buNone/>
            </a:pPr>
            <a:r>
              <a:rPr lang="en-US" dirty="0"/>
              <a:t>Sanctifying Grace…  completely denied by Protestants… man is Totally Depraved</a:t>
            </a:r>
          </a:p>
          <a:p>
            <a:pPr marL="171450" indent="-171450">
              <a:buFontTx/>
              <a:buChar char="-"/>
            </a:pPr>
            <a:r>
              <a:rPr lang="en-US" dirty="0"/>
              <a:t>No need for the Sacraments</a:t>
            </a:r>
          </a:p>
          <a:p>
            <a:pPr marL="171450" indent="-171450">
              <a:buFontTx/>
              <a:buChar char="-"/>
            </a:pPr>
            <a:r>
              <a:rPr lang="en-US" dirty="0"/>
              <a:t>Man is denied the most powerful assistance he can have in this battle</a:t>
            </a:r>
          </a:p>
          <a:p>
            <a:pPr marL="171450" indent="-171450">
              <a:buFontTx/>
              <a:buChar char="-"/>
            </a:pPr>
            <a:r>
              <a:rPr lang="en-US" dirty="0"/>
              <a:t>Man is totally depraved and will continue in that state until death.  Heaven is gained through Christ’s redemptive act IN SPITE of man remaining totally depraved</a:t>
            </a:r>
          </a:p>
          <a:p>
            <a:pPr marL="0" indent="0">
              <a:buFontTx/>
              <a:buNone/>
            </a:pPr>
            <a:endParaRPr lang="en-US" dirty="0"/>
          </a:p>
          <a:p>
            <a:pPr marL="0" indent="0">
              <a:buFontTx/>
              <a:buNone/>
            </a:pPr>
            <a:r>
              <a:rPr lang="en-US" dirty="0"/>
              <a:t>Martin Luther…  Reason is the Devil’s whore; it must be drowned at Baptism</a:t>
            </a:r>
          </a:p>
          <a:p>
            <a:pPr marL="171450" indent="-171450">
              <a:buFontTx/>
              <a:buChar char="-"/>
            </a:pPr>
            <a:r>
              <a:rPr lang="en-US" dirty="0"/>
              <a:t>For Catholics, Reason is the means by which we come to know truth</a:t>
            </a:r>
          </a:p>
          <a:p>
            <a:pPr marL="171450" indent="-171450">
              <a:buFontTx/>
              <a:buChar char="-"/>
            </a:pPr>
            <a:r>
              <a:rPr lang="en-US" dirty="0"/>
              <a:t>For Protestants, truth is what I FEEL is right; especially as regards SOLA SCRIPTURA… as the Holy Spirit grants me consolations when I properly understand Scripture</a:t>
            </a:r>
          </a:p>
          <a:p>
            <a:pPr marL="0" indent="0">
              <a:buFontTx/>
              <a:buNone/>
            </a:pPr>
            <a:endParaRPr lang="en-US" dirty="0"/>
          </a:p>
          <a:p>
            <a:pPr marL="0" indent="0">
              <a:buFontTx/>
              <a:buNone/>
            </a:pPr>
            <a:r>
              <a:rPr lang="en-US" dirty="0"/>
              <a:t>FAITH…</a:t>
            </a:r>
          </a:p>
          <a:p>
            <a:pPr marL="171450" indent="-171450">
              <a:buFontTx/>
              <a:buChar char="-"/>
            </a:pPr>
            <a:r>
              <a:rPr lang="en-US" dirty="0"/>
              <a:t>Protestants believe that faith and only faith leads to salvation…  but what is FAITH?  FAITH IS DEFINED SUBJECTIVELY, as a sort of fiduciary trust that Christ will save us   -  Have you accepted Jesus as your Lord and Savior?</a:t>
            </a:r>
          </a:p>
          <a:p>
            <a:pPr marL="171450" indent="-171450">
              <a:buFontTx/>
              <a:buChar char="-"/>
            </a:pPr>
            <a:r>
              <a:rPr lang="en-US" dirty="0"/>
              <a:t>For Catholics, faith is the firm assent of the intellect moved by the will and prompted by grace to all the truths God has revealed; AND faith alone is not sufficient for salvation because we need HOPE, CHARITY, and the other virtues to “work out our salvation”</a:t>
            </a:r>
          </a:p>
          <a:p>
            <a:pPr marL="171450" indent="-171450">
              <a:buFontTx/>
              <a:buChar char="-"/>
            </a:pPr>
            <a:endParaRPr lang="en-US" dirty="0"/>
          </a:p>
          <a:p>
            <a:pPr marL="0" indent="0">
              <a:buFontTx/>
              <a:buNone/>
            </a:pPr>
            <a:r>
              <a:rPr lang="en-US" dirty="0"/>
              <a:t>But how can a Protestant be assured that they are SAVED?</a:t>
            </a:r>
          </a:p>
          <a:p>
            <a:pPr marL="228600" indent="-228600">
              <a:buFontTx/>
              <a:buAutoNum type="arabicParenR"/>
            </a:pPr>
            <a:r>
              <a:rPr lang="en-US" dirty="0"/>
              <a:t>By believing what their pastor tells them</a:t>
            </a:r>
          </a:p>
          <a:p>
            <a:pPr marL="228600" indent="-228600">
              <a:buFontTx/>
              <a:buAutoNum type="arabicParenR"/>
            </a:pPr>
            <a:r>
              <a:rPr lang="en-US" dirty="0"/>
              <a:t>Good behavior – because that means God is giving them the strength to live a good life</a:t>
            </a:r>
          </a:p>
          <a:p>
            <a:pPr marL="228600" indent="-228600">
              <a:buFontTx/>
              <a:buAutoNum type="arabicParenR"/>
            </a:pPr>
            <a:r>
              <a:rPr lang="en-US" dirty="0"/>
              <a:t>Prospering in THIS WORLD – because God rewards His elect (in contradiction of Job).</a:t>
            </a:r>
          </a:p>
          <a:p>
            <a:pPr marL="0" indent="0">
              <a:buFontTx/>
              <a:buNone/>
            </a:pPr>
            <a:r>
              <a:rPr lang="en-US" dirty="0"/>
              <a:t>THUS… emerged the Protestant WORK ETHIC.</a:t>
            </a:r>
          </a:p>
          <a:p>
            <a:pPr marL="0" indent="0">
              <a:buFontTx/>
              <a:buNone/>
            </a:pPr>
            <a:endParaRPr lang="en-US" dirty="0"/>
          </a:p>
          <a:p>
            <a:pPr marL="0" indent="0">
              <a:buFontTx/>
              <a:buNone/>
            </a:pPr>
            <a:r>
              <a:rPr lang="en-US" dirty="0"/>
              <a:t>Catholics teach a doctrine of STEWARDSHIP where everything is done for the glory and honor of </a:t>
            </a:r>
            <a:r>
              <a:rPr lang="en-US" dirty="0" err="1"/>
              <a:t>Godd</a:t>
            </a:r>
            <a:endParaRPr lang="en-US" dirty="0"/>
          </a:p>
          <a:p>
            <a:pPr marL="0" indent="0">
              <a:buFontTx/>
              <a:buNone/>
            </a:pPr>
            <a:r>
              <a:rPr lang="en-US" dirty="0"/>
              <a:t>Protestants (especially those denominations descended from Calvinist roots) teach thrift, frugality, sobriety, etc. because if you work hard and prosper, then you can be assured that you are being blessed by God and are assured of salvation.</a:t>
            </a:r>
          </a:p>
          <a:p>
            <a:pPr marL="0" indent="0">
              <a:buFontTx/>
              <a:buNone/>
            </a:pPr>
            <a:r>
              <a:rPr lang="en-US" dirty="0"/>
              <a:t>Many historians link Calvinism to the rise of modern capitalism.   </a:t>
            </a:r>
          </a:p>
          <a:p>
            <a:pPr marL="0" indent="0">
              <a:buFontTx/>
              <a:buNone/>
            </a:pPr>
            <a:endParaRPr lang="en-US" dirty="0"/>
          </a:p>
          <a:p>
            <a:pPr marL="0" indent="0">
              <a:buFontTx/>
              <a:buNone/>
            </a:pPr>
            <a:r>
              <a:rPr lang="en-US" dirty="0"/>
              <a:t>Calvin Coolidge said, “He who builds a factory builds a temple; how works there worships there”</a:t>
            </a:r>
          </a:p>
          <a:p>
            <a:pPr marL="171450" indent="-171450">
              <a:buFontTx/>
              <a:buChar char="-"/>
            </a:pPr>
            <a:endParaRPr lang="en-US" dirty="0"/>
          </a:p>
          <a:p>
            <a:pPr marL="0" indent="0">
              <a:buFontTx/>
              <a:buNone/>
            </a:pPr>
            <a:r>
              <a:rPr lang="en-US" dirty="0"/>
              <a:t>PAPACY / MAGISTERIUM</a:t>
            </a:r>
          </a:p>
          <a:p>
            <a:pPr marL="171450" indent="-171450">
              <a:buFontTx/>
              <a:buChar char="-"/>
            </a:pPr>
            <a:r>
              <a:rPr lang="en-US" dirty="0"/>
              <a:t>Catholics live under the Divine Positive Law established by Christ that provides the administration of both Authority (via the Teaching Authority, the Ministerial Authority, and the Ruling Authority) AND Power (via the Power of Orders and Juridical Power</a:t>
            </a:r>
          </a:p>
          <a:p>
            <a:pPr marL="171450" indent="-171450">
              <a:buFontTx/>
              <a:buChar char="-"/>
            </a:pPr>
            <a:r>
              <a:rPr lang="en-US" dirty="0"/>
              <a:t>Protestants, by rejecting the papacy and the Magisterium have stepped out from under the Divine Positive Law and open themselves up to intense diabolic attack   -  NEVER participate in a “LAYING ON OF HANDS” that is part of a Protestant prayer meeting!</a:t>
            </a:r>
          </a:p>
          <a:p>
            <a:pPr marL="171450" indent="-171450">
              <a:buFontTx/>
              <a:buChar char="-"/>
            </a:pPr>
            <a:endParaRPr lang="en-US" dirty="0"/>
          </a:p>
          <a:p>
            <a:pPr marL="0" indent="0">
              <a:buFontTx/>
              <a:buNone/>
            </a:pPr>
            <a:r>
              <a:rPr lang="en-US" dirty="0"/>
              <a:t>INSTITUTIONAL ORDER</a:t>
            </a:r>
          </a:p>
          <a:p>
            <a:pPr marL="171450" indent="-171450">
              <a:buFontTx/>
              <a:buChar char="-"/>
            </a:pPr>
            <a:r>
              <a:rPr lang="en-US" dirty="0"/>
              <a:t>Early on Luther realized there had to be some authority to settle disputes within the Lutheran community. He appealed to the local duke who was only too glad to do so.  This was just what secular authorities had wanted all through the Middle Ages – the chance to control religion and make religion subject to the state</a:t>
            </a:r>
          </a:p>
          <a:p>
            <a:pPr marL="171450" indent="-171450">
              <a:buFontTx/>
              <a:buChar char="-"/>
            </a:pPr>
            <a:endParaRPr lang="en-US" dirty="0"/>
          </a:p>
          <a:p>
            <a:pPr marL="0" indent="0">
              <a:buFontTx/>
              <a:buNone/>
            </a:pPr>
            <a:r>
              <a:rPr lang="en-US" dirty="0"/>
              <a:t>TODAY, when we have the federal government running roughshod over the Church, the precedent was set by the Protestant REVOLT.</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37</a:t>
            </a:fld>
            <a:endParaRPr lang="en-US"/>
          </a:p>
        </p:txBody>
      </p:sp>
    </p:spTree>
    <p:extLst>
      <p:ext uri="{BB962C8B-B14F-4D97-AF65-F5344CB8AC3E}">
        <p14:creationId xmlns:p14="http://schemas.microsoft.com/office/powerpoint/2010/main" val="1274704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38</a:t>
            </a:fld>
            <a:endParaRPr lang="en-US"/>
          </a:p>
        </p:txBody>
      </p:sp>
    </p:spTree>
    <p:extLst>
      <p:ext uri="{BB962C8B-B14F-4D97-AF65-F5344CB8AC3E}">
        <p14:creationId xmlns:p14="http://schemas.microsoft.com/office/powerpoint/2010/main" val="3254211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39</a:t>
            </a:fld>
            <a:endParaRPr lang="en-US"/>
          </a:p>
        </p:txBody>
      </p:sp>
    </p:spTree>
    <p:extLst>
      <p:ext uri="{BB962C8B-B14F-4D97-AF65-F5344CB8AC3E}">
        <p14:creationId xmlns:p14="http://schemas.microsoft.com/office/powerpoint/2010/main" val="380592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instance of the word CHURCH in the New Testament.  The word “church” is derived from the Greek </a:t>
            </a:r>
            <a:r>
              <a:rPr lang="en-US" i="1" dirty="0" err="1"/>
              <a:t>ekklasia</a:t>
            </a:r>
            <a:r>
              <a:rPr lang="en-US" i="1" dirty="0"/>
              <a:t> </a:t>
            </a:r>
            <a:r>
              <a:rPr lang="en-US" dirty="0"/>
              <a:t>which means the “called out” or the “assembly”. Christ is establishing the assembly of people who have been called out of the world by the Gospel.</a:t>
            </a:r>
          </a:p>
          <a:p>
            <a:endParaRPr lang="en-US" dirty="0"/>
          </a:p>
          <a:p>
            <a:r>
              <a:rPr lang="en-US" dirty="0"/>
              <a:t>What does this mean?</a:t>
            </a:r>
          </a:p>
          <a:p>
            <a:endParaRPr lang="en-US" dirty="0"/>
          </a:p>
          <a:p>
            <a:r>
              <a:rPr lang="en-US" dirty="0"/>
              <a:t>The most common interpretation is that, in the ancient world, a cities GATES represented its power.  Hence, the phrase is interpreted that despite Satan’s relentless attacks …  Satan’s power as represented by the gates of Hell…  the church will continue.</a:t>
            </a:r>
          </a:p>
          <a:p>
            <a:endParaRPr lang="en-US" dirty="0"/>
          </a:p>
          <a:p>
            <a:r>
              <a:rPr lang="en-US" dirty="0"/>
              <a:t>But actually, I think there are two other ways to think about this…</a:t>
            </a:r>
          </a:p>
          <a:p>
            <a:endParaRPr lang="en-US" dirty="0"/>
          </a:p>
          <a:p>
            <a:r>
              <a:rPr lang="en-US" dirty="0"/>
              <a:t>Note that in the interpretation I just shared, the church is in a DEFENSIVE posture.  We hold up against the attacks of Satan…</a:t>
            </a:r>
          </a:p>
          <a:p>
            <a:endParaRPr lang="en-US" dirty="0"/>
          </a:p>
          <a:p>
            <a:r>
              <a:rPr lang="en-US" dirty="0"/>
              <a:t>But think about this…  are gates a defensive or an offensive tool?  Gates are a DEFENSIVE TOOL!  What Jesus is really saying is that….   When we go forward with the power of Christ within us and the power of the heavenly hosts beside us, Satan’s defenses… the gates of hell… will not prevail.   The POWER OF TRUTH is more powerful than Satan’s defenses.  It is SATAN WHO IS TO BE PUT ON THE DEFENSIVE….   NOT THE CHURCH.</a:t>
            </a:r>
          </a:p>
          <a:p>
            <a:endParaRPr lang="en-US" dirty="0"/>
          </a:p>
          <a:p>
            <a:r>
              <a:rPr lang="en-US" dirty="0"/>
              <a:t>This perspective is emphasized even more if we consider the following…</a:t>
            </a:r>
          </a:p>
          <a:p>
            <a:endParaRPr lang="en-US" dirty="0"/>
          </a:p>
          <a:p>
            <a:r>
              <a:rPr lang="en-US" dirty="0"/>
              <a:t>Catholics have gotten out of the habit of daily recitation of the rosary… therefore, many of us have forgotten the Apostles’ Creed which differs somewhat from the Nicene Creed we recite at Mass.  However, there’s a very important statement in the Apostles’ Creed that has passed out of our awareness…  that Jesus DESCENDED INTO HELL… before he ascended into heaven.</a:t>
            </a:r>
          </a:p>
          <a:p>
            <a:endParaRPr lang="en-US" dirty="0"/>
          </a:p>
          <a:p>
            <a:r>
              <a:rPr lang="en-US" dirty="0"/>
              <a:t>Jesus ENTERED HELL… or Gehenna…  In the ancient world’s understanding of the gates of hell, one of the purposes of the gates of Hell or the gates of Hades was to prevent those in Hell from escaping.  After descending into hell, Jesus burst through the Gates of Hell FROM THE INSIDE demonstrating the absolute power of life and of His Gospel over death (which is </a:t>
            </a:r>
            <a:r>
              <a:rPr lang="en-US" dirty="0" err="1"/>
              <a:t>Satans</a:t>
            </a:r>
            <a:r>
              <a:rPr lang="en-US" dirty="0"/>
              <a:t>’ greatest power)…   remember, THROUGH SIN, DEATH ENTERED THE WORLD..    And it is through the power of Christ that death is conquered… the gates of hell cannot prevail against the power of Christ.  In Romans 6:9, Paul states “death no longer is master over him”  and it is no longer master over we who belong to Him.</a:t>
            </a:r>
          </a:p>
          <a:p>
            <a:endParaRPr lang="en-US" dirty="0"/>
          </a:p>
          <a:p>
            <a:r>
              <a:rPr lang="en-US" dirty="0"/>
              <a:t>So… think about this…   we are not to be cowering in defense.  We are not to be fearful in the face of the relentless diabolic oppression that seems to be coming at us from all sides in our present day.   We are to be joyfully filled with Christ to be witnesses to our faith because when we’re on the offensive… the gates of Hell shall not prevail…   and ultimately, we know that with the power of Christ, death will not prevail over us…death will not contain us and prevent us from escaping its grasp.  We will joyfully enter into heaven to claim our inheritance!</a:t>
            </a:r>
          </a:p>
        </p:txBody>
      </p:sp>
      <p:sp>
        <p:nvSpPr>
          <p:cNvPr id="4" name="Slide Number Placeholder 3"/>
          <p:cNvSpPr>
            <a:spLocks noGrp="1"/>
          </p:cNvSpPr>
          <p:nvPr>
            <p:ph type="sldNum" sz="quarter" idx="10"/>
          </p:nvPr>
        </p:nvSpPr>
        <p:spPr/>
        <p:txBody>
          <a:bodyPr/>
          <a:lstStyle/>
          <a:p>
            <a:fld id="{2EFFE17C-0882-4A64-8B1D-B560BDDD83EF}" type="slidenum">
              <a:rPr lang="en-US" smtClean="0"/>
              <a:t>4</a:t>
            </a:fld>
            <a:endParaRPr lang="en-US"/>
          </a:p>
        </p:txBody>
      </p:sp>
    </p:spTree>
    <p:extLst>
      <p:ext uri="{BB962C8B-B14F-4D97-AF65-F5344CB8AC3E}">
        <p14:creationId xmlns:p14="http://schemas.microsoft.com/office/powerpoint/2010/main" val="3380405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If you don’t listen to the news, you’re uninformed</a:t>
            </a:r>
          </a:p>
          <a:p>
            <a:pPr marL="0" indent="0">
              <a:buFontTx/>
              <a:buNone/>
            </a:pPr>
            <a:r>
              <a:rPr lang="en-US" dirty="0"/>
              <a:t>If you do listen to the news, you’re misinformed</a:t>
            </a:r>
          </a:p>
        </p:txBody>
      </p:sp>
      <p:sp>
        <p:nvSpPr>
          <p:cNvPr id="4" name="Slide Number Placeholder 3"/>
          <p:cNvSpPr>
            <a:spLocks noGrp="1"/>
          </p:cNvSpPr>
          <p:nvPr>
            <p:ph type="sldNum" sz="quarter" idx="10"/>
          </p:nvPr>
        </p:nvSpPr>
        <p:spPr/>
        <p:txBody>
          <a:bodyPr/>
          <a:lstStyle/>
          <a:p>
            <a:fld id="{2EFFE17C-0882-4A64-8B1D-B560BDDD83EF}" type="slidenum">
              <a:rPr lang="en-US" smtClean="0"/>
              <a:t>40</a:t>
            </a:fld>
            <a:endParaRPr lang="en-US"/>
          </a:p>
        </p:txBody>
      </p:sp>
    </p:spTree>
    <p:extLst>
      <p:ext uri="{BB962C8B-B14F-4D97-AF65-F5344CB8AC3E}">
        <p14:creationId xmlns:p14="http://schemas.microsoft.com/office/powerpoint/2010/main" val="35613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MTD – Moralistic Therapeutic Deism</a:t>
            </a:r>
          </a:p>
          <a:p>
            <a:pPr marL="228600" indent="-228600">
              <a:buFontTx/>
              <a:buAutoNum type="arabicParenR"/>
            </a:pPr>
            <a:r>
              <a:rPr lang="en-US" dirty="0"/>
              <a:t>God wants people to be good, nice, and fair to each other; as taught in the Bible </a:t>
            </a:r>
            <a:r>
              <a:rPr lang="en-US" b="1" dirty="0"/>
              <a:t>AND MY MOST WORLD RELIGIONS</a:t>
            </a:r>
            <a:r>
              <a:rPr lang="en-US" dirty="0"/>
              <a:t>!!</a:t>
            </a:r>
          </a:p>
          <a:p>
            <a:pPr marL="228600" indent="-228600">
              <a:buFontTx/>
              <a:buAutoNum type="arabicParenR"/>
            </a:pPr>
            <a:r>
              <a:rPr lang="en-US" dirty="0"/>
              <a:t>The central goal of life is to be happy and to feel good about oneself</a:t>
            </a:r>
          </a:p>
          <a:p>
            <a:pPr marL="228600" indent="-228600">
              <a:buFontTx/>
              <a:buAutoNum type="arabicParenR"/>
            </a:pPr>
            <a:r>
              <a:rPr lang="en-US" dirty="0"/>
              <a:t>God does not need to be particularly involved in one’s life – except when God is needed to resolve a problem</a:t>
            </a:r>
          </a:p>
          <a:p>
            <a:pPr marL="228600" indent="-228600">
              <a:buFontTx/>
              <a:buAutoNum type="arabicParenR"/>
            </a:pPr>
            <a:r>
              <a:rPr lang="en-US" dirty="0"/>
              <a:t>Good people go to heaven when they die</a:t>
            </a:r>
          </a:p>
        </p:txBody>
      </p:sp>
      <p:sp>
        <p:nvSpPr>
          <p:cNvPr id="4" name="Slide Number Placeholder 3"/>
          <p:cNvSpPr>
            <a:spLocks noGrp="1"/>
          </p:cNvSpPr>
          <p:nvPr>
            <p:ph type="sldNum" sz="quarter" idx="10"/>
          </p:nvPr>
        </p:nvSpPr>
        <p:spPr/>
        <p:txBody>
          <a:bodyPr/>
          <a:lstStyle/>
          <a:p>
            <a:fld id="{2EFFE17C-0882-4A64-8B1D-B560BDDD83EF}" type="slidenum">
              <a:rPr lang="en-US" smtClean="0"/>
              <a:t>41</a:t>
            </a:fld>
            <a:endParaRPr lang="en-US"/>
          </a:p>
        </p:txBody>
      </p:sp>
    </p:spTree>
    <p:extLst>
      <p:ext uri="{BB962C8B-B14F-4D97-AF65-F5344CB8AC3E}">
        <p14:creationId xmlns:p14="http://schemas.microsoft.com/office/powerpoint/2010/main" val="1360761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Von Balthasar was a Swiss theologian who had a lot of interaction with Protestant theologians like Carl Bart and others – who advanced UNIVERSALISM</a:t>
            </a:r>
          </a:p>
          <a:p>
            <a:pPr marL="0" indent="0">
              <a:buFontTx/>
              <a:buNone/>
            </a:pPr>
            <a:endParaRPr lang="en-US" dirty="0"/>
          </a:p>
          <a:p>
            <a:pPr marL="0" indent="0">
              <a:buFontTx/>
              <a:buNone/>
            </a:pPr>
            <a:r>
              <a:rPr lang="en-US" dirty="0"/>
              <a:t>Karl </a:t>
            </a:r>
            <a:r>
              <a:rPr lang="en-US" dirty="0" err="1"/>
              <a:t>Rahner</a:t>
            </a:r>
            <a:r>
              <a:rPr lang="en-US" dirty="0"/>
              <a:t> was a Jesuit who deeply studied and was heavily influenced by Kant, the transcendental Thomism of Marechal, and the existentialism of Heidegger.</a:t>
            </a:r>
          </a:p>
        </p:txBody>
      </p:sp>
      <p:sp>
        <p:nvSpPr>
          <p:cNvPr id="4" name="Slide Number Placeholder 3"/>
          <p:cNvSpPr>
            <a:spLocks noGrp="1"/>
          </p:cNvSpPr>
          <p:nvPr>
            <p:ph type="sldNum" sz="quarter" idx="10"/>
          </p:nvPr>
        </p:nvSpPr>
        <p:spPr/>
        <p:txBody>
          <a:bodyPr/>
          <a:lstStyle/>
          <a:p>
            <a:fld id="{2EFFE17C-0882-4A64-8B1D-B560BDDD83EF}" type="slidenum">
              <a:rPr lang="en-US" smtClean="0"/>
              <a:t>42</a:t>
            </a:fld>
            <a:endParaRPr lang="en-US"/>
          </a:p>
        </p:txBody>
      </p:sp>
    </p:spTree>
    <p:extLst>
      <p:ext uri="{BB962C8B-B14F-4D97-AF65-F5344CB8AC3E}">
        <p14:creationId xmlns:p14="http://schemas.microsoft.com/office/powerpoint/2010/main" val="4009564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Catholics are aware of the warnings of Fatima…   that Russia would spread its diabolic influence throughout the world.</a:t>
            </a:r>
          </a:p>
          <a:p>
            <a:pPr marL="0" indent="0">
              <a:buFontTx/>
              <a:buNone/>
            </a:pPr>
            <a:r>
              <a:rPr lang="en-US" dirty="0"/>
              <a:t>BUT… many Catholics are less aware / unaware of the effect Protestant ERRORS have had on our current situation!!!</a:t>
            </a:r>
          </a:p>
          <a:p>
            <a:pPr marL="0" indent="0">
              <a:buFontTx/>
              <a:buNone/>
            </a:pPr>
            <a:endParaRPr lang="en-US" dirty="0"/>
          </a:p>
          <a:p>
            <a:pPr marL="0" indent="0">
              <a:buFontTx/>
              <a:buNone/>
            </a:pPr>
            <a:r>
              <a:rPr lang="en-US" dirty="0"/>
              <a:t>Sanctifying Grace…  completely denied by Protestants… man is Totally Depraved</a:t>
            </a:r>
          </a:p>
          <a:p>
            <a:pPr marL="171450" indent="-171450">
              <a:buFontTx/>
              <a:buChar char="-"/>
            </a:pPr>
            <a:r>
              <a:rPr lang="en-US" dirty="0"/>
              <a:t>No need for the Sacraments</a:t>
            </a:r>
          </a:p>
          <a:p>
            <a:pPr marL="171450" indent="-171450">
              <a:buFontTx/>
              <a:buChar char="-"/>
            </a:pPr>
            <a:r>
              <a:rPr lang="en-US" dirty="0"/>
              <a:t>Man is denied the most powerful assistance he can have in this battle</a:t>
            </a:r>
          </a:p>
          <a:p>
            <a:pPr marL="171450" indent="-171450">
              <a:buFontTx/>
              <a:buChar char="-"/>
            </a:pPr>
            <a:r>
              <a:rPr lang="en-US" dirty="0"/>
              <a:t>Man is totally depraved and will continue in that state until death.  Heaven is gained through Christ’s redemptive act IN SPITE of man remaining totally depraved</a:t>
            </a:r>
          </a:p>
          <a:p>
            <a:pPr marL="0" indent="0">
              <a:buFontTx/>
              <a:buNone/>
            </a:pPr>
            <a:endParaRPr lang="en-US" dirty="0"/>
          </a:p>
          <a:p>
            <a:pPr marL="0" indent="0">
              <a:buFontTx/>
              <a:buNone/>
            </a:pPr>
            <a:r>
              <a:rPr lang="en-US" dirty="0"/>
              <a:t>Martin Luther…  Reason is the Devil’s whore; it must be drowned at Baptism</a:t>
            </a:r>
          </a:p>
          <a:p>
            <a:pPr marL="171450" indent="-171450">
              <a:buFontTx/>
              <a:buChar char="-"/>
            </a:pPr>
            <a:r>
              <a:rPr lang="en-US" dirty="0"/>
              <a:t>For Catholics, Reason is the means by which we come to know truth</a:t>
            </a:r>
          </a:p>
          <a:p>
            <a:pPr marL="171450" indent="-171450">
              <a:buFontTx/>
              <a:buChar char="-"/>
            </a:pPr>
            <a:r>
              <a:rPr lang="en-US" dirty="0"/>
              <a:t>For Protestants, truth is what I FEEL is right; especially as regards SOLA SCRIPTURA… as the Holy Spirit grants me consolations when I properly understand Scripture</a:t>
            </a:r>
          </a:p>
          <a:p>
            <a:pPr marL="0" indent="0">
              <a:buFontTx/>
              <a:buNone/>
            </a:pPr>
            <a:endParaRPr lang="en-US" dirty="0"/>
          </a:p>
          <a:p>
            <a:pPr marL="0" indent="0">
              <a:buFontTx/>
              <a:buNone/>
            </a:pPr>
            <a:r>
              <a:rPr lang="en-US" dirty="0"/>
              <a:t>FAITH…</a:t>
            </a:r>
          </a:p>
          <a:p>
            <a:pPr marL="171450" indent="-171450">
              <a:buFontTx/>
              <a:buChar char="-"/>
            </a:pPr>
            <a:r>
              <a:rPr lang="en-US" dirty="0"/>
              <a:t>Protestants believe that faith and only faith leads to salvation…  but what is FAITH?  FAITH IS DEFINED SUBJECTIVELY, as a sort of fiduciary trust that Christ will save us   -  Have you accepted Jesus as your Lord and Savior?</a:t>
            </a:r>
          </a:p>
          <a:p>
            <a:pPr marL="171450" indent="-171450">
              <a:buFontTx/>
              <a:buChar char="-"/>
            </a:pPr>
            <a:r>
              <a:rPr lang="en-US" dirty="0"/>
              <a:t>For Catholics, faith is the firm assent of the intellect moved by the will and prompted by grace to all the truths God has revealed; AND faith alone is not sufficient for salvation because we need HOPE, CHARITY, and the other virtues to “work out our salvation”</a:t>
            </a:r>
          </a:p>
          <a:p>
            <a:pPr marL="171450" indent="-171450">
              <a:buFontTx/>
              <a:buChar char="-"/>
            </a:pPr>
            <a:endParaRPr lang="en-US" dirty="0"/>
          </a:p>
          <a:p>
            <a:pPr marL="0" indent="0">
              <a:buFontTx/>
              <a:buNone/>
            </a:pPr>
            <a:r>
              <a:rPr lang="en-US" dirty="0"/>
              <a:t>But how can a Protestant be assured that they are SAVED?</a:t>
            </a:r>
          </a:p>
          <a:p>
            <a:pPr marL="228600" indent="-228600">
              <a:buFontTx/>
              <a:buAutoNum type="arabicParenR"/>
            </a:pPr>
            <a:r>
              <a:rPr lang="en-US" dirty="0"/>
              <a:t>By believing what their pastor tells them</a:t>
            </a:r>
          </a:p>
          <a:p>
            <a:pPr marL="228600" indent="-228600">
              <a:buFontTx/>
              <a:buAutoNum type="arabicParenR"/>
            </a:pPr>
            <a:r>
              <a:rPr lang="en-US" dirty="0"/>
              <a:t>Good behavior – because that means God is giving them the strength to live a good life</a:t>
            </a:r>
          </a:p>
          <a:p>
            <a:pPr marL="228600" indent="-228600">
              <a:buFontTx/>
              <a:buAutoNum type="arabicParenR"/>
            </a:pPr>
            <a:r>
              <a:rPr lang="en-US" dirty="0"/>
              <a:t>Prospering in THIS WORLD – because God rewards His elect (in contradiction of Job).</a:t>
            </a:r>
          </a:p>
          <a:p>
            <a:pPr marL="0" indent="0">
              <a:buFontTx/>
              <a:buNone/>
            </a:pPr>
            <a:r>
              <a:rPr lang="en-US" dirty="0"/>
              <a:t>THUS… emerged the Protestant WORK ETHIC.</a:t>
            </a:r>
          </a:p>
          <a:p>
            <a:pPr marL="0" indent="0">
              <a:buFontTx/>
              <a:buNone/>
            </a:pPr>
            <a:endParaRPr lang="en-US" dirty="0"/>
          </a:p>
          <a:p>
            <a:pPr marL="0" indent="0">
              <a:buFontTx/>
              <a:buNone/>
            </a:pPr>
            <a:r>
              <a:rPr lang="en-US" dirty="0"/>
              <a:t>Catholics teach a doctrine of STEWARDSHIP where everything is done for the glory and honor of </a:t>
            </a:r>
            <a:r>
              <a:rPr lang="en-US" dirty="0" err="1"/>
              <a:t>Godd</a:t>
            </a:r>
            <a:endParaRPr lang="en-US" dirty="0"/>
          </a:p>
          <a:p>
            <a:pPr marL="0" indent="0">
              <a:buFontTx/>
              <a:buNone/>
            </a:pPr>
            <a:r>
              <a:rPr lang="en-US" dirty="0"/>
              <a:t>Protestants (especially those denominations descended from Calvinist roots) teach thrift, frugality, sobriety, etc. because if you work hard and prosper, then you can be assured that you are being blessed by God and are assured of salvation.</a:t>
            </a:r>
          </a:p>
          <a:p>
            <a:pPr marL="0" indent="0">
              <a:buFontTx/>
              <a:buNone/>
            </a:pPr>
            <a:r>
              <a:rPr lang="en-US" dirty="0"/>
              <a:t>Many historians link Calvinism to the rise of modern capitalism.   </a:t>
            </a:r>
          </a:p>
          <a:p>
            <a:pPr marL="0" indent="0">
              <a:buFontTx/>
              <a:buNone/>
            </a:pPr>
            <a:endParaRPr lang="en-US" dirty="0"/>
          </a:p>
          <a:p>
            <a:pPr marL="0" indent="0">
              <a:buFontTx/>
              <a:buNone/>
            </a:pPr>
            <a:r>
              <a:rPr lang="en-US" dirty="0"/>
              <a:t>Calvin Coolidge said, “He who builds a factory builds a temple; how works there worships there”</a:t>
            </a:r>
          </a:p>
          <a:p>
            <a:pPr marL="171450" indent="-171450">
              <a:buFontTx/>
              <a:buChar char="-"/>
            </a:pPr>
            <a:endParaRPr lang="en-US" dirty="0"/>
          </a:p>
          <a:p>
            <a:pPr marL="0" indent="0">
              <a:buFontTx/>
              <a:buNone/>
            </a:pPr>
            <a:r>
              <a:rPr lang="en-US" dirty="0"/>
              <a:t>PAPACY / MAGISTERIUM</a:t>
            </a:r>
          </a:p>
          <a:p>
            <a:pPr marL="171450" indent="-171450">
              <a:buFontTx/>
              <a:buChar char="-"/>
            </a:pPr>
            <a:r>
              <a:rPr lang="en-US" dirty="0"/>
              <a:t>Catholics live under the Divine Positive Law established by Christ that provides the administration of both Authority (via the Teaching Authority, the Ministerial Authority, and the Ruling Authority) AND Power (via the Power of Orders and Juridical Power</a:t>
            </a:r>
          </a:p>
          <a:p>
            <a:pPr marL="171450" indent="-171450">
              <a:buFontTx/>
              <a:buChar char="-"/>
            </a:pPr>
            <a:r>
              <a:rPr lang="en-US" dirty="0"/>
              <a:t>Protestants, by rejecting the papacy and the Magisterium have stepped out from under the Divine Positive Law and open themselves up to intense diabolic attack   -  NEVER participate in a “LAYING ON OF HANDS” that is part of a Protestant prayer meeting!</a:t>
            </a:r>
          </a:p>
          <a:p>
            <a:pPr marL="171450" indent="-171450">
              <a:buFontTx/>
              <a:buChar char="-"/>
            </a:pPr>
            <a:endParaRPr lang="en-US" dirty="0"/>
          </a:p>
          <a:p>
            <a:pPr marL="0" indent="0">
              <a:buFontTx/>
              <a:buNone/>
            </a:pPr>
            <a:r>
              <a:rPr lang="en-US" dirty="0"/>
              <a:t>INSTITUTIONAL ORDER</a:t>
            </a:r>
          </a:p>
          <a:p>
            <a:pPr marL="171450" indent="-171450">
              <a:buFontTx/>
              <a:buChar char="-"/>
            </a:pPr>
            <a:r>
              <a:rPr lang="en-US" dirty="0"/>
              <a:t>Early on Luther realized there had to be some authority to settle disputes within the Lutheran community. He appealed to the local duke who was only too glad to do so.  This was just what secular authorities had wanted all through the Middle Ages – the chance to control religion and make religion subject to the state</a:t>
            </a:r>
          </a:p>
          <a:p>
            <a:pPr marL="171450" indent="-171450">
              <a:buFontTx/>
              <a:buChar char="-"/>
            </a:pPr>
            <a:endParaRPr lang="en-US" dirty="0"/>
          </a:p>
          <a:p>
            <a:pPr marL="0" indent="0">
              <a:buFontTx/>
              <a:buNone/>
            </a:pPr>
            <a:r>
              <a:rPr lang="en-US" dirty="0"/>
              <a:t>TODAY, when we have the federal government running roughshod over the Church, the precedent was set by the Protestant REVOLT.</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43</a:t>
            </a:fld>
            <a:endParaRPr lang="en-US"/>
          </a:p>
        </p:txBody>
      </p:sp>
    </p:spTree>
    <p:extLst>
      <p:ext uri="{BB962C8B-B14F-4D97-AF65-F5344CB8AC3E}">
        <p14:creationId xmlns:p14="http://schemas.microsoft.com/office/powerpoint/2010/main" val="2541680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44</a:t>
            </a:fld>
            <a:endParaRPr lang="en-US"/>
          </a:p>
        </p:txBody>
      </p:sp>
    </p:spTree>
    <p:extLst>
      <p:ext uri="{BB962C8B-B14F-4D97-AF65-F5344CB8AC3E}">
        <p14:creationId xmlns:p14="http://schemas.microsoft.com/office/powerpoint/2010/main" val="2933750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45</a:t>
            </a:fld>
            <a:endParaRPr lang="en-US"/>
          </a:p>
        </p:txBody>
      </p:sp>
    </p:spTree>
    <p:extLst>
      <p:ext uri="{BB962C8B-B14F-4D97-AF65-F5344CB8AC3E}">
        <p14:creationId xmlns:p14="http://schemas.microsoft.com/office/powerpoint/2010/main" val="2355835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  All the saints in history would envy us for having this chance to stand with Christ the King when the whole world is aligned and aligning against us.</a:t>
            </a:r>
          </a:p>
          <a:p>
            <a:endParaRPr lang="en-US" dirty="0"/>
          </a:p>
          <a:p>
            <a:r>
              <a:rPr lang="en-US" dirty="0"/>
              <a:t>In conversation just this week with a priest in our diocese, he reminded me of something I’ve shared with you…   we are purified through our fight against </a:t>
            </a:r>
            <a:r>
              <a:rPr lang="en-US" dirty="0" err="1"/>
              <a:t>satan</a:t>
            </a:r>
            <a:r>
              <a:rPr lang="en-US" dirty="0"/>
              <a:t> and his minions.   What amazing and powerful opportunities we have at this time… </a:t>
            </a:r>
          </a:p>
        </p:txBody>
      </p:sp>
      <p:sp>
        <p:nvSpPr>
          <p:cNvPr id="4" name="Slide Number Placeholder 3"/>
          <p:cNvSpPr>
            <a:spLocks noGrp="1"/>
          </p:cNvSpPr>
          <p:nvPr>
            <p:ph type="sldNum" sz="quarter" idx="5"/>
          </p:nvPr>
        </p:nvSpPr>
        <p:spPr/>
        <p:txBody>
          <a:bodyPr/>
          <a:lstStyle/>
          <a:p>
            <a:fld id="{2EFFE17C-0882-4A64-8B1D-B560BDDD83EF}" type="slidenum">
              <a:rPr lang="en-US" smtClean="0"/>
              <a:t>46</a:t>
            </a:fld>
            <a:endParaRPr lang="en-US"/>
          </a:p>
        </p:txBody>
      </p:sp>
    </p:spTree>
    <p:extLst>
      <p:ext uri="{BB962C8B-B14F-4D97-AF65-F5344CB8AC3E}">
        <p14:creationId xmlns:p14="http://schemas.microsoft.com/office/powerpoint/2010/main" val="1086948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SITTING ON THE SIDELINES…</a:t>
            </a:r>
          </a:p>
          <a:p>
            <a:endParaRPr lang="en-US" dirty="0"/>
          </a:p>
          <a:p>
            <a:r>
              <a:rPr lang="en-US" dirty="0"/>
              <a:t>There are 176,000 Catholics in the Colorado Springs diocese….  With 39 parishes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FFE17C-0882-4A64-8B1D-B560BDDD83EF}" type="slidenum">
              <a:rPr lang="en-US" smtClean="0"/>
              <a:t>47</a:t>
            </a:fld>
            <a:endParaRPr lang="en-US"/>
          </a:p>
        </p:txBody>
      </p:sp>
    </p:spTree>
    <p:extLst>
      <p:ext uri="{BB962C8B-B14F-4D97-AF65-F5344CB8AC3E}">
        <p14:creationId xmlns:p14="http://schemas.microsoft.com/office/powerpoint/2010/main" val="3984743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BE VERY EXPLICIT HERE…</a:t>
            </a:r>
          </a:p>
          <a:p>
            <a:endParaRPr lang="en-US" dirty="0"/>
          </a:p>
          <a:p>
            <a:r>
              <a:rPr lang="en-US" dirty="0"/>
              <a:t>I’m NOT TALKING ABOUT TRADITIONAL LATIN MASS vs NOVUS ORDO….</a:t>
            </a:r>
          </a:p>
          <a:p>
            <a:endParaRPr lang="en-US" dirty="0"/>
          </a:p>
          <a:p>
            <a:r>
              <a:rPr lang="en-US" dirty="0"/>
              <a:t>I’m TALKING ABOUT TRADITIONAL CATHOLIC TEACHING AND TRADITIONAL CATHOLIC VALUES…</a:t>
            </a:r>
          </a:p>
          <a:p>
            <a:endParaRPr lang="en-US" dirty="0"/>
          </a:p>
          <a:p>
            <a:r>
              <a:rPr lang="en-US" dirty="0"/>
              <a:t>I’m talking about priests ADDRESSING SIN from the pulpit</a:t>
            </a:r>
          </a:p>
          <a:p>
            <a:endParaRPr lang="en-US" dirty="0"/>
          </a:p>
          <a:p>
            <a:r>
              <a:rPr lang="en-US" dirty="0"/>
              <a:t>Against Traditional Catholicism, the New World Order has no answer.  They cannot address:</a:t>
            </a:r>
          </a:p>
          <a:p>
            <a:pPr marL="171450" indent="-171450">
              <a:buFontTx/>
              <a:buChar char="-"/>
            </a:pPr>
            <a:r>
              <a:rPr lang="en-US" dirty="0"/>
              <a:t>True fidelity to Christ</a:t>
            </a:r>
          </a:p>
          <a:p>
            <a:pPr marL="171450" indent="-171450">
              <a:buFontTx/>
              <a:buChar char="-"/>
            </a:pPr>
            <a:r>
              <a:rPr lang="en-US" dirty="0"/>
              <a:t>True love of Christ and His Church</a:t>
            </a:r>
          </a:p>
          <a:p>
            <a:pPr marL="171450" indent="-171450">
              <a:buFontTx/>
              <a:buChar char="-"/>
            </a:pPr>
            <a:r>
              <a:rPr lang="en-US" dirty="0"/>
              <a:t>Adherence to Traditions</a:t>
            </a:r>
          </a:p>
          <a:p>
            <a:pPr marL="171450" indent="-171450">
              <a:buFontTx/>
              <a:buChar char="-"/>
            </a:pPr>
            <a:r>
              <a:rPr lang="en-US" dirty="0"/>
              <a:t>Holding to Doctrines</a:t>
            </a:r>
          </a:p>
          <a:p>
            <a:pPr marL="171450" indent="-171450">
              <a:buFontTx/>
              <a:buChar char="-"/>
            </a:pPr>
            <a:endParaRPr lang="en-US" dirty="0"/>
          </a:p>
          <a:p>
            <a:pPr marL="0" indent="0">
              <a:buFontTx/>
              <a:buNone/>
            </a:pPr>
            <a:r>
              <a:rPr lang="en-US" dirty="0"/>
              <a:t>BEING   “RIGID”</a:t>
            </a:r>
          </a:p>
          <a:p>
            <a:pPr marL="0" indent="0">
              <a:buFontTx/>
              <a:buNone/>
            </a:pPr>
            <a:endParaRPr lang="en-US" dirty="0"/>
          </a:p>
          <a:p>
            <a:pPr marL="0" indent="0">
              <a:buFontTx/>
              <a:buNone/>
            </a:pPr>
            <a:r>
              <a:rPr lang="en-US" dirty="0"/>
              <a:t>Let me share with you something that happened just over a week ago.</a:t>
            </a:r>
          </a:p>
          <a:p>
            <a:pPr marL="0" indent="0">
              <a:buFontTx/>
              <a:buNone/>
            </a:pPr>
            <a:r>
              <a:rPr lang="en-US" dirty="0"/>
              <a:t>I mentioned to you that I attended the Mission at St Mark’s with Fr </a:t>
            </a:r>
            <a:r>
              <a:rPr lang="en-US" dirty="0" err="1"/>
              <a:t>Ripperger</a:t>
            </a:r>
            <a:r>
              <a:rPr lang="en-US" dirty="0"/>
              <a:t>.</a:t>
            </a:r>
          </a:p>
          <a:p>
            <a:pPr marL="0" indent="0">
              <a:buFontTx/>
              <a:buNone/>
            </a:pPr>
            <a:r>
              <a:rPr lang="en-US" dirty="0"/>
              <a:t>On the first night, my wife and I looked around… out of maybe  just over 150 people (of whom maybe just under 100 were women), we noticed maybe 10% were wearing dresses and only 3-4 were wearing chapel veils.</a:t>
            </a:r>
          </a:p>
          <a:p>
            <a:pPr marL="0" indent="0">
              <a:buFontTx/>
              <a:buNone/>
            </a:pPr>
            <a:r>
              <a:rPr lang="en-US" dirty="0"/>
              <a:t>By the third night, attendance had grown to just over 200 people (so maybe about 120 women). We noticed that maybe a quarter were wearing dresses, and there were at least two dozen wearing chapel veils.</a:t>
            </a:r>
          </a:p>
          <a:p>
            <a:pPr marL="0" indent="0">
              <a:buFontTx/>
              <a:buNone/>
            </a:pPr>
            <a:endParaRPr lang="en-US" dirty="0"/>
          </a:p>
          <a:p>
            <a:pPr marL="0" indent="0">
              <a:buFontTx/>
              <a:buNone/>
            </a:pPr>
            <a:r>
              <a:rPr lang="en-US" dirty="0"/>
              <a:t>TRADITIONAL CATHOLICISM HOLDS AN ATTRACTION FOR PEOPLE BECASUSE IT SPEAKS TO SOMETHING DEEP INSIDE US!</a:t>
            </a:r>
          </a:p>
          <a:p>
            <a:pPr marL="0" indent="0">
              <a:buFontTx/>
              <a:buNone/>
            </a:pPr>
            <a:endParaRPr lang="en-US" dirty="0"/>
          </a:p>
          <a:p>
            <a:pPr marL="0" indent="0">
              <a:buFontTx/>
              <a:buNone/>
            </a:pPr>
            <a:endParaRPr lang="en-US" dirty="0"/>
          </a:p>
          <a:p>
            <a:pPr marL="0" indent="0">
              <a:buFontTx/>
              <a:buNone/>
            </a:pPr>
            <a:r>
              <a:rPr lang="en-US" dirty="0"/>
              <a:t>Now…   I’m going to talk about TLM for just a minute here…</a:t>
            </a:r>
          </a:p>
          <a:p>
            <a:pPr marL="0" indent="0">
              <a:buFontTx/>
              <a:buNone/>
            </a:pPr>
            <a:endParaRPr lang="en-US" dirty="0"/>
          </a:p>
          <a:p>
            <a:pPr marL="0" indent="0">
              <a:buFontTx/>
              <a:buNone/>
            </a:pPr>
            <a:r>
              <a:rPr lang="en-US" dirty="0"/>
              <a:t>One has to ask… why is much of the Church hierarchy fixated on eliminating the TLM?</a:t>
            </a:r>
          </a:p>
          <a:p>
            <a:pPr marL="0" indent="0">
              <a:buFontTx/>
              <a:buNone/>
            </a:pPr>
            <a:r>
              <a:rPr lang="en-US" dirty="0"/>
              <a:t>With wars around the world / violence, rioting, and looting in our streets</a:t>
            </a:r>
          </a:p>
          <a:p>
            <a:pPr marL="0" indent="0">
              <a:buFontTx/>
              <a:buNone/>
            </a:pPr>
            <a:r>
              <a:rPr lang="en-US" dirty="0"/>
              <a:t>With children being bought and sold as sex slaves / hundreds being gunned down in the streets of Chicago</a:t>
            </a:r>
          </a:p>
          <a:p>
            <a:pPr marL="0" indent="0">
              <a:buFontTx/>
              <a:buNone/>
            </a:pPr>
            <a:endParaRPr lang="en-US" dirty="0"/>
          </a:p>
          <a:p>
            <a:pPr marL="0" indent="0">
              <a:buFontTx/>
              <a:buNone/>
            </a:pPr>
            <a:r>
              <a:rPr lang="en-US" dirty="0"/>
              <a:t>Why is CANCELLING THE LATIN MASS so important     WHY???</a:t>
            </a:r>
          </a:p>
          <a:p>
            <a:pPr marL="0" indent="0">
              <a:buFontTx/>
              <a:buNone/>
            </a:pPr>
            <a:endParaRPr lang="en-US" dirty="0"/>
          </a:p>
          <a:p>
            <a:pPr marL="0" indent="0">
              <a:buFontTx/>
              <a:buNone/>
            </a:pPr>
            <a:r>
              <a:rPr lang="en-US" dirty="0"/>
              <a:t>Because in the Church of Nice promoted by much of the hierarchy, is acceptable to the New World Order because…</a:t>
            </a:r>
          </a:p>
          <a:p>
            <a:pPr marL="228600" indent="-228600">
              <a:buFontTx/>
              <a:buAutoNum type="arabicParenR"/>
            </a:pPr>
            <a:r>
              <a:rPr lang="en-US" dirty="0"/>
              <a:t>You make no claim to supremacy</a:t>
            </a:r>
          </a:p>
          <a:p>
            <a:pPr marL="228600" indent="-228600">
              <a:buFontTx/>
              <a:buAutoNum type="arabicParenR"/>
            </a:pPr>
            <a:r>
              <a:rPr lang="en-US" dirty="0"/>
              <a:t>You make no claim to objective truth / where all truth is relative</a:t>
            </a:r>
          </a:p>
          <a:p>
            <a:pPr marL="228600" indent="-228600">
              <a:buFontTx/>
              <a:buAutoNum type="arabicParenR"/>
            </a:pPr>
            <a:r>
              <a:rPr lang="en-US" dirty="0"/>
              <a:t>You are subservient to the State  (more on that in a minute)</a:t>
            </a:r>
          </a:p>
          <a:p>
            <a:pPr marL="0" indent="0">
              <a:buFontTx/>
              <a:buNone/>
            </a:pPr>
            <a:endParaRPr lang="en-US" dirty="0"/>
          </a:p>
          <a:p>
            <a:pPr marL="0" indent="0">
              <a:buFontTx/>
              <a:buNone/>
            </a:pPr>
            <a:r>
              <a:rPr lang="en-US" dirty="0"/>
              <a:t>Basically, you will be tolerated as long as you don’t object to every vice and sin known to man.</a:t>
            </a:r>
          </a:p>
          <a:p>
            <a:pPr marL="0" indent="0">
              <a:buFontTx/>
              <a:buNone/>
            </a:pPr>
            <a:r>
              <a:rPr lang="en-US" dirty="0"/>
              <a:t>We are told to ACCEPT PEOPLE AS THEY ARE… and NEVER CALL THEM TO REPENTENCE and CONVERSION</a:t>
            </a:r>
          </a:p>
          <a:p>
            <a:pPr marL="0" indent="0">
              <a:buFontTx/>
              <a:buNone/>
            </a:pPr>
            <a:endParaRPr lang="en-US" dirty="0"/>
          </a:p>
          <a:p>
            <a:pPr marL="0" indent="0">
              <a:buFontTx/>
              <a:buNone/>
            </a:pPr>
            <a:r>
              <a:rPr lang="en-US" dirty="0"/>
              <a:t>On July 17</a:t>
            </a:r>
            <a:r>
              <a:rPr lang="en-US" baseline="30000" dirty="0"/>
              <a:t>th</a:t>
            </a:r>
            <a:r>
              <a:rPr lang="en-US" dirty="0"/>
              <a:t>, 1794, 16 Catholic Sisters of the Carmel of Compiegne, France were executed by guillotine</a:t>
            </a:r>
          </a:p>
          <a:p>
            <a:pPr marL="0" indent="0">
              <a:buFontTx/>
              <a:buNone/>
            </a:pPr>
            <a:r>
              <a:rPr lang="en-US" dirty="0"/>
              <a:t>As the executions were carried out, they sang the </a:t>
            </a:r>
            <a:r>
              <a:rPr lang="en-US" dirty="0" err="1"/>
              <a:t>Veni</a:t>
            </a:r>
            <a:r>
              <a:rPr lang="en-US" dirty="0"/>
              <a:t> Creator Spiritus</a:t>
            </a:r>
          </a:p>
          <a:p>
            <a:pPr marL="0" indent="0">
              <a:buFontTx/>
              <a:buNone/>
            </a:pPr>
            <a:r>
              <a:rPr lang="en-US" dirty="0"/>
              <a:t>What was their crime?</a:t>
            </a:r>
          </a:p>
          <a:p>
            <a:pPr marL="0" indent="0">
              <a:buFontTx/>
              <a:buNone/>
            </a:pPr>
            <a:r>
              <a:rPr lang="en-US" dirty="0"/>
              <a:t>According to the judge…  having “an attachment to childish beliefs and to their silly religious practices of the past”</a:t>
            </a:r>
          </a:p>
          <a:p>
            <a:pPr marL="0" indent="0">
              <a:buFontTx/>
              <a:buNone/>
            </a:pPr>
            <a:endParaRPr lang="en-US" dirty="0"/>
          </a:p>
          <a:p>
            <a:pPr marL="0" indent="0">
              <a:buFontTx/>
              <a:buNone/>
            </a:pPr>
            <a:r>
              <a:rPr lang="en-US" dirty="0"/>
              <a:t>Traditional Catholicism is an unacceptable and powerful threat because it UNITES PEOPLE AS NOTHING ELSE CAN!</a:t>
            </a:r>
          </a:p>
          <a:p>
            <a:pPr marL="0" indent="0">
              <a:buFontTx/>
              <a:buNone/>
            </a:pPr>
            <a:r>
              <a:rPr lang="en-US" dirty="0"/>
              <a:t>Our focus is on the SUPERNATURAL…so we cannot be dissuaded or tempted by earthly concerns.</a:t>
            </a:r>
          </a:p>
          <a:p>
            <a:pPr marL="0" indent="0">
              <a:buFontTx/>
              <a:buNone/>
            </a:pPr>
            <a:endParaRPr lang="en-US" dirty="0"/>
          </a:p>
          <a:p>
            <a:pPr marL="0" indent="0">
              <a:buFontTx/>
              <a:buNone/>
            </a:pPr>
            <a:r>
              <a:rPr lang="en-US" dirty="0"/>
              <a:t>WHO RESISTED THE EVIL OF THE PAST TWO YEARS??   Traditional Catholics…  who met in parking lots and basements to continue receiving the Eucharist…the source and summit of Catholicism!</a:t>
            </a:r>
          </a:p>
          <a:p>
            <a:pPr marL="0" indent="0">
              <a:buFontTx/>
              <a:buNone/>
            </a:pPr>
            <a:endParaRPr lang="en-US" dirty="0"/>
          </a:p>
          <a:p>
            <a:pPr marL="0" indent="0">
              <a:buFontTx/>
              <a:buNone/>
            </a:pPr>
            <a:r>
              <a:rPr lang="en-US" dirty="0"/>
              <a:t>Traditional Catholics refused to obey big brother.  You think they didn’t notice?</a:t>
            </a:r>
          </a:p>
          <a:p>
            <a:pPr marL="0" indent="0">
              <a:buFontTx/>
              <a:buNone/>
            </a:pPr>
            <a:endParaRPr lang="en-US" dirty="0"/>
          </a:p>
          <a:p>
            <a:pPr marL="0" indent="0">
              <a:buFontTx/>
              <a:buNone/>
            </a:pPr>
            <a:endParaRPr lang="en-US" dirty="0"/>
          </a:p>
          <a:p>
            <a:pPr marL="0" indent="0">
              <a:buFontTx/>
              <a:buNone/>
            </a:pPr>
            <a:r>
              <a:rPr lang="en-US" dirty="0"/>
              <a:t>The European Parliament is preparing to CRIMINALIZE “religious </a:t>
            </a:r>
            <a:r>
              <a:rPr lang="en-US" dirty="0" err="1"/>
              <a:t>extemists</a:t>
            </a:r>
            <a:r>
              <a:rPr lang="en-US" dirty="0"/>
              <a:t>” who oppose abortion and contraception in Europe… </a:t>
            </a:r>
          </a:p>
          <a:p>
            <a:pPr marL="0" indent="0">
              <a:buFontTx/>
              <a:buNone/>
            </a:pPr>
            <a:r>
              <a:rPr lang="en-US" dirty="0"/>
              <a:t>And the majority of German bishops are just fine with that!!</a:t>
            </a:r>
          </a:p>
          <a:p>
            <a:pPr marL="0" indent="0">
              <a:buFontTx/>
              <a:buNone/>
            </a:pPr>
            <a:r>
              <a:rPr lang="en-US" dirty="0"/>
              <a:t>After all, as long as they continue to receive a generous stipend from the German government, what are God’s laws.?</a:t>
            </a:r>
          </a:p>
          <a:p>
            <a:endParaRPr lang="en-US" dirty="0"/>
          </a:p>
          <a:p>
            <a:endParaRPr lang="en-US" dirty="0"/>
          </a:p>
        </p:txBody>
      </p:sp>
      <p:sp>
        <p:nvSpPr>
          <p:cNvPr id="4" name="Slide Number Placeholder 3"/>
          <p:cNvSpPr>
            <a:spLocks noGrp="1"/>
          </p:cNvSpPr>
          <p:nvPr>
            <p:ph type="sldNum" sz="quarter" idx="5"/>
          </p:nvPr>
        </p:nvSpPr>
        <p:spPr/>
        <p:txBody>
          <a:bodyPr/>
          <a:lstStyle/>
          <a:p>
            <a:fld id="{2EFFE17C-0882-4A64-8B1D-B560BDDD83EF}" type="slidenum">
              <a:rPr lang="en-US" smtClean="0"/>
              <a:t>48</a:t>
            </a:fld>
            <a:endParaRPr lang="en-US"/>
          </a:p>
        </p:txBody>
      </p:sp>
    </p:spTree>
    <p:extLst>
      <p:ext uri="{BB962C8B-B14F-4D97-AF65-F5344CB8AC3E}">
        <p14:creationId xmlns:p14="http://schemas.microsoft.com/office/powerpoint/2010/main" val="1550236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your priest?  More than just saying “Hi” as you walk into Mass?</a:t>
            </a:r>
          </a:p>
          <a:p>
            <a:endParaRPr lang="en-US" dirty="0"/>
          </a:p>
          <a:p>
            <a:r>
              <a:rPr lang="en-US" dirty="0"/>
              <a:t>Get to know your priest.  Talk with them.  AND…</a:t>
            </a:r>
          </a:p>
          <a:p>
            <a:r>
              <a:rPr lang="en-US" dirty="0"/>
              <a:t>Encourage them.  Ask them to speak the truth from the pulpit.</a:t>
            </a:r>
          </a:p>
          <a:p>
            <a:r>
              <a:rPr lang="en-US" dirty="0"/>
              <a:t>Ask them to speak on the importance of prayer… and to give examples of how we are to pray (most Catholics have no idea beyond our most common rote prayers)</a:t>
            </a:r>
          </a:p>
          <a:p>
            <a:r>
              <a:rPr lang="en-US" dirty="0"/>
              <a:t>Ask your priest to stress the importance of praying the rosary, and the blessings that come from this simple act.</a:t>
            </a:r>
          </a:p>
          <a:p>
            <a:r>
              <a:rPr lang="en-US" dirty="0"/>
              <a:t>Ask them to stress SILENCE in the Sanctuary!</a:t>
            </a:r>
          </a:p>
          <a:p>
            <a:r>
              <a:rPr lang="en-US" dirty="0"/>
              <a:t>Ask them to speak on the evils of abortion…but also of fornication</a:t>
            </a:r>
          </a:p>
          <a:p>
            <a:r>
              <a:rPr lang="en-US" dirty="0"/>
              <a:t>Not just fire and brimstone, ask them to speak on the virtues…</a:t>
            </a:r>
          </a:p>
          <a:p>
            <a:r>
              <a:rPr lang="en-US" dirty="0"/>
              <a:t>Ask them to have COURAGE!</a:t>
            </a:r>
          </a:p>
          <a:p>
            <a:endParaRPr lang="en-US" dirty="0"/>
          </a:p>
          <a:p>
            <a:r>
              <a:rPr lang="en-US" b="1" dirty="0"/>
              <a:t>ATTITUDE REFLECTS LEADERSHIP!!</a:t>
            </a:r>
          </a:p>
          <a:p>
            <a:endParaRPr lang="en-US" dirty="0"/>
          </a:p>
          <a:p>
            <a:r>
              <a:rPr lang="en-US" dirty="0"/>
              <a:t>BTW… Do NOT support activities in the Church that are not holy…</a:t>
            </a:r>
          </a:p>
          <a:p>
            <a:pPr marL="171450" indent="-171450">
              <a:buFontTx/>
              <a:buChar char="-"/>
            </a:pPr>
            <a:r>
              <a:rPr lang="en-US" dirty="0"/>
              <a:t>Peter’s Pence</a:t>
            </a:r>
          </a:p>
          <a:p>
            <a:pPr marL="171450" indent="-171450">
              <a:buFontTx/>
              <a:buChar char="-"/>
            </a:pPr>
            <a:r>
              <a:rPr lang="en-US" dirty="0"/>
              <a:t>Campaign for Human Development</a:t>
            </a:r>
          </a:p>
          <a:p>
            <a:pPr marL="171450" indent="-171450">
              <a:buFontTx/>
              <a:buChar char="-"/>
            </a:pPr>
            <a:r>
              <a:rPr lang="en-US" dirty="0"/>
              <a:t>DO YOUR RESEARCH</a:t>
            </a:r>
          </a:p>
        </p:txBody>
      </p:sp>
      <p:sp>
        <p:nvSpPr>
          <p:cNvPr id="4" name="Slide Number Placeholder 3"/>
          <p:cNvSpPr>
            <a:spLocks noGrp="1"/>
          </p:cNvSpPr>
          <p:nvPr>
            <p:ph type="sldNum" sz="quarter" idx="5"/>
          </p:nvPr>
        </p:nvSpPr>
        <p:spPr/>
        <p:txBody>
          <a:bodyPr/>
          <a:lstStyle/>
          <a:p>
            <a:fld id="{2EFFE17C-0882-4A64-8B1D-B560BDDD83EF}" type="slidenum">
              <a:rPr lang="en-US" smtClean="0"/>
              <a:t>49</a:t>
            </a:fld>
            <a:endParaRPr lang="en-US"/>
          </a:p>
        </p:txBody>
      </p:sp>
    </p:spTree>
    <p:extLst>
      <p:ext uri="{BB962C8B-B14F-4D97-AF65-F5344CB8AC3E}">
        <p14:creationId xmlns:p14="http://schemas.microsoft.com/office/powerpoint/2010/main" val="69685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a:t>
            </a:fld>
            <a:endParaRPr lang="en-US"/>
          </a:p>
        </p:txBody>
      </p:sp>
    </p:spTree>
    <p:extLst>
      <p:ext uri="{BB962C8B-B14F-4D97-AF65-F5344CB8AC3E}">
        <p14:creationId xmlns:p14="http://schemas.microsoft.com/office/powerpoint/2010/main" val="2975885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FE17C-0882-4A64-8B1D-B560BDDD83EF}" type="slidenum">
              <a:rPr lang="en-US" smtClean="0"/>
              <a:t>50</a:t>
            </a:fld>
            <a:endParaRPr lang="en-US"/>
          </a:p>
        </p:txBody>
      </p:sp>
    </p:spTree>
    <p:extLst>
      <p:ext uri="{BB962C8B-B14F-4D97-AF65-F5344CB8AC3E}">
        <p14:creationId xmlns:p14="http://schemas.microsoft.com/office/powerpoint/2010/main" val="4153010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51</a:t>
            </a:fld>
            <a:endParaRPr lang="en-US"/>
          </a:p>
        </p:txBody>
      </p:sp>
    </p:spTree>
    <p:extLst>
      <p:ext uri="{BB962C8B-B14F-4D97-AF65-F5344CB8AC3E}">
        <p14:creationId xmlns:p14="http://schemas.microsoft.com/office/powerpoint/2010/main" val="66033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52</a:t>
            </a:fld>
            <a:endParaRPr lang="en-US"/>
          </a:p>
        </p:txBody>
      </p:sp>
    </p:spTree>
    <p:extLst>
      <p:ext uri="{BB962C8B-B14F-4D97-AF65-F5344CB8AC3E}">
        <p14:creationId xmlns:p14="http://schemas.microsoft.com/office/powerpoint/2010/main" val="3796333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53</a:t>
            </a:fld>
            <a:endParaRPr lang="en-US"/>
          </a:p>
        </p:txBody>
      </p:sp>
    </p:spTree>
    <p:extLst>
      <p:ext uri="{BB962C8B-B14F-4D97-AF65-F5344CB8AC3E}">
        <p14:creationId xmlns:p14="http://schemas.microsoft.com/office/powerpoint/2010/main" val="2827853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54</a:t>
            </a:fld>
            <a:endParaRPr lang="en-US"/>
          </a:p>
        </p:txBody>
      </p:sp>
    </p:spTree>
    <p:extLst>
      <p:ext uri="{BB962C8B-B14F-4D97-AF65-F5344CB8AC3E}">
        <p14:creationId xmlns:p14="http://schemas.microsoft.com/office/powerpoint/2010/main" val="3744541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55</a:t>
            </a:fld>
            <a:endParaRPr lang="en-US"/>
          </a:p>
        </p:txBody>
      </p:sp>
    </p:spTree>
    <p:extLst>
      <p:ext uri="{BB962C8B-B14F-4D97-AF65-F5344CB8AC3E}">
        <p14:creationId xmlns:p14="http://schemas.microsoft.com/office/powerpoint/2010/main" val="6114890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a:p>
            <a:endParaRPr lang="en-US" dirty="0"/>
          </a:p>
          <a:p>
            <a:r>
              <a:rPr lang="en-US" dirty="0"/>
              <a:t>Satan’s mantra is   “ANYTHING BUT GOD”</a:t>
            </a:r>
          </a:p>
          <a:p>
            <a:endParaRPr lang="en-US" dirty="0"/>
          </a:p>
          <a:p>
            <a:r>
              <a:rPr lang="en-US" dirty="0"/>
              <a:t>What is the focus of the virtue of Charity?</a:t>
            </a:r>
          </a:p>
          <a:p>
            <a:r>
              <a:rPr lang="en-US" dirty="0"/>
              <a:t>Like all Theological Virtues, it is oriented toward God…that is, it’s focus to hold our gaze on our Heavenly Father…and to LOVE GOD ABOVE ALL ELSE….  And TO LOVE OURSELVES AND OTHERS FOR THE LOVE OF GOD</a:t>
            </a:r>
          </a:p>
          <a:p>
            <a:endParaRPr lang="en-US" dirty="0"/>
          </a:p>
          <a:p>
            <a:r>
              <a:rPr lang="en-US" dirty="0"/>
              <a:t>Let’s look at how false Charity destroys Charity</a:t>
            </a:r>
          </a:p>
        </p:txBody>
      </p:sp>
      <p:sp>
        <p:nvSpPr>
          <p:cNvPr id="4" name="Slide Number Placeholder 3"/>
          <p:cNvSpPr>
            <a:spLocks noGrp="1"/>
          </p:cNvSpPr>
          <p:nvPr>
            <p:ph type="sldNum" sz="quarter" idx="10"/>
          </p:nvPr>
        </p:nvSpPr>
        <p:spPr/>
        <p:txBody>
          <a:bodyPr/>
          <a:lstStyle/>
          <a:p>
            <a:fld id="{2EFFE17C-0882-4A64-8B1D-B560BDDD83EF}" type="slidenum">
              <a:rPr lang="en-US" smtClean="0"/>
              <a:t>56</a:t>
            </a:fld>
            <a:endParaRPr lang="en-US"/>
          </a:p>
        </p:txBody>
      </p:sp>
    </p:spTree>
    <p:extLst>
      <p:ext uri="{BB962C8B-B14F-4D97-AF65-F5344CB8AC3E}">
        <p14:creationId xmlns:p14="http://schemas.microsoft.com/office/powerpoint/2010/main" val="41318606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5000"/>
              </a:lnSpc>
            </a:pPr>
            <a:r>
              <a:rPr lang="en-US" sz="1200" b="1" i="1" dirty="0">
                <a:solidFill>
                  <a:srgbClr val="FF0000"/>
                </a:solidFill>
              </a:rPr>
              <a:t>Because we have not grasped the TRUTH of Charity,</a:t>
            </a:r>
          </a:p>
          <a:p>
            <a:pPr algn="l">
              <a:lnSpc>
                <a:spcPct val="85000"/>
              </a:lnSpc>
            </a:pPr>
            <a:r>
              <a:rPr lang="en-US" sz="1200" b="1" i="1" dirty="0">
                <a:solidFill>
                  <a:srgbClr val="FF0000"/>
                </a:solidFill>
              </a:rPr>
              <a:t>most of what modern society considers Charity is NOT Charity</a:t>
            </a:r>
          </a:p>
          <a:p>
            <a:pPr algn="l">
              <a:lnSpc>
                <a:spcPct val="85000"/>
              </a:lnSpc>
            </a:pPr>
            <a:r>
              <a:rPr lang="en-US" sz="1200" b="1" i="1" dirty="0">
                <a:solidFill>
                  <a:srgbClr val="FF0000"/>
                </a:solidFill>
              </a:rPr>
              <a:t>It is on par with caring for your pets!   Remember the SURVEY I shared during Session 1</a:t>
            </a:r>
          </a:p>
          <a:p>
            <a:endParaRPr lang="en-US" dirty="0"/>
          </a:p>
          <a:p>
            <a:r>
              <a:rPr lang="en-US" dirty="0"/>
              <a:t>Worse, what is considered Charity</a:t>
            </a:r>
          </a:p>
          <a:p>
            <a:r>
              <a:rPr lang="en-US" dirty="0"/>
              <a:t>quite often unintentionally HARMS the individual</a:t>
            </a:r>
          </a:p>
          <a:p>
            <a:endParaRPr lang="en-US" dirty="0"/>
          </a:p>
          <a:p>
            <a:r>
              <a:rPr lang="en-US" dirty="0"/>
              <a:t>GOVERNMENT CANNOT LOVE    THEREFORE,</a:t>
            </a:r>
          </a:p>
          <a:p>
            <a:r>
              <a:rPr lang="en-US" dirty="0"/>
              <a:t>GOVERNMENT CANNOT PARTICIPATE IN TRUE CHARITY</a:t>
            </a:r>
          </a:p>
          <a:p>
            <a:endParaRPr lang="en-US" dirty="0"/>
          </a:p>
          <a:p>
            <a:r>
              <a:rPr lang="en-US" dirty="0"/>
              <a:t>So…what happens when we place gov’t in charge of CHARITY….</a:t>
            </a:r>
          </a:p>
          <a:p>
            <a:r>
              <a:rPr lang="en-US" dirty="0"/>
              <a:t>In 2019, a low-income family of four was eligible for over $45,000 in federal/state assistance</a:t>
            </a:r>
          </a:p>
          <a:p>
            <a:r>
              <a:rPr lang="en-US" dirty="0"/>
              <a:t>Because that assistance is not subject to taxation, assistance is equivalent to $56,250 in earned income</a:t>
            </a:r>
          </a:p>
          <a:p>
            <a:r>
              <a:rPr lang="en-US" dirty="0"/>
              <a:t>Gov’t programs have creating an entire culture of dependency through creating massive barriers to self-sufficiency and condemning individuals to permanent dependency charitable?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57</a:t>
            </a:fld>
            <a:endParaRPr lang="en-US"/>
          </a:p>
        </p:txBody>
      </p:sp>
    </p:spTree>
    <p:extLst>
      <p:ext uri="{BB962C8B-B14F-4D97-AF65-F5344CB8AC3E}">
        <p14:creationId xmlns:p14="http://schemas.microsoft.com/office/powerpoint/2010/main" val="2704262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58</a:t>
            </a:fld>
            <a:endParaRPr lang="en-US"/>
          </a:p>
        </p:txBody>
      </p:sp>
    </p:spTree>
    <p:extLst>
      <p:ext uri="{BB962C8B-B14F-4D97-AF65-F5344CB8AC3E}">
        <p14:creationId xmlns:p14="http://schemas.microsoft.com/office/powerpoint/2010/main" val="30863341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59</a:t>
            </a:fld>
            <a:endParaRPr lang="en-US"/>
          </a:p>
        </p:txBody>
      </p:sp>
    </p:spTree>
    <p:extLst>
      <p:ext uri="{BB962C8B-B14F-4D97-AF65-F5344CB8AC3E}">
        <p14:creationId xmlns:p14="http://schemas.microsoft.com/office/powerpoint/2010/main" val="227680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6</a:t>
            </a:fld>
            <a:endParaRPr lang="en-US"/>
          </a:p>
        </p:txBody>
      </p:sp>
    </p:spTree>
    <p:extLst>
      <p:ext uri="{BB962C8B-B14F-4D97-AF65-F5344CB8AC3E}">
        <p14:creationId xmlns:p14="http://schemas.microsoft.com/office/powerpoint/2010/main" val="282336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a:t>
            </a:r>
          </a:p>
        </p:txBody>
      </p:sp>
      <p:sp>
        <p:nvSpPr>
          <p:cNvPr id="4" name="Slide Number Placeholder 3"/>
          <p:cNvSpPr>
            <a:spLocks noGrp="1"/>
          </p:cNvSpPr>
          <p:nvPr>
            <p:ph type="sldNum" sz="quarter" idx="10"/>
          </p:nvPr>
        </p:nvSpPr>
        <p:spPr/>
        <p:txBody>
          <a:bodyPr/>
          <a:lstStyle/>
          <a:p>
            <a:fld id="{2EFFE17C-0882-4A64-8B1D-B560BDDD83EF}" type="slidenum">
              <a:rPr lang="en-US" smtClean="0"/>
              <a:t>7</a:t>
            </a:fld>
            <a:endParaRPr lang="en-US"/>
          </a:p>
        </p:txBody>
      </p:sp>
    </p:spTree>
    <p:extLst>
      <p:ext uri="{BB962C8B-B14F-4D97-AF65-F5344CB8AC3E}">
        <p14:creationId xmlns:p14="http://schemas.microsoft.com/office/powerpoint/2010/main" val="410173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you?</a:t>
            </a:r>
          </a:p>
          <a:p>
            <a:r>
              <a:rPr lang="en-US" dirty="0"/>
              <a:t>For most people….</a:t>
            </a:r>
          </a:p>
          <a:p>
            <a:r>
              <a:rPr lang="en-US" dirty="0"/>
              <a:t>&lt;CLICK&gt;</a:t>
            </a:r>
          </a:p>
          <a:p>
            <a:r>
              <a:rPr lang="en-US" dirty="0"/>
              <a:t>ACTIONS are their first go-to response</a:t>
            </a:r>
          </a:p>
          <a:p>
            <a:r>
              <a:rPr lang="en-US" dirty="0"/>
              <a:t>For others (or if we push back from an actions response)….</a:t>
            </a:r>
          </a:p>
          <a:p>
            <a:r>
              <a:rPr lang="en-US" dirty="0"/>
              <a:t>&lt;CLICK&gt;</a:t>
            </a:r>
          </a:p>
          <a:p>
            <a:r>
              <a:rPr lang="en-US" dirty="0"/>
              <a:t>ROLES … kind of a first-cousin of actions… define who they are</a:t>
            </a:r>
          </a:p>
          <a:p>
            <a:r>
              <a:rPr lang="en-US" dirty="0"/>
              <a:t>For some…and again, this is particularly true if they’re pushed beyond their initial response</a:t>
            </a:r>
          </a:p>
          <a:p>
            <a:r>
              <a:rPr lang="en-US" dirty="0"/>
              <a:t>&lt;CLICK&gt;</a:t>
            </a:r>
          </a:p>
          <a:p>
            <a:r>
              <a:rPr lang="en-US" dirty="0"/>
              <a:t>They will start to talk about their values…what they find important, or that they are kind, or intense, or loving, and so on</a:t>
            </a:r>
          </a:p>
          <a:p>
            <a:r>
              <a:rPr lang="en-US" dirty="0"/>
              <a:t>&lt;CLICK&gt;</a:t>
            </a:r>
          </a:p>
          <a:p>
            <a:r>
              <a:rPr lang="en-US" dirty="0"/>
              <a:t>Some people start with their name.  But other than providing a somewhat unique label for identifying them, names, at least in our culture, generally don’t tell us very much about who someone is.</a:t>
            </a:r>
          </a:p>
          <a:p>
            <a:r>
              <a:rPr lang="en-US" dirty="0"/>
              <a:t>That’s why so many people find the </a:t>
            </a:r>
            <a:r>
              <a:rPr lang="en-US" dirty="0" err="1"/>
              <a:t>Ents</a:t>
            </a:r>
            <a:r>
              <a:rPr lang="en-US" dirty="0"/>
              <a:t> somewhat amusing in Tolkien’s Lord of the Rings trilogy. It can take an </a:t>
            </a:r>
            <a:r>
              <a:rPr lang="en-US" dirty="0" err="1"/>
              <a:t>ent</a:t>
            </a:r>
            <a:r>
              <a:rPr lang="en-US" dirty="0"/>
              <a:t> several hours if not days to share their name because their name actually tells exactly who they are.</a:t>
            </a:r>
          </a:p>
          <a:p>
            <a:endParaRPr lang="en-US" dirty="0"/>
          </a:p>
          <a:p>
            <a:r>
              <a:rPr lang="en-US" dirty="0"/>
              <a:t>Now for some, </a:t>
            </a:r>
          </a:p>
          <a:p>
            <a:r>
              <a:rPr lang="en-US" dirty="0"/>
              <a:t>&lt;CLICK&gt;</a:t>
            </a:r>
          </a:p>
          <a:p>
            <a:r>
              <a:rPr lang="en-US" dirty="0"/>
              <a:t>their ethnicity or their culture plays an important part in defining who they are.</a:t>
            </a:r>
          </a:p>
          <a:p>
            <a:r>
              <a:rPr lang="en-US" dirty="0"/>
              <a:t>One of my cousins always starts by talking about his Irish heritage. </a:t>
            </a:r>
          </a:p>
          <a:p>
            <a:r>
              <a:rPr lang="en-US" dirty="0"/>
              <a:t>For many in the Hispanic community, their Hispanic culture is an integral part of who they are.</a:t>
            </a:r>
          </a:p>
          <a:p>
            <a:endParaRPr lang="en-US" dirty="0"/>
          </a:p>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8</a:t>
            </a:fld>
            <a:endParaRPr lang="en-US"/>
          </a:p>
        </p:txBody>
      </p:sp>
    </p:spTree>
    <p:extLst>
      <p:ext uri="{BB962C8B-B14F-4D97-AF65-F5344CB8AC3E}">
        <p14:creationId xmlns:p14="http://schemas.microsoft.com/office/powerpoint/2010/main" val="111206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r>
              <a:rPr lang="en-US" dirty="0"/>
              <a:t>We might consider that all of these combine to describe who we are!</a:t>
            </a:r>
          </a:p>
          <a:p>
            <a:r>
              <a:rPr lang="en-US" dirty="0"/>
              <a:t>BUT…</a:t>
            </a:r>
          </a:p>
          <a:p>
            <a:endParaRPr lang="en-US" dirty="0"/>
          </a:p>
          <a:p>
            <a:endParaRPr lang="en-US" dirty="0"/>
          </a:p>
        </p:txBody>
      </p:sp>
      <p:sp>
        <p:nvSpPr>
          <p:cNvPr id="4" name="Slide Number Placeholder 3"/>
          <p:cNvSpPr>
            <a:spLocks noGrp="1"/>
          </p:cNvSpPr>
          <p:nvPr>
            <p:ph type="sldNum" sz="quarter" idx="10"/>
          </p:nvPr>
        </p:nvSpPr>
        <p:spPr/>
        <p:txBody>
          <a:bodyPr/>
          <a:lstStyle/>
          <a:p>
            <a:fld id="{2EFFE17C-0882-4A64-8B1D-B560BDDD83EF}" type="slidenum">
              <a:rPr lang="en-US" smtClean="0"/>
              <a:t>9</a:t>
            </a:fld>
            <a:endParaRPr lang="en-US"/>
          </a:p>
        </p:txBody>
      </p:sp>
    </p:spTree>
    <p:extLst>
      <p:ext uri="{BB962C8B-B14F-4D97-AF65-F5344CB8AC3E}">
        <p14:creationId xmlns:p14="http://schemas.microsoft.com/office/powerpoint/2010/main" val="61922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7C9-4B69-4FD6-9685-4426048D9B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CF1992-A65B-4866-A85F-90349A27D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9C76452-65A4-4265-9EF0-42D8D711442B}"/>
              </a:ext>
            </a:extLst>
          </p:cNvPr>
          <p:cNvSpPr>
            <a:spLocks noGrp="1"/>
          </p:cNvSpPr>
          <p:nvPr>
            <p:ph type="sldNum" sz="quarter" idx="12"/>
          </p:nvPr>
        </p:nvSpPr>
        <p:spPr>
          <a:xfrm>
            <a:off x="4724400" y="6562725"/>
            <a:ext cx="2743200" cy="295275"/>
          </a:xfrm>
          <a:prstGeom prst="rect">
            <a:avLst/>
          </a:prstGeom>
        </p:spPr>
        <p:txBody>
          <a:bodyPr/>
          <a:lstStyle>
            <a:lvl1pPr algn="ctr">
              <a:defRPr sz="1000"/>
            </a:lvl1pPr>
          </a:lstStyle>
          <a:p>
            <a:fld id="{BAA7A0D1-65CA-4B8C-93AA-9017606EBD14}" type="slidenum">
              <a:rPr lang="en-US" smtClean="0"/>
              <a:pPr/>
              <a:t>‹#›</a:t>
            </a:fld>
            <a:endParaRPr lang="en-US"/>
          </a:p>
        </p:txBody>
      </p:sp>
    </p:spTree>
    <p:extLst>
      <p:ext uri="{BB962C8B-B14F-4D97-AF65-F5344CB8AC3E}">
        <p14:creationId xmlns:p14="http://schemas.microsoft.com/office/powerpoint/2010/main" val="313953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4FF1-8BF4-4B24-A817-9F8D25602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3FC370-6F32-4F2D-AE76-AAD445C0F7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EEE57-FB01-4626-BA60-B970E537B5F2}"/>
              </a:ext>
            </a:extLst>
          </p:cNvPr>
          <p:cNvSpPr>
            <a:spLocks noGrp="1"/>
          </p:cNvSpPr>
          <p:nvPr>
            <p:ph type="dt" sz="half" idx="10"/>
          </p:nvPr>
        </p:nvSpPr>
        <p:spPr>
          <a:xfrm>
            <a:off x="838200" y="6356350"/>
            <a:ext cx="2743200" cy="365125"/>
          </a:xfrm>
          <a:prstGeom prst="rect">
            <a:avLst/>
          </a:prstGeom>
        </p:spPr>
        <p:txBody>
          <a:bodyPr/>
          <a:lstStyle/>
          <a:p>
            <a:fld id="{700C35A1-4B15-4797-BB9E-85B964C481C9}" type="datetime1">
              <a:rPr lang="en-US" smtClean="0"/>
              <a:t>8/9/2022</a:t>
            </a:fld>
            <a:endParaRPr lang="en-US"/>
          </a:p>
        </p:txBody>
      </p:sp>
      <p:sp>
        <p:nvSpPr>
          <p:cNvPr id="5" name="Footer Placeholder 4">
            <a:extLst>
              <a:ext uri="{FF2B5EF4-FFF2-40B4-BE49-F238E27FC236}">
                <a16:creationId xmlns:a16="http://schemas.microsoft.com/office/drawing/2014/main" id="{35586F8D-7F2B-4EE7-836E-69AD9658A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BD99C-E995-435B-9AFC-FBDD665896B6}"/>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47069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54559-38FD-45CB-A9F9-3DE53E8CA8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1A843-54FC-41B5-A060-BC287DA269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B251A-AA43-48E9-A77D-FC86A94AB50E}"/>
              </a:ext>
            </a:extLst>
          </p:cNvPr>
          <p:cNvSpPr>
            <a:spLocks noGrp="1"/>
          </p:cNvSpPr>
          <p:nvPr>
            <p:ph type="dt" sz="half" idx="10"/>
          </p:nvPr>
        </p:nvSpPr>
        <p:spPr>
          <a:xfrm>
            <a:off x="838200" y="6356350"/>
            <a:ext cx="2743200" cy="365125"/>
          </a:xfrm>
          <a:prstGeom prst="rect">
            <a:avLst/>
          </a:prstGeom>
        </p:spPr>
        <p:txBody>
          <a:bodyPr/>
          <a:lstStyle/>
          <a:p>
            <a:fld id="{7557C45F-0475-4AEE-8C06-96B163F10ACE}" type="datetime1">
              <a:rPr lang="en-US" smtClean="0"/>
              <a:t>8/9/2022</a:t>
            </a:fld>
            <a:endParaRPr lang="en-US"/>
          </a:p>
        </p:txBody>
      </p:sp>
      <p:sp>
        <p:nvSpPr>
          <p:cNvPr id="5" name="Footer Placeholder 4">
            <a:extLst>
              <a:ext uri="{FF2B5EF4-FFF2-40B4-BE49-F238E27FC236}">
                <a16:creationId xmlns:a16="http://schemas.microsoft.com/office/drawing/2014/main" id="{69EB62B8-9BF2-4FFB-BB56-B9BE860D03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DDA6BD-85DF-43CC-8E19-73994D4ACCE8}"/>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190945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402C-68FD-4C61-AB86-80DAD8D52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D7C08-7D36-42C7-8884-E741139B59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AEA44-B180-4292-BF65-1488E3CF8BB6}"/>
              </a:ext>
            </a:extLst>
          </p:cNvPr>
          <p:cNvSpPr>
            <a:spLocks noGrp="1"/>
          </p:cNvSpPr>
          <p:nvPr>
            <p:ph type="dt" sz="half" idx="10"/>
          </p:nvPr>
        </p:nvSpPr>
        <p:spPr>
          <a:xfrm>
            <a:off x="838200" y="6356350"/>
            <a:ext cx="2743200" cy="365125"/>
          </a:xfrm>
          <a:prstGeom prst="rect">
            <a:avLst/>
          </a:prstGeom>
        </p:spPr>
        <p:txBody>
          <a:bodyPr/>
          <a:lstStyle/>
          <a:p>
            <a:fld id="{CF6A9F48-E78B-4FB3-8469-6515F75FE85C}" type="datetime1">
              <a:rPr lang="en-US" smtClean="0"/>
              <a:t>8/9/2022</a:t>
            </a:fld>
            <a:endParaRPr lang="en-US"/>
          </a:p>
        </p:txBody>
      </p:sp>
      <p:sp>
        <p:nvSpPr>
          <p:cNvPr id="5" name="Footer Placeholder 4">
            <a:extLst>
              <a:ext uri="{FF2B5EF4-FFF2-40B4-BE49-F238E27FC236}">
                <a16:creationId xmlns:a16="http://schemas.microsoft.com/office/drawing/2014/main" id="{7E833C50-0F44-4995-8684-7D8FE42604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183AE3-00BD-49F8-93DB-1A166620B23A}"/>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117263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47A8-A1A2-497F-A6D3-CBE26D482B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56E911-DE5F-45C8-AE31-C7EC70963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3DDFD8-5455-4F27-99E5-768FF774FCAC}"/>
              </a:ext>
            </a:extLst>
          </p:cNvPr>
          <p:cNvSpPr>
            <a:spLocks noGrp="1"/>
          </p:cNvSpPr>
          <p:nvPr>
            <p:ph type="dt" sz="half" idx="10"/>
          </p:nvPr>
        </p:nvSpPr>
        <p:spPr>
          <a:xfrm>
            <a:off x="838200" y="6356350"/>
            <a:ext cx="2743200" cy="365125"/>
          </a:xfrm>
          <a:prstGeom prst="rect">
            <a:avLst/>
          </a:prstGeom>
        </p:spPr>
        <p:txBody>
          <a:bodyPr/>
          <a:lstStyle/>
          <a:p>
            <a:fld id="{BB3FF252-DB89-48FF-AA97-1704C4A6109A}" type="datetime1">
              <a:rPr lang="en-US" smtClean="0"/>
              <a:t>8/9/2022</a:t>
            </a:fld>
            <a:endParaRPr lang="en-US"/>
          </a:p>
        </p:txBody>
      </p:sp>
      <p:sp>
        <p:nvSpPr>
          <p:cNvPr id="5" name="Footer Placeholder 4">
            <a:extLst>
              <a:ext uri="{FF2B5EF4-FFF2-40B4-BE49-F238E27FC236}">
                <a16:creationId xmlns:a16="http://schemas.microsoft.com/office/drawing/2014/main" id="{D7D14502-B265-42B4-9740-24C9EC639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6303F2-66C7-4F9C-BDCC-745199900DC3}"/>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334418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00589-959E-4CA4-8EC1-29937B22A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F7237-FFF0-4719-AF6A-5849D7FC8E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0A3B5-B7C5-4ABB-8228-7F5F251DF0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612CEE-E677-4209-BA12-F4CAAB0B5090}"/>
              </a:ext>
            </a:extLst>
          </p:cNvPr>
          <p:cNvSpPr>
            <a:spLocks noGrp="1"/>
          </p:cNvSpPr>
          <p:nvPr>
            <p:ph type="dt" sz="half" idx="10"/>
          </p:nvPr>
        </p:nvSpPr>
        <p:spPr>
          <a:xfrm>
            <a:off x="838200" y="6356350"/>
            <a:ext cx="2743200" cy="365125"/>
          </a:xfrm>
          <a:prstGeom prst="rect">
            <a:avLst/>
          </a:prstGeom>
        </p:spPr>
        <p:txBody>
          <a:bodyPr/>
          <a:lstStyle/>
          <a:p>
            <a:fld id="{2B6711DA-77CA-4DC6-9F3E-1A351D222172}" type="datetime1">
              <a:rPr lang="en-US" smtClean="0"/>
              <a:t>8/9/2022</a:t>
            </a:fld>
            <a:endParaRPr lang="en-US"/>
          </a:p>
        </p:txBody>
      </p:sp>
      <p:sp>
        <p:nvSpPr>
          <p:cNvPr id="6" name="Footer Placeholder 5">
            <a:extLst>
              <a:ext uri="{FF2B5EF4-FFF2-40B4-BE49-F238E27FC236}">
                <a16:creationId xmlns:a16="http://schemas.microsoft.com/office/drawing/2014/main" id="{C51D5AD6-360C-48A6-8DA3-899AC6A899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92B2E3-0036-4D52-8CCB-C04384664DB3}"/>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3785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DCF9-A0EF-4952-BE80-9AF7E3D4E9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8B7FC-ADC4-488D-999E-64D03A954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3F5443-C326-47AD-B2CD-EC454E4918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FF681F-8784-48AF-B063-3A1D3F0F5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F2F515-9842-4F03-B26C-2E26B50FAE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FA672-A9F4-4DCB-9BEC-624CE38011F1}"/>
              </a:ext>
            </a:extLst>
          </p:cNvPr>
          <p:cNvSpPr>
            <a:spLocks noGrp="1"/>
          </p:cNvSpPr>
          <p:nvPr>
            <p:ph type="dt" sz="half" idx="10"/>
          </p:nvPr>
        </p:nvSpPr>
        <p:spPr>
          <a:xfrm>
            <a:off x="838200" y="6356350"/>
            <a:ext cx="2743200" cy="365125"/>
          </a:xfrm>
          <a:prstGeom prst="rect">
            <a:avLst/>
          </a:prstGeom>
        </p:spPr>
        <p:txBody>
          <a:bodyPr/>
          <a:lstStyle/>
          <a:p>
            <a:fld id="{DDE4EFE4-0006-4D59-B2E7-A2663E6F9669}" type="datetime1">
              <a:rPr lang="en-US" smtClean="0"/>
              <a:t>8/9/2022</a:t>
            </a:fld>
            <a:endParaRPr lang="en-US"/>
          </a:p>
        </p:txBody>
      </p:sp>
      <p:sp>
        <p:nvSpPr>
          <p:cNvPr id="8" name="Footer Placeholder 7">
            <a:extLst>
              <a:ext uri="{FF2B5EF4-FFF2-40B4-BE49-F238E27FC236}">
                <a16:creationId xmlns:a16="http://schemas.microsoft.com/office/drawing/2014/main" id="{87BBBA4D-5085-444A-9603-83CB262AE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8D5E6C5-F1C2-4D77-8BEB-117A2FE6BCBB}"/>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129944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00EB-7235-4EED-9D97-9E79AE44AA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613E6B-DF3D-4F27-8B7E-714FE2C0AA91}"/>
              </a:ext>
            </a:extLst>
          </p:cNvPr>
          <p:cNvSpPr>
            <a:spLocks noGrp="1"/>
          </p:cNvSpPr>
          <p:nvPr>
            <p:ph type="dt" sz="half" idx="10"/>
          </p:nvPr>
        </p:nvSpPr>
        <p:spPr>
          <a:xfrm>
            <a:off x="838200" y="6356350"/>
            <a:ext cx="2743200" cy="365125"/>
          </a:xfrm>
          <a:prstGeom prst="rect">
            <a:avLst/>
          </a:prstGeom>
        </p:spPr>
        <p:txBody>
          <a:bodyPr/>
          <a:lstStyle/>
          <a:p>
            <a:fld id="{8B5F93FB-D743-4625-8E9A-FCD53C612167}" type="datetime1">
              <a:rPr lang="en-US" smtClean="0"/>
              <a:t>8/9/2022</a:t>
            </a:fld>
            <a:endParaRPr lang="en-US"/>
          </a:p>
        </p:txBody>
      </p:sp>
      <p:sp>
        <p:nvSpPr>
          <p:cNvPr id="4" name="Footer Placeholder 3">
            <a:extLst>
              <a:ext uri="{FF2B5EF4-FFF2-40B4-BE49-F238E27FC236}">
                <a16:creationId xmlns:a16="http://schemas.microsoft.com/office/drawing/2014/main" id="{4B86B549-5F25-4B47-A620-B3E883F51D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AD2D80-7B60-4405-AA85-EDFDC033CBC5}"/>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417698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E8D69A-CE86-4800-A210-BFB6A6492E36}"/>
              </a:ext>
            </a:extLst>
          </p:cNvPr>
          <p:cNvSpPr>
            <a:spLocks noGrp="1"/>
          </p:cNvSpPr>
          <p:nvPr>
            <p:ph type="sldNum" sz="quarter" idx="12"/>
          </p:nvPr>
        </p:nvSpPr>
        <p:spPr>
          <a:xfrm>
            <a:off x="4724400" y="6572250"/>
            <a:ext cx="2743200" cy="285750"/>
          </a:xfrm>
          <a:prstGeom prst="rect">
            <a:avLst/>
          </a:prstGeom>
        </p:spPr>
        <p:txBody>
          <a:bodyPr/>
          <a:lstStyle>
            <a:lvl1pPr algn="ctr">
              <a:defRPr sz="1000"/>
            </a:lvl1pPr>
          </a:lstStyle>
          <a:p>
            <a:fld id="{BAA7A0D1-65CA-4B8C-93AA-9017606EBD14}" type="slidenum">
              <a:rPr lang="en-US" smtClean="0"/>
              <a:pPr/>
              <a:t>‹#›</a:t>
            </a:fld>
            <a:endParaRPr lang="en-US"/>
          </a:p>
        </p:txBody>
      </p:sp>
    </p:spTree>
    <p:extLst>
      <p:ext uri="{BB962C8B-B14F-4D97-AF65-F5344CB8AC3E}">
        <p14:creationId xmlns:p14="http://schemas.microsoft.com/office/powerpoint/2010/main" val="389759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823D-5114-4CFA-9F7D-2F98E51F7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825C7E-0C2F-48A2-A34E-098E7B63D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7FA8A1-9F32-4A35-974A-AC64C8C73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A5797B-6B58-4426-8DA8-F6D0CBD946B3}"/>
              </a:ext>
            </a:extLst>
          </p:cNvPr>
          <p:cNvSpPr>
            <a:spLocks noGrp="1"/>
          </p:cNvSpPr>
          <p:nvPr>
            <p:ph type="dt" sz="half" idx="10"/>
          </p:nvPr>
        </p:nvSpPr>
        <p:spPr>
          <a:xfrm>
            <a:off x="838200" y="6356350"/>
            <a:ext cx="2743200" cy="365125"/>
          </a:xfrm>
          <a:prstGeom prst="rect">
            <a:avLst/>
          </a:prstGeom>
        </p:spPr>
        <p:txBody>
          <a:bodyPr/>
          <a:lstStyle/>
          <a:p>
            <a:fld id="{136FA9BF-1001-4582-A21A-63A51E93DC00}" type="datetime1">
              <a:rPr lang="en-US" smtClean="0"/>
              <a:t>8/9/2022</a:t>
            </a:fld>
            <a:endParaRPr lang="en-US"/>
          </a:p>
        </p:txBody>
      </p:sp>
      <p:sp>
        <p:nvSpPr>
          <p:cNvPr id="6" name="Footer Placeholder 5">
            <a:extLst>
              <a:ext uri="{FF2B5EF4-FFF2-40B4-BE49-F238E27FC236}">
                <a16:creationId xmlns:a16="http://schemas.microsoft.com/office/drawing/2014/main" id="{1AF33BB0-B3DB-4041-8F7B-48E2AE8BE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A2A242-07FB-47C3-8133-C0BC79A73B93}"/>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385489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9B60B-9057-4DC2-9C11-42D1793FB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ED03A-8D2F-46E6-8240-E3FF28AAC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48940B-0710-43BD-9B54-C8371AFEB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EBC54A-5069-45CD-8D0F-2C3B381AFD68}"/>
              </a:ext>
            </a:extLst>
          </p:cNvPr>
          <p:cNvSpPr>
            <a:spLocks noGrp="1"/>
          </p:cNvSpPr>
          <p:nvPr>
            <p:ph type="dt" sz="half" idx="10"/>
          </p:nvPr>
        </p:nvSpPr>
        <p:spPr>
          <a:xfrm>
            <a:off x="838200" y="6356350"/>
            <a:ext cx="2743200" cy="365125"/>
          </a:xfrm>
          <a:prstGeom prst="rect">
            <a:avLst/>
          </a:prstGeom>
        </p:spPr>
        <p:txBody>
          <a:bodyPr/>
          <a:lstStyle/>
          <a:p>
            <a:fld id="{B36D2466-0FBC-46C6-BC6A-87A191E3A0C0}" type="datetime1">
              <a:rPr lang="en-US" smtClean="0"/>
              <a:t>8/9/2022</a:t>
            </a:fld>
            <a:endParaRPr lang="en-US"/>
          </a:p>
        </p:txBody>
      </p:sp>
      <p:sp>
        <p:nvSpPr>
          <p:cNvPr id="6" name="Footer Placeholder 5">
            <a:extLst>
              <a:ext uri="{FF2B5EF4-FFF2-40B4-BE49-F238E27FC236}">
                <a16:creationId xmlns:a16="http://schemas.microsoft.com/office/drawing/2014/main" id="{31EDC793-593A-4CEC-8703-D3440710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8C9BA6-CA86-4DD1-BE55-CBD9793E8161}"/>
              </a:ext>
            </a:extLst>
          </p:cNvPr>
          <p:cNvSpPr>
            <a:spLocks noGrp="1"/>
          </p:cNvSpPr>
          <p:nvPr>
            <p:ph type="sldNum" sz="quarter" idx="12"/>
          </p:nvPr>
        </p:nvSpPr>
        <p:spPr>
          <a:xfrm>
            <a:off x="8610600" y="6356350"/>
            <a:ext cx="2743200" cy="365125"/>
          </a:xfrm>
          <a:prstGeom prst="rect">
            <a:avLst/>
          </a:prstGeom>
        </p:spPr>
        <p:txBody>
          <a:bodyPr/>
          <a:lstStyle/>
          <a:p>
            <a:fld id="{BAA7A0D1-65CA-4B8C-93AA-9017606EBD14}" type="slidenum">
              <a:rPr lang="en-US" smtClean="0"/>
              <a:t>‹#›</a:t>
            </a:fld>
            <a:endParaRPr lang="en-US"/>
          </a:p>
        </p:txBody>
      </p:sp>
    </p:spTree>
    <p:extLst>
      <p:ext uri="{BB962C8B-B14F-4D97-AF65-F5344CB8AC3E}">
        <p14:creationId xmlns:p14="http://schemas.microsoft.com/office/powerpoint/2010/main" val="79933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9DF37-B04E-4166-BD3E-8CA100341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1FF50-0635-4309-BB97-A885D58B4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D303DC6-95DD-476A-9A88-C5B814EE68ED}"/>
              </a:ext>
            </a:extLst>
          </p:cNvPr>
          <p:cNvSpPr txBox="1"/>
          <p:nvPr userDrawn="1"/>
        </p:nvSpPr>
        <p:spPr>
          <a:xfrm>
            <a:off x="0" y="6563350"/>
            <a:ext cx="2217274" cy="215444"/>
          </a:xfrm>
          <a:prstGeom prst="rect">
            <a:avLst/>
          </a:prstGeom>
          <a:noFill/>
        </p:spPr>
        <p:txBody>
          <a:bodyPr wrap="none" rtlCol="0">
            <a:spAutoFit/>
          </a:bodyPr>
          <a:lstStyle/>
          <a:p>
            <a:r>
              <a:rPr lang="en-US" sz="800" dirty="0">
                <a:solidFill>
                  <a:srgbClr val="0663B1"/>
                </a:solidFill>
              </a:rPr>
              <a:t>© 2022 Center for Evangelization and Catechesis</a:t>
            </a:r>
          </a:p>
        </p:txBody>
      </p:sp>
      <p:pic>
        <p:nvPicPr>
          <p:cNvPr id="8" name="Picture 7" descr="A picture containing vector graphics&#10;&#10;Description generated with very high confidence">
            <a:extLst>
              <a:ext uri="{FF2B5EF4-FFF2-40B4-BE49-F238E27FC236}">
                <a16:creationId xmlns:a16="http://schemas.microsoft.com/office/drawing/2014/main" id="{640B258A-965B-4B91-9E6A-CA41F87AE7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437495" y="6083669"/>
            <a:ext cx="459979" cy="695125"/>
          </a:xfrm>
          <a:prstGeom prst="rect">
            <a:avLst/>
          </a:prstGeom>
        </p:spPr>
      </p:pic>
      <p:sp>
        <p:nvSpPr>
          <p:cNvPr id="9" name="TextBox 8">
            <a:extLst>
              <a:ext uri="{FF2B5EF4-FFF2-40B4-BE49-F238E27FC236}">
                <a16:creationId xmlns:a16="http://schemas.microsoft.com/office/drawing/2014/main" id="{09DD36DF-9484-454F-BD13-61860E5AED68}"/>
              </a:ext>
            </a:extLst>
          </p:cNvPr>
          <p:cNvSpPr txBox="1"/>
          <p:nvPr userDrawn="1"/>
        </p:nvSpPr>
        <p:spPr>
          <a:xfrm>
            <a:off x="0" y="6369764"/>
            <a:ext cx="1048685" cy="246221"/>
          </a:xfrm>
          <a:prstGeom prst="rect">
            <a:avLst/>
          </a:prstGeom>
          <a:noFill/>
        </p:spPr>
        <p:txBody>
          <a:bodyPr wrap="none" rtlCol="0">
            <a:spAutoFit/>
          </a:bodyPr>
          <a:lstStyle/>
          <a:p>
            <a:r>
              <a:rPr lang="en-US" sz="1000" dirty="0">
                <a:solidFill>
                  <a:srgbClr val="0663B1"/>
                </a:solidFill>
                <a:latin typeface="Tw Cen MT" panose="020B0602020104020603" pitchFamily="34" charset="0"/>
              </a:rPr>
              <a:t>Spiritual Combat</a:t>
            </a:r>
          </a:p>
        </p:txBody>
      </p:sp>
    </p:spTree>
    <p:extLst>
      <p:ext uri="{BB962C8B-B14F-4D97-AF65-F5344CB8AC3E}">
        <p14:creationId xmlns:p14="http://schemas.microsoft.com/office/powerpoint/2010/main" val="1532633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2C65-502B-4F7F-A244-E95BE90D3525}"/>
              </a:ext>
            </a:extLst>
          </p:cNvPr>
          <p:cNvSpPr>
            <a:spLocks noGrp="1"/>
          </p:cNvSpPr>
          <p:nvPr>
            <p:ph type="ctrTitle"/>
          </p:nvPr>
        </p:nvSpPr>
        <p:spPr>
          <a:xfrm>
            <a:off x="4419599" y="0"/>
            <a:ext cx="7772400" cy="1000119"/>
          </a:xfrm>
        </p:spPr>
        <p:txBody>
          <a:bodyPr>
            <a:normAutofit/>
          </a:bodyPr>
          <a:lstStyle/>
          <a:p>
            <a:pPr algn="l"/>
            <a:r>
              <a:rPr lang="en-US" dirty="0">
                <a:solidFill>
                  <a:schemeClr val="bg1"/>
                </a:solidFill>
                <a:latin typeface="Tw Cen MT" panose="020B0602020104020603" pitchFamily="34" charset="0"/>
              </a:rPr>
              <a:t>Foundations of Scripture</a:t>
            </a:r>
          </a:p>
        </p:txBody>
      </p:sp>
      <p:sp>
        <p:nvSpPr>
          <p:cNvPr id="6" name="Slide Number Placeholder 5">
            <a:extLst>
              <a:ext uri="{FF2B5EF4-FFF2-40B4-BE49-F238E27FC236}">
                <a16:creationId xmlns:a16="http://schemas.microsoft.com/office/drawing/2014/main" id="{8B0FDDE5-F7DA-458E-ADD9-011BA5A5C349}"/>
              </a:ext>
            </a:extLst>
          </p:cNvPr>
          <p:cNvSpPr>
            <a:spLocks noGrp="1"/>
          </p:cNvSpPr>
          <p:nvPr>
            <p:ph type="sldNum" sz="quarter" idx="12"/>
          </p:nvPr>
        </p:nvSpPr>
        <p:spPr/>
        <p:txBody>
          <a:bodyPr/>
          <a:lstStyle/>
          <a:p>
            <a:fld id="{BAA7A0D1-65CA-4B8C-93AA-9017606EBD14}" type="slidenum">
              <a:rPr lang="en-US" smtClean="0"/>
              <a:t>1</a:t>
            </a:fld>
            <a:endParaRPr lang="en-US"/>
          </a:p>
        </p:txBody>
      </p:sp>
      <p:sp>
        <p:nvSpPr>
          <p:cNvPr id="3" name="TextBox 2">
            <a:extLst>
              <a:ext uri="{FF2B5EF4-FFF2-40B4-BE49-F238E27FC236}">
                <a16:creationId xmlns:a16="http://schemas.microsoft.com/office/drawing/2014/main" id="{4ACADB43-3233-4EBE-AFBB-2ACC31B18581}"/>
              </a:ext>
            </a:extLst>
          </p:cNvPr>
          <p:cNvSpPr txBox="1"/>
          <p:nvPr/>
        </p:nvSpPr>
        <p:spPr>
          <a:xfrm>
            <a:off x="7224252" y="214606"/>
            <a:ext cx="4723908" cy="6401753"/>
          </a:xfrm>
          <a:prstGeom prst="rect">
            <a:avLst/>
          </a:prstGeom>
          <a:noFill/>
        </p:spPr>
        <p:txBody>
          <a:bodyPr wrap="square" rtlCol="0">
            <a:spAutoFit/>
          </a:bodyPr>
          <a:lstStyle/>
          <a:p>
            <a:r>
              <a:rPr lang="en-US" sz="6600" b="1" dirty="0">
                <a:latin typeface="Freestyle Script" panose="030804020302050B0404" pitchFamily="66" charset="0"/>
              </a:rPr>
              <a:t>Spiritual Combat</a:t>
            </a:r>
          </a:p>
          <a:p>
            <a:pPr>
              <a:spcBef>
                <a:spcPts val="1200"/>
              </a:spcBef>
            </a:pPr>
            <a:r>
              <a:rPr lang="en-US" sz="2800" b="1" dirty="0">
                <a:latin typeface="Freestyle Script" panose="030804020302050B0404" pitchFamily="66" charset="0"/>
              </a:rPr>
              <a:t>In thee, O Lord, I have hoped,</a:t>
            </a:r>
          </a:p>
          <a:p>
            <a:r>
              <a:rPr lang="en-US" sz="2800" b="1" dirty="0">
                <a:latin typeface="Freestyle Script" panose="030804020302050B0404" pitchFamily="66" charset="0"/>
              </a:rPr>
              <a:t>Let me never be put to confusion</a:t>
            </a:r>
          </a:p>
          <a:p>
            <a:r>
              <a:rPr lang="en-US" sz="2800" b="1" dirty="0">
                <a:latin typeface="Freestyle Script" panose="030804020302050B0404" pitchFamily="66" charset="0"/>
              </a:rPr>
              <a:t>Be thou unto me a God, a protector, and a place of strength: that thou mayst make me safe.</a:t>
            </a:r>
          </a:p>
          <a:p>
            <a:r>
              <a:rPr lang="en-US" sz="2800" b="1" dirty="0">
                <a:latin typeface="Freestyle Script" panose="030804020302050B0404" pitchFamily="66" charset="0"/>
              </a:rPr>
              <a:t>For thou are my firmament and my refuge.</a:t>
            </a:r>
          </a:p>
          <a:p>
            <a:r>
              <a:rPr lang="en-US" sz="2800" b="1" dirty="0">
                <a:latin typeface="Freestyle Script" panose="030804020302050B0404" pitchFamily="66" charset="0"/>
              </a:rPr>
              <a:t>Deliver me, O my god, out of the hand of the sinner, and out of the hand of the transgressor of the law and of the unjust.</a:t>
            </a:r>
          </a:p>
          <a:p>
            <a:r>
              <a:rPr lang="en-US" sz="2800" b="1" dirty="0">
                <a:latin typeface="Freestyle Script" panose="030804020302050B0404" pitchFamily="66" charset="0"/>
              </a:rPr>
              <a:t>O God, be not thou far from me: </a:t>
            </a:r>
          </a:p>
          <a:p>
            <a:r>
              <a:rPr lang="en-US" sz="2800" b="1" dirty="0">
                <a:latin typeface="Freestyle Script" panose="030804020302050B0404" pitchFamily="66" charset="0"/>
              </a:rPr>
              <a:t>O my God, make haste to my help</a:t>
            </a:r>
          </a:p>
          <a:p>
            <a:pPr algn="r"/>
            <a:r>
              <a:rPr lang="en-US" sz="2000" dirty="0">
                <a:latin typeface="Freestyle Script" panose="030804020302050B0404" pitchFamily="66" charset="0"/>
              </a:rPr>
              <a:t>Psalm 70:1-4,12</a:t>
            </a:r>
          </a:p>
          <a:p>
            <a:endParaRPr lang="en-US" sz="3600" dirty="0"/>
          </a:p>
        </p:txBody>
      </p:sp>
      <p:pic>
        <p:nvPicPr>
          <p:cNvPr id="4" name="Picture 3">
            <a:extLst>
              <a:ext uri="{FF2B5EF4-FFF2-40B4-BE49-F238E27FC236}">
                <a16:creationId xmlns:a16="http://schemas.microsoft.com/office/drawing/2014/main" id="{78DF5851-0CE9-7B40-8AA0-709BEB4F2B46}"/>
              </a:ext>
            </a:extLst>
          </p:cNvPr>
          <p:cNvPicPr>
            <a:picLocks noChangeAspect="1"/>
          </p:cNvPicPr>
          <p:nvPr/>
        </p:nvPicPr>
        <p:blipFill>
          <a:blip r:embed="rId3"/>
          <a:stretch>
            <a:fillRect/>
          </a:stretch>
        </p:blipFill>
        <p:spPr>
          <a:xfrm>
            <a:off x="366252" y="214606"/>
            <a:ext cx="6858000" cy="6115050"/>
          </a:xfrm>
          <a:prstGeom prst="rect">
            <a:avLst/>
          </a:prstGeom>
        </p:spPr>
      </p:pic>
    </p:spTree>
    <p:extLst>
      <p:ext uri="{BB962C8B-B14F-4D97-AF65-F5344CB8AC3E}">
        <p14:creationId xmlns:p14="http://schemas.microsoft.com/office/powerpoint/2010/main" val="2399294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6779"/>
            <a:ext cx="6437340" cy="523220"/>
          </a:xfrm>
          <a:prstGeom prst="rect">
            <a:avLst/>
          </a:prstGeom>
          <a:noFill/>
        </p:spPr>
        <p:txBody>
          <a:bodyPr wrap="none" rtlCol="0">
            <a:spAutoFit/>
          </a:bodyPr>
          <a:lstStyle/>
          <a:p>
            <a:pPr>
              <a:spcBef>
                <a:spcPts val="1200"/>
              </a:spcBef>
            </a:pPr>
            <a:r>
              <a:rPr lang="en-US" sz="2800" b="1" dirty="0"/>
              <a:t>Man’s ESSENCE consists in our CAPACITIES</a:t>
            </a:r>
            <a:endParaRPr lang="en-US" sz="2400" b="1" dirty="0"/>
          </a:p>
        </p:txBody>
      </p:sp>
      <p:grpSp>
        <p:nvGrpSpPr>
          <p:cNvPr id="6" name="Group 5">
            <a:extLst>
              <a:ext uri="{FF2B5EF4-FFF2-40B4-BE49-F238E27FC236}">
                <a16:creationId xmlns:a16="http://schemas.microsoft.com/office/drawing/2014/main" id="{A151B39B-E84F-FF7F-38A9-D074E92D6D6B}"/>
              </a:ext>
            </a:extLst>
          </p:cNvPr>
          <p:cNvGrpSpPr/>
          <p:nvPr/>
        </p:nvGrpSpPr>
        <p:grpSpPr>
          <a:xfrm>
            <a:off x="6428740" y="2782674"/>
            <a:ext cx="4583877" cy="2100612"/>
            <a:chOff x="6428740" y="2782674"/>
            <a:chExt cx="4583877" cy="2100612"/>
          </a:xfrm>
        </p:grpSpPr>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784101"/>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41184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D8BD43D-03F3-4494-A425-535476E9D59C}"/>
                </a:ext>
              </a:extLst>
            </p:cNvPr>
            <p:cNvGrpSpPr/>
            <p:nvPr/>
          </p:nvGrpSpPr>
          <p:grpSpPr>
            <a:xfrm>
              <a:off x="8551400" y="2782674"/>
              <a:ext cx="2461217" cy="2100612"/>
              <a:chOff x="8868229" y="3574474"/>
              <a:chExt cx="2461217" cy="2100612"/>
            </a:xfrm>
          </p:grpSpPr>
          <p:sp>
            <p:nvSpPr>
              <p:cNvPr id="41" name="Right Brace 40">
                <a:extLst>
                  <a:ext uri="{FF2B5EF4-FFF2-40B4-BE49-F238E27FC236}">
                    <a16:creationId xmlns:a16="http://schemas.microsoft.com/office/drawing/2014/main" id="{33C3861D-F0A8-4936-8095-A60A4FF586F5}"/>
                  </a:ext>
                </a:extLst>
              </p:cNvPr>
              <p:cNvSpPr/>
              <p:nvPr/>
            </p:nvSpPr>
            <p:spPr>
              <a:xfrm>
                <a:off x="8868229" y="3574474"/>
                <a:ext cx="203173" cy="2100612"/>
              </a:xfrm>
              <a:prstGeom prst="rightBrace">
                <a:avLst>
                  <a:gd name="adj1" fmla="val 7893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494AF47D-0BF8-438B-8B44-333735FF0CF8}"/>
                  </a:ext>
                </a:extLst>
              </p:cNvPr>
              <p:cNvSpPr txBox="1"/>
              <p:nvPr/>
            </p:nvSpPr>
            <p:spPr>
              <a:xfrm>
                <a:off x="9193700" y="4358351"/>
                <a:ext cx="2135746" cy="565283"/>
              </a:xfrm>
              <a:prstGeom prst="rect">
                <a:avLst/>
              </a:prstGeom>
              <a:noFill/>
            </p:spPr>
            <p:txBody>
              <a:bodyPr wrap="square" rtlCol="0">
                <a:spAutoFit/>
              </a:bodyPr>
              <a:lstStyle/>
              <a:p>
                <a:pPr>
                  <a:lnSpc>
                    <a:spcPct val="85000"/>
                  </a:lnSpc>
                </a:pPr>
                <a:r>
                  <a:rPr lang="en-US" dirty="0"/>
                  <a:t>Physical World</a:t>
                </a:r>
              </a:p>
              <a:p>
                <a:pPr>
                  <a:lnSpc>
                    <a:spcPct val="85000"/>
                  </a:lnSpc>
                </a:pPr>
                <a:r>
                  <a:rPr lang="en-US" dirty="0"/>
                  <a:t>Sensory Perceptions</a:t>
                </a:r>
              </a:p>
            </p:txBody>
          </p:sp>
        </p:grpSp>
      </p:grpSp>
      <p:grpSp>
        <p:nvGrpSpPr>
          <p:cNvPr id="7" name="Group 6">
            <a:extLst>
              <a:ext uri="{FF2B5EF4-FFF2-40B4-BE49-F238E27FC236}">
                <a16:creationId xmlns:a16="http://schemas.microsoft.com/office/drawing/2014/main" id="{4416E759-D0B2-094F-1FAD-A3D428133AFD}"/>
              </a:ext>
            </a:extLst>
          </p:cNvPr>
          <p:cNvGrpSpPr/>
          <p:nvPr/>
        </p:nvGrpSpPr>
        <p:grpSpPr>
          <a:xfrm>
            <a:off x="1684845" y="1484180"/>
            <a:ext cx="6727000" cy="3399106"/>
            <a:chOff x="1684845" y="1484180"/>
            <a:chExt cx="6727000" cy="3399106"/>
          </a:xfrm>
        </p:grpSpPr>
        <p:grpSp>
          <p:nvGrpSpPr>
            <p:cNvPr id="31" name="Group 30">
              <a:extLst>
                <a:ext uri="{FF2B5EF4-FFF2-40B4-BE49-F238E27FC236}">
                  <a16:creationId xmlns:a16="http://schemas.microsoft.com/office/drawing/2014/main" id="{D6BB4909-54E9-4283-BC02-420656FA1B7A}"/>
                </a:ext>
              </a:extLst>
            </p:cNvPr>
            <p:cNvGrpSpPr/>
            <p:nvPr/>
          </p:nvGrpSpPr>
          <p:grpSpPr>
            <a:xfrm>
              <a:off x="3961544" y="2784101"/>
              <a:ext cx="1944914" cy="1298695"/>
              <a:chOff x="2339573" y="3155639"/>
              <a:chExt cx="1944914" cy="1298695"/>
            </a:xfrm>
          </p:grpSpPr>
          <p:sp>
            <p:nvSpPr>
              <p:cNvPr id="2" name="Rectangle: Rounded Corners 1">
                <a:extLst>
                  <a:ext uri="{FF2B5EF4-FFF2-40B4-BE49-F238E27FC236}">
                    <a16:creationId xmlns:a16="http://schemas.microsoft.com/office/drawing/2014/main" id="{1729EE3F-5B97-4950-8DF2-70A1675C5A7F}"/>
                  </a:ext>
                </a:extLst>
              </p:cNvPr>
              <p:cNvSpPr/>
              <p:nvPr/>
            </p:nvSpPr>
            <p:spPr>
              <a:xfrm>
                <a:off x="2339573" y="3155639"/>
                <a:ext cx="1944914" cy="627743"/>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p:cNvCxnSpPr>
              <p:nvPr/>
            </p:nvCxnSpPr>
            <p:spPr>
              <a:xfrm>
                <a:off x="3312030" y="3783382"/>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39" name="Rectangle: Rounded Corners 38">
              <a:extLst>
                <a:ext uri="{FF2B5EF4-FFF2-40B4-BE49-F238E27FC236}">
                  <a16:creationId xmlns:a16="http://schemas.microsoft.com/office/drawing/2014/main" id="{3CF7E1E4-75C6-48EC-A529-B1A7BF132853}"/>
                </a:ext>
              </a:extLst>
            </p:cNvPr>
            <p:cNvSpPr/>
            <p:nvPr/>
          </p:nvSpPr>
          <p:spPr>
            <a:xfrm>
              <a:off x="3961544" y="4082796"/>
              <a:ext cx="1944914" cy="627743"/>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1485406"/>
              <a:ext cx="1944914" cy="627743"/>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Will</a:t>
              </a:r>
            </a:p>
          </p:txBody>
        </p:sp>
        <p:cxnSp>
          <p:nvCxnSpPr>
            <p:cNvPr id="23" name="Straight Arrow Connector 22">
              <a:extLst>
                <a:ext uri="{FF2B5EF4-FFF2-40B4-BE49-F238E27FC236}">
                  <a16:creationId xmlns:a16="http://schemas.microsoft.com/office/drawing/2014/main" id="{A9B418A7-B352-42B7-B3AE-32143C261D6A}"/>
                </a:ext>
              </a:extLst>
            </p:cNvPr>
            <p:cNvCxnSpPr>
              <a:stCxn id="2" idx="3"/>
              <a:endCxn id="16" idx="1"/>
            </p:cNvCxnSpPr>
            <p:nvPr/>
          </p:nvCxnSpPr>
          <p:spPr>
            <a:xfrm>
              <a:off x="5906458" y="3097973"/>
              <a:ext cx="522282" cy="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4934001" y="2113149"/>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F2533F05-A410-4736-B692-9B309633BFCE}"/>
                </a:ext>
              </a:extLst>
            </p:cNvPr>
            <p:cNvGrpSpPr/>
            <p:nvPr/>
          </p:nvGrpSpPr>
          <p:grpSpPr>
            <a:xfrm>
              <a:off x="1684845" y="2782674"/>
              <a:ext cx="2015558" cy="2100612"/>
              <a:chOff x="1571945" y="2859644"/>
              <a:chExt cx="2015558" cy="2100612"/>
            </a:xfrm>
          </p:grpSpPr>
          <p:sp>
            <p:nvSpPr>
              <p:cNvPr id="42" name="Right Brace 41">
                <a:extLst>
                  <a:ext uri="{FF2B5EF4-FFF2-40B4-BE49-F238E27FC236}">
                    <a16:creationId xmlns:a16="http://schemas.microsoft.com/office/drawing/2014/main" id="{D0A11814-653B-43C6-B299-2365BE909ADB}"/>
                  </a:ext>
                </a:extLst>
              </p:cNvPr>
              <p:cNvSpPr/>
              <p:nvPr/>
            </p:nvSpPr>
            <p:spPr>
              <a:xfrm flipH="1">
                <a:off x="3384330" y="2859644"/>
                <a:ext cx="203173" cy="2100612"/>
              </a:xfrm>
              <a:prstGeom prst="rightBrace">
                <a:avLst>
                  <a:gd name="adj1" fmla="val 7893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85C72B98-DC87-461F-ABAE-FC985B5A23EE}"/>
                  </a:ext>
                </a:extLst>
              </p:cNvPr>
              <p:cNvSpPr txBox="1"/>
              <p:nvPr/>
            </p:nvSpPr>
            <p:spPr>
              <a:xfrm>
                <a:off x="1571945" y="3624938"/>
                <a:ext cx="1634639" cy="565283"/>
              </a:xfrm>
              <a:prstGeom prst="rect">
                <a:avLst/>
              </a:prstGeom>
              <a:noFill/>
            </p:spPr>
            <p:txBody>
              <a:bodyPr wrap="square" rtlCol="0">
                <a:spAutoFit/>
              </a:bodyPr>
              <a:lstStyle/>
              <a:p>
                <a:pPr algn="r">
                  <a:lnSpc>
                    <a:spcPct val="85000"/>
                  </a:lnSpc>
                </a:pPr>
                <a:r>
                  <a:rPr lang="en-US" dirty="0"/>
                  <a:t>Abstract World</a:t>
                </a:r>
              </a:p>
              <a:p>
                <a:pPr algn="r">
                  <a:lnSpc>
                    <a:spcPct val="85000"/>
                  </a:lnSpc>
                </a:pPr>
                <a:r>
                  <a:rPr lang="en-US" dirty="0"/>
                  <a:t>Concepts/Ideas</a:t>
                </a:r>
              </a:p>
            </p:txBody>
          </p:sp>
        </p:grpSp>
        <p:grpSp>
          <p:nvGrpSpPr>
            <p:cNvPr id="48" name="Group 47">
              <a:extLst>
                <a:ext uri="{FF2B5EF4-FFF2-40B4-BE49-F238E27FC236}">
                  <a16:creationId xmlns:a16="http://schemas.microsoft.com/office/drawing/2014/main" id="{605F8ED4-2343-4020-B2F0-93E3A46E7D8D}"/>
                </a:ext>
              </a:extLst>
            </p:cNvPr>
            <p:cNvGrpSpPr/>
            <p:nvPr/>
          </p:nvGrpSpPr>
          <p:grpSpPr>
            <a:xfrm>
              <a:off x="6104154" y="1484180"/>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the Good</a:t>
                </a:r>
              </a:p>
            </p:txBody>
          </p:sp>
        </p:grpSp>
        <p:cxnSp>
          <p:nvCxnSpPr>
            <p:cNvPr id="47" name="Straight Arrow Connector 46">
              <a:extLst>
                <a:ext uri="{FF2B5EF4-FFF2-40B4-BE49-F238E27FC236}">
                  <a16:creationId xmlns:a16="http://schemas.microsoft.com/office/drawing/2014/main" id="{3B40C145-474E-48E9-AD04-8CCBFE6EE86D}"/>
                </a:ext>
              </a:extLst>
            </p:cNvPr>
            <p:cNvCxnSpPr/>
            <p:nvPr/>
          </p:nvCxnSpPr>
          <p:spPr>
            <a:xfrm>
              <a:off x="5906458" y="4396668"/>
              <a:ext cx="522282" cy="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6107F0D-EEB8-99A8-1886-3FED9F396CCA}"/>
              </a:ext>
            </a:extLst>
          </p:cNvPr>
          <p:cNvGrpSpPr/>
          <p:nvPr/>
        </p:nvGrpSpPr>
        <p:grpSpPr>
          <a:xfrm>
            <a:off x="1736925" y="2946264"/>
            <a:ext cx="9275692" cy="1764275"/>
            <a:chOff x="1736925" y="2946264"/>
            <a:chExt cx="9275692" cy="1764275"/>
          </a:xfrm>
        </p:grpSpPr>
        <p:grpSp>
          <p:nvGrpSpPr>
            <p:cNvPr id="37" name="Group 36">
              <a:extLst>
                <a:ext uri="{FF2B5EF4-FFF2-40B4-BE49-F238E27FC236}">
                  <a16:creationId xmlns:a16="http://schemas.microsoft.com/office/drawing/2014/main" id="{72C10FB5-6DE1-4A02-BC58-29CC3EEE0209}"/>
                </a:ext>
              </a:extLst>
            </p:cNvPr>
            <p:cNvGrpSpPr/>
            <p:nvPr/>
          </p:nvGrpSpPr>
          <p:grpSpPr>
            <a:xfrm>
              <a:off x="8876871" y="2946264"/>
              <a:ext cx="2135746" cy="1764275"/>
              <a:chOff x="8876871" y="3492184"/>
              <a:chExt cx="2135746" cy="1764275"/>
            </a:xfrm>
          </p:grpSpPr>
          <p:sp>
            <p:nvSpPr>
              <p:cNvPr id="53" name="TextBox 52">
                <a:extLst>
                  <a:ext uri="{FF2B5EF4-FFF2-40B4-BE49-F238E27FC236}">
                    <a16:creationId xmlns:a16="http://schemas.microsoft.com/office/drawing/2014/main" id="{6B5A67F9-34EE-4586-A943-7B9EF6AFA31B}"/>
                  </a:ext>
                </a:extLst>
              </p:cNvPr>
              <p:cNvSpPr txBox="1"/>
              <p:nvPr/>
            </p:nvSpPr>
            <p:spPr>
              <a:xfrm>
                <a:off x="8876871" y="4743755"/>
                <a:ext cx="2135746" cy="512704"/>
              </a:xfrm>
              <a:prstGeom prst="rect">
                <a:avLst/>
              </a:prstGeom>
              <a:noFill/>
            </p:spPr>
            <p:txBody>
              <a:bodyPr wrap="square" rtlCol="0">
                <a:spAutoFit/>
              </a:bodyPr>
              <a:lstStyle/>
              <a:p>
                <a:pPr>
                  <a:lnSpc>
                    <a:spcPct val="85000"/>
                  </a:lnSpc>
                </a:pPr>
                <a:r>
                  <a:rPr lang="en-US" sz="1600" b="1" i="1" dirty="0"/>
                  <a:t>Can you imagine?</a:t>
                </a:r>
              </a:p>
              <a:p>
                <a:pPr>
                  <a:lnSpc>
                    <a:spcPct val="85000"/>
                  </a:lnSpc>
                </a:pPr>
                <a:r>
                  <a:rPr lang="en-US" sz="1600" b="1" i="1" dirty="0"/>
                  <a:t>I can’t imagine!</a:t>
                </a:r>
              </a:p>
            </p:txBody>
          </p:sp>
          <p:sp>
            <p:nvSpPr>
              <p:cNvPr id="54" name="TextBox 53">
                <a:extLst>
                  <a:ext uri="{FF2B5EF4-FFF2-40B4-BE49-F238E27FC236}">
                    <a16:creationId xmlns:a16="http://schemas.microsoft.com/office/drawing/2014/main" id="{0ECDEB9E-8C60-4100-B24B-C1859F9A6F89}"/>
                  </a:ext>
                </a:extLst>
              </p:cNvPr>
              <p:cNvSpPr txBox="1"/>
              <p:nvPr/>
            </p:nvSpPr>
            <p:spPr>
              <a:xfrm>
                <a:off x="8876871" y="3492184"/>
                <a:ext cx="2135746" cy="303416"/>
              </a:xfrm>
              <a:prstGeom prst="rect">
                <a:avLst/>
              </a:prstGeom>
              <a:noFill/>
            </p:spPr>
            <p:txBody>
              <a:bodyPr wrap="square" rtlCol="0">
                <a:spAutoFit/>
              </a:bodyPr>
              <a:lstStyle/>
              <a:p>
                <a:pPr>
                  <a:lnSpc>
                    <a:spcPct val="85000"/>
                  </a:lnSpc>
                </a:pPr>
                <a:r>
                  <a:rPr lang="en-US" sz="1600" b="1" i="1" dirty="0"/>
                  <a:t>I feel that…</a:t>
                </a:r>
              </a:p>
            </p:txBody>
          </p:sp>
        </p:grpSp>
        <p:grpSp>
          <p:nvGrpSpPr>
            <p:cNvPr id="55" name="Group 54">
              <a:extLst>
                <a:ext uri="{FF2B5EF4-FFF2-40B4-BE49-F238E27FC236}">
                  <a16:creationId xmlns:a16="http://schemas.microsoft.com/office/drawing/2014/main" id="{9E9A1C41-3CBD-4B17-8991-5D725176DEB0}"/>
                </a:ext>
              </a:extLst>
            </p:cNvPr>
            <p:cNvGrpSpPr/>
            <p:nvPr/>
          </p:nvGrpSpPr>
          <p:grpSpPr>
            <a:xfrm>
              <a:off x="1736925" y="2946264"/>
              <a:ext cx="2135746" cy="1764275"/>
              <a:chOff x="8876871" y="3492184"/>
              <a:chExt cx="2135746" cy="1764275"/>
            </a:xfrm>
          </p:grpSpPr>
          <p:sp>
            <p:nvSpPr>
              <p:cNvPr id="56" name="TextBox 55">
                <a:extLst>
                  <a:ext uri="{FF2B5EF4-FFF2-40B4-BE49-F238E27FC236}">
                    <a16:creationId xmlns:a16="http://schemas.microsoft.com/office/drawing/2014/main" id="{832483CC-56F4-4307-B607-D40DDD2E040D}"/>
                  </a:ext>
                </a:extLst>
              </p:cNvPr>
              <p:cNvSpPr txBox="1"/>
              <p:nvPr/>
            </p:nvSpPr>
            <p:spPr>
              <a:xfrm>
                <a:off x="8876871" y="4743755"/>
                <a:ext cx="2135746" cy="512704"/>
              </a:xfrm>
              <a:prstGeom prst="rect">
                <a:avLst/>
              </a:prstGeom>
              <a:noFill/>
            </p:spPr>
            <p:txBody>
              <a:bodyPr wrap="square" rtlCol="0">
                <a:spAutoFit/>
              </a:bodyPr>
              <a:lstStyle/>
              <a:p>
                <a:pPr>
                  <a:lnSpc>
                    <a:spcPct val="85000"/>
                  </a:lnSpc>
                </a:pPr>
                <a:r>
                  <a:rPr lang="en-US" sz="1600" b="1" i="1" dirty="0"/>
                  <a:t>Can you conceive?</a:t>
                </a:r>
              </a:p>
              <a:p>
                <a:pPr>
                  <a:lnSpc>
                    <a:spcPct val="85000"/>
                  </a:lnSpc>
                </a:pPr>
                <a:r>
                  <a:rPr lang="en-US" sz="1600" b="1" i="1" dirty="0"/>
                  <a:t>I can’t conceive!</a:t>
                </a:r>
              </a:p>
            </p:txBody>
          </p:sp>
          <p:sp>
            <p:nvSpPr>
              <p:cNvPr id="57" name="TextBox 56">
                <a:extLst>
                  <a:ext uri="{FF2B5EF4-FFF2-40B4-BE49-F238E27FC236}">
                    <a16:creationId xmlns:a16="http://schemas.microsoft.com/office/drawing/2014/main" id="{E6B7938E-4107-439B-8FD1-343AC4C3F83C}"/>
                  </a:ext>
                </a:extLst>
              </p:cNvPr>
              <p:cNvSpPr txBox="1"/>
              <p:nvPr/>
            </p:nvSpPr>
            <p:spPr>
              <a:xfrm>
                <a:off x="8876871" y="3492184"/>
                <a:ext cx="2135746" cy="303416"/>
              </a:xfrm>
              <a:prstGeom prst="rect">
                <a:avLst/>
              </a:prstGeom>
              <a:noFill/>
            </p:spPr>
            <p:txBody>
              <a:bodyPr wrap="square" rtlCol="0">
                <a:spAutoFit/>
              </a:bodyPr>
              <a:lstStyle/>
              <a:p>
                <a:pPr>
                  <a:lnSpc>
                    <a:spcPct val="85000"/>
                  </a:lnSpc>
                </a:pPr>
                <a:r>
                  <a:rPr lang="en-US" sz="1600" b="1" i="1" dirty="0"/>
                  <a:t>I think that…</a:t>
                </a:r>
              </a:p>
            </p:txBody>
          </p:sp>
        </p:grpSp>
      </p:grpSp>
    </p:spTree>
    <p:extLst>
      <p:ext uri="{BB962C8B-B14F-4D97-AF65-F5344CB8AC3E}">
        <p14:creationId xmlns:p14="http://schemas.microsoft.com/office/powerpoint/2010/main" val="180299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29EE3F-5B97-4950-8DF2-70A1675C5A7F}"/>
              </a:ext>
            </a:extLst>
          </p:cNvPr>
          <p:cNvSpPr/>
          <p:nvPr/>
        </p:nvSpPr>
        <p:spPr>
          <a:xfrm>
            <a:off x="1129444" y="2774969"/>
            <a:ext cx="1944914" cy="627743"/>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p:cNvCxnSpPr>
          <p:nvPr/>
        </p:nvCxnSpPr>
        <p:spPr>
          <a:xfrm>
            <a:off x="2101901" y="3402712"/>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3CF7E1E4-75C6-48EC-A529-B1A7BF132853}"/>
              </a:ext>
            </a:extLst>
          </p:cNvPr>
          <p:cNvSpPr/>
          <p:nvPr/>
        </p:nvSpPr>
        <p:spPr>
          <a:xfrm>
            <a:off x="1129444" y="4073664"/>
            <a:ext cx="1944914" cy="627743"/>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1129444" y="1476274"/>
            <a:ext cx="1944914" cy="627743"/>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Will</a:t>
            </a:r>
          </a:p>
        </p:txBody>
      </p:sp>
      <p:grpSp>
        <p:nvGrpSpPr>
          <p:cNvPr id="6" name="Group 5">
            <a:extLst>
              <a:ext uri="{FF2B5EF4-FFF2-40B4-BE49-F238E27FC236}">
                <a16:creationId xmlns:a16="http://schemas.microsoft.com/office/drawing/2014/main" id="{9A4EFDBF-8FDC-47DF-BC6B-A6E418637C44}"/>
              </a:ext>
            </a:extLst>
          </p:cNvPr>
          <p:cNvGrpSpPr/>
          <p:nvPr/>
        </p:nvGrpSpPr>
        <p:grpSpPr>
          <a:xfrm>
            <a:off x="3596638" y="3223388"/>
            <a:ext cx="1944914" cy="1926438"/>
            <a:chOff x="6428740" y="3330021"/>
            <a:chExt cx="1944914" cy="1926438"/>
          </a:xfrm>
        </p:grpSpPr>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628716"/>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3330021"/>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95776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2101901" y="2104017"/>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3272054" y="1475048"/>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a:t>
              </a:r>
              <a:r>
                <a:rPr lang="en-US" b="1" dirty="0">
                  <a:solidFill>
                    <a:srgbClr val="FF0000"/>
                  </a:solidFill>
                </a:rPr>
                <a:t>GOD</a:t>
              </a:r>
            </a:p>
          </p:txBody>
        </p:sp>
      </p:grpSp>
      <p:grpSp>
        <p:nvGrpSpPr>
          <p:cNvPr id="11" name="Group 10">
            <a:extLst>
              <a:ext uri="{FF2B5EF4-FFF2-40B4-BE49-F238E27FC236}">
                <a16:creationId xmlns:a16="http://schemas.microsoft.com/office/drawing/2014/main" id="{CC4D0D58-8211-4076-876B-B04D08506301}"/>
              </a:ext>
            </a:extLst>
          </p:cNvPr>
          <p:cNvGrpSpPr/>
          <p:nvPr/>
        </p:nvGrpSpPr>
        <p:grpSpPr>
          <a:xfrm>
            <a:off x="3074358" y="3088841"/>
            <a:ext cx="522280" cy="1747114"/>
            <a:chOff x="3074358" y="3088841"/>
            <a:chExt cx="522280" cy="1747114"/>
          </a:xfrm>
        </p:grpSpPr>
        <p:cxnSp>
          <p:nvCxnSpPr>
            <p:cNvPr id="23" name="Straight Arrow Connector 22">
              <a:extLst>
                <a:ext uri="{FF2B5EF4-FFF2-40B4-BE49-F238E27FC236}">
                  <a16:creationId xmlns:a16="http://schemas.microsoft.com/office/drawing/2014/main" id="{A9B418A7-B352-42B7-B3AE-32143C261D6A}"/>
                </a:ext>
              </a:extLst>
            </p:cNvPr>
            <p:cNvCxnSpPr>
              <a:stCxn id="2" idx="3"/>
              <a:endCxn id="16" idx="1"/>
            </p:cNvCxnSpPr>
            <p:nvPr/>
          </p:nvCxnSpPr>
          <p:spPr>
            <a:xfrm>
              <a:off x="3074358" y="3088841"/>
              <a:ext cx="522280" cy="448419"/>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B40C145-474E-48E9-AD04-8CCBFE6EE86D}"/>
                </a:ext>
              </a:extLst>
            </p:cNvPr>
            <p:cNvCxnSpPr>
              <a:cxnSpLocks/>
              <a:stCxn id="39" idx="3"/>
              <a:endCxn id="15" idx="1"/>
            </p:cNvCxnSpPr>
            <p:nvPr/>
          </p:nvCxnSpPr>
          <p:spPr>
            <a:xfrm>
              <a:off x="3074358" y="4387536"/>
              <a:ext cx="522280" cy="448419"/>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5DD59BB2-4F69-4901-B837-5C70C2ED750A}"/>
              </a:ext>
            </a:extLst>
          </p:cNvPr>
          <p:cNvSpPr txBox="1"/>
          <p:nvPr/>
        </p:nvSpPr>
        <p:spPr>
          <a:xfrm>
            <a:off x="6346930" y="1564152"/>
            <a:ext cx="3743169" cy="1399101"/>
          </a:xfrm>
          <a:prstGeom prst="rect">
            <a:avLst/>
          </a:prstGeom>
          <a:noFill/>
        </p:spPr>
        <p:txBody>
          <a:bodyPr wrap="square" rtlCol="0">
            <a:spAutoFit/>
          </a:bodyPr>
          <a:lstStyle/>
          <a:p>
            <a:pPr marL="112713" indent="-112713">
              <a:lnSpc>
                <a:spcPct val="85000"/>
              </a:lnSpc>
            </a:pPr>
            <a:r>
              <a:rPr lang="en-US" sz="2400" b="1" dirty="0"/>
              <a:t>Original Justice</a:t>
            </a:r>
          </a:p>
          <a:p>
            <a:pPr marL="112713" indent="-112713">
              <a:lnSpc>
                <a:spcPct val="85000"/>
              </a:lnSpc>
              <a:spcBef>
                <a:spcPts val="300"/>
              </a:spcBef>
              <a:buFontTx/>
              <a:buChar char="-"/>
            </a:pPr>
            <a:r>
              <a:rPr lang="en-US" sz="1600" dirty="0"/>
              <a:t>Man properly ordered to God</a:t>
            </a:r>
          </a:p>
          <a:p>
            <a:pPr marL="112713" indent="-112713">
              <a:lnSpc>
                <a:spcPct val="85000"/>
              </a:lnSpc>
              <a:spcBef>
                <a:spcPts val="300"/>
              </a:spcBef>
              <a:buFontTx/>
              <a:buChar char="-"/>
            </a:pPr>
            <a:r>
              <a:rPr lang="en-US" sz="1600" dirty="0"/>
              <a:t>Man properly ordered within himself</a:t>
            </a:r>
          </a:p>
          <a:p>
            <a:pPr marL="112713" indent="-112713">
              <a:lnSpc>
                <a:spcPct val="85000"/>
              </a:lnSpc>
              <a:spcBef>
                <a:spcPts val="300"/>
              </a:spcBef>
              <a:buFontTx/>
              <a:buChar char="-"/>
            </a:pPr>
            <a:r>
              <a:rPr lang="en-US" sz="1600" dirty="0"/>
              <a:t>Man properly ordered to others</a:t>
            </a:r>
          </a:p>
          <a:p>
            <a:pPr marL="112713" indent="-112713">
              <a:lnSpc>
                <a:spcPct val="85000"/>
              </a:lnSpc>
              <a:spcBef>
                <a:spcPts val="300"/>
              </a:spcBef>
              <a:buFontTx/>
              <a:buChar char="-"/>
            </a:pPr>
            <a:r>
              <a:rPr lang="en-US" sz="1600" dirty="0"/>
              <a:t>Man properly ordered to creation</a:t>
            </a:r>
          </a:p>
        </p:txBody>
      </p:sp>
      <p:sp>
        <p:nvSpPr>
          <p:cNvPr id="62" name="TextBox 61">
            <a:extLst>
              <a:ext uri="{FF2B5EF4-FFF2-40B4-BE49-F238E27FC236}">
                <a16:creationId xmlns:a16="http://schemas.microsoft.com/office/drawing/2014/main" id="{9962A196-A5B1-4C42-9451-51958051B755}"/>
              </a:ext>
            </a:extLst>
          </p:cNvPr>
          <p:cNvSpPr txBox="1"/>
          <p:nvPr/>
        </p:nvSpPr>
        <p:spPr>
          <a:xfrm>
            <a:off x="570762" y="346779"/>
            <a:ext cx="9903609" cy="523220"/>
          </a:xfrm>
          <a:prstGeom prst="rect">
            <a:avLst/>
          </a:prstGeom>
          <a:noFill/>
        </p:spPr>
        <p:txBody>
          <a:bodyPr wrap="none" rtlCol="0">
            <a:spAutoFit/>
          </a:bodyPr>
          <a:lstStyle/>
          <a:p>
            <a:pPr>
              <a:spcBef>
                <a:spcPts val="1200"/>
              </a:spcBef>
            </a:pPr>
            <a:r>
              <a:rPr lang="en-US" sz="2800" b="1" dirty="0"/>
              <a:t>Man’s ESSENCE consists in our CAPACITIES </a:t>
            </a:r>
            <a:r>
              <a:rPr lang="en-US" sz="2800" b="1" i="1" dirty="0">
                <a:solidFill>
                  <a:srgbClr val="FF0000"/>
                </a:solidFill>
              </a:rPr>
              <a:t>– AS CREATED BY GOD</a:t>
            </a:r>
            <a:endParaRPr lang="en-US" sz="2400" b="1" i="1" dirty="0">
              <a:solidFill>
                <a:srgbClr val="FF0000"/>
              </a:solidFill>
            </a:endParaRPr>
          </a:p>
        </p:txBody>
      </p:sp>
      <p:sp>
        <p:nvSpPr>
          <p:cNvPr id="22" name="TextBox 21">
            <a:extLst>
              <a:ext uri="{FF2B5EF4-FFF2-40B4-BE49-F238E27FC236}">
                <a16:creationId xmlns:a16="http://schemas.microsoft.com/office/drawing/2014/main" id="{E3F0EB65-7424-95DD-140C-05DDF1F45541}"/>
              </a:ext>
            </a:extLst>
          </p:cNvPr>
          <p:cNvSpPr txBox="1"/>
          <p:nvPr/>
        </p:nvSpPr>
        <p:spPr>
          <a:xfrm>
            <a:off x="6514009" y="3359623"/>
            <a:ext cx="2799343" cy="757130"/>
          </a:xfrm>
          <a:prstGeom prst="rect">
            <a:avLst/>
          </a:prstGeom>
          <a:noFill/>
        </p:spPr>
        <p:txBody>
          <a:bodyPr wrap="square" rtlCol="0">
            <a:spAutoFit/>
          </a:bodyPr>
          <a:lstStyle/>
          <a:p>
            <a:pPr algn="ctr">
              <a:lnSpc>
                <a:spcPct val="90000"/>
              </a:lnSpc>
            </a:pPr>
            <a:r>
              <a:rPr lang="en-US" sz="2400" b="1" dirty="0"/>
              <a:t>Pax Domini sit</a:t>
            </a:r>
          </a:p>
          <a:p>
            <a:pPr algn="ctr">
              <a:lnSpc>
                <a:spcPct val="90000"/>
              </a:lnSpc>
            </a:pPr>
            <a:r>
              <a:rPr lang="en-US" sz="2400" b="1" dirty="0"/>
              <a:t>semper vobiscum</a:t>
            </a:r>
          </a:p>
        </p:txBody>
      </p:sp>
    </p:spTree>
    <p:extLst>
      <p:ext uri="{BB962C8B-B14F-4D97-AF65-F5344CB8AC3E}">
        <p14:creationId xmlns:p14="http://schemas.microsoft.com/office/powerpoint/2010/main" val="3662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29EE3F-5B97-4950-8DF2-70A1675C5A7F}"/>
              </a:ext>
            </a:extLst>
          </p:cNvPr>
          <p:cNvSpPr/>
          <p:nvPr/>
        </p:nvSpPr>
        <p:spPr>
          <a:xfrm>
            <a:off x="1129444" y="3550064"/>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a:endCxn id="39" idx="0"/>
          </p:cNvCxnSpPr>
          <p:nvPr/>
        </p:nvCxnSpPr>
        <p:spPr>
          <a:xfrm>
            <a:off x="1906684" y="3915824"/>
            <a:ext cx="0" cy="932935"/>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3CF7E1E4-75C6-48EC-A529-B1A7BF132853}"/>
              </a:ext>
            </a:extLst>
          </p:cNvPr>
          <p:cNvSpPr/>
          <p:nvPr/>
        </p:nvSpPr>
        <p:spPr>
          <a:xfrm>
            <a:off x="1129444" y="4848759"/>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1129444" y="1476274"/>
            <a:ext cx="1554480" cy="365760"/>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grpSp>
        <p:nvGrpSpPr>
          <p:cNvPr id="6" name="Group 5">
            <a:extLst>
              <a:ext uri="{FF2B5EF4-FFF2-40B4-BE49-F238E27FC236}">
                <a16:creationId xmlns:a16="http://schemas.microsoft.com/office/drawing/2014/main" id="{9A4EFDBF-8FDC-47DF-BC6B-A6E418637C44}"/>
              </a:ext>
            </a:extLst>
          </p:cNvPr>
          <p:cNvGrpSpPr/>
          <p:nvPr/>
        </p:nvGrpSpPr>
        <p:grpSpPr>
          <a:xfrm>
            <a:off x="3596639" y="2809365"/>
            <a:ext cx="1944914" cy="1926438"/>
            <a:chOff x="6428740" y="3330021"/>
            <a:chExt cx="1944914" cy="1926438"/>
          </a:xfrm>
        </p:grpSpPr>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628716"/>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3330021"/>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95776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1906684" y="1842034"/>
            <a:ext cx="0" cy="170803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2867105" y="1368875"/>
            <a:ext cx="2501727" cy="627743"/>
            <a:chOff x="8571741" y="3824812"/>
            <a:chExt cx="2501727"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5" y="3988514"/>
              <a:ext cx="2329783" cy="329834"/>
            </a:xfrm>
            <a:prstGeom prst="rect">
              <a:avLst/>
            </a:prstGeom>
            <a:noFill/>
          </p:spPr>
          <p:txBody>
            <a:bodyPr wrap="square" rtlCol="0">
              <a:spAutoFit/>
            </a:bodyPr>
            <a:lstStyle/>
            <a:p>
              <a:pPr>
                <a:lnSpc>
                  <a:spcPct val="85000"/>
                </a:lnSpc>
              </a:pPr>
              <a:r>
                <a:rPr lang="en-US" dirty="0"/>
                <a:t>Ordered to the Good?</a:t>
              </a:r>
            </a:p>
          </p:txBody>
        </p:sp>
      </p:grpSp>
      <p:grpSp>
        <p:nvGrpSpPr>
          <p:cNvPr id="11" name="Group 10">
            <a:extLst>
              <a:ext uri="{FF2B5EF4-FFF2-40B4-BE49-F238E27FC236}">
                <a16:creationId xmlns:a16="http://schemas.microsoft.com/office/drawing/2014/main" id="{CC4D0D58-8211-4076-876B-B04D08506301}"/>
              </a:ext>
            </a:extLst>
          </p:cNvPr>
          <p:cNvGrpSpPr/>
          <p:nvPr/>
        </p:nvGrpSpPr>
        <p:grpSpPr>
          <a:xfrm>
            <a:off x="2683924" y="3123237"/>
            <a:ext cx="912715" cy="1908402"/>
            <a:chOff x="2683924" y="3123237"/>
            <a:chExt cx="912715" cy="1908402"/>
          </a:xfrm>
        </p:grpSpPr>
        <p:cxnSp>
          <p:nvCxnSpPr>
            <p:cNvPr id="23" name="Straight Arrow Connector 22">
              <a:extLst>
                <a:ext uri="{FF2B5EF4-FFF2-40B4-BE49-F238E27FC236}">
                  <a16:creationId xmlns:a16="http://schemas.microsoft.com/office/drawing/2014/main" id="{A9B418A7-B352-42B7-B3AE-32143C261D6A}"/>
                </a:ext>
              </a:extLst>
            </p:cNvPr>
            <p:cNvCxnSpPr>
              <a:stCxn id="2" idx="3"/>
              <a:endCxn id="16" idx="1"/>
            </p:cNvCxnSpPr>
            <p:nvPr/>
          </p:nvCxnSpPr>
          <p:spPr>
            <a:xfrm flipV="1">
              <a:off x="2683924" y="3123237"/>
              <a:ext cx="912715" cy="609707"/>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B40C145-474E-48E9-AD04-8CCBFE6EE86D}"/>
                </a:ext>
              </a:extLst>
            </p:cNvPr>
            <p:cNvCxnSpPr>
              <a:cxnSpLocks/>
              <a:stCxn id="39" idx="3"/>
              <a:endCxn id="15" idx="1"/>
            </p:cNvCxnSpPr>
            <p:nvPr/>
          </p:nvCxnSpPr>
          <p:spPr>
            <a:xfrm flipV="1">
              <a:off x="2683924" y="4421932"/>
              <a:ext cx="912715" cy="609707"/>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5DD59BB2-4F69-4901-B837-5C70C2ED750A}"/>
              </a:ext>
            </a:extLst>
          </p:cNvPr>
          <p:cNvSpPr txBox="1"/>
          <p:nvPr/>
        </p:nvSpPr>
        <p:spPr>
          <a:xfrm>
            <a:off x="6346930" y="1564152"/>
            <a:ext cx="3743169" cy="1399101"/>
          </a:xfrm>
          <a:prstGeom prst="rect">
            <a:avLst/>
          </a:prstGeom>
          <a:noFill/>
        </p:spPr>
        <p:txBody>
          <a:bodyPr wrap="square" rtlCol="0">
            <a:spAutoFit/>
          </a:bodyPr>
          <a:lstStyle/>
          <a:p>
            <a:pPr marL="112713" indent="-112713">
              <a:lnSpc>
                <a:spcPct val="85000"/>
              </a:lnSpc>
            </a:pPr>
            <a:r>
              <a:rPr lang="en-US" sz="2400" b="1" dirty="0"/>
              <a:t>Original Justice</a:t>
            </a:r>
          </a:p>
          <a:p>
            <a:pPr marL="112713" indent="-112713">
              <a:lnSpc>
                <a:spcPct val="85000"/>
              </a:lnSpc>
              <a:spcBef>
                <a:spcPts val="300"/>
              </a:spcBef>
              <a:buFontTx/>
              <a:buChar char="-"/>
            </a:pPr>
            <a:r>
              <a:rPr lang="en-US" sz="1600" dirty="0"/>
              <a:t>Man properly ordered to God</a:t>
            </a:r>
          </a:p>
          <a:p>
            <a:pPr marL="112713" indent="-112713">
              <a:lnSpc>
                <a:spcPct val="85000"/>
              </a:lnSpc>
              <a:spcBef>
                <a:spcPts val="300"/>
              </a:spcBef>
              <a:buFontTx/>
              <a:buChar char="-"/>
            </a:pPr>
            <a:r>
              <a:rPr lang="en-US" sz="1600" dirty="0"/>
              <a:t>Man properly ordered within himself</a:t>
            </a:r>
          </a:p>
          <a:p>
            <a:pPr marL="112713" indent="-112713">
              <a:lnSpc>
                <a:spcPct val="85000"/>
              </a:lnSpc>
              <a:spcBef>
                <a:spcPts val="300"/>
              </a:spcBef>
              <a:buFontTx/>
              <a:buChar char="-"/>
            </a:pPr>
            <a:r>
              <a:rPr lang="en-US" sz="1600" dirty="0"/>
              <a:t>Man properly ordered to others</a:t>
            </a:r>
          </a:p>
          <a:p>
            <a:pPr marL="112713" indent="-112713">
              <a:lnSpc>
                <a:spcPct val="85000"/>
              </a:lnSpc>
              <a:spcBef>
                <a:spcPts val="300"/>
              </a:spcBef>
              <a:buFontTx/>
              <a:buChar char="-"/>
            </a:pPr>
            <a:r>
              <a:rPr lang="en-US" sz="1600" dirty="0"/>
              <a:t>Man properly ordered to creation</a:t>
            </a:r>
          </a:p>
        </p:txBody>
      </p:sp>
      <p:sp>
        <p:nvSpPr>
          <p:cNvPr id="62" name="TextBox 61">
            <a:extLst>
              <a:ext uri="{FF2B5EF4-FFF2-40B4-BE49-F238E27FC236}">
                <a16:creationId xmlns:a16="http://schemas.microsoft.com/office/drawing/2014/main" id="{9962A196-A5B1-4C42-9451-51958051B755}"/>
              </a:ext>
            </a:extLst>
          </p:cNvPr>
          <p:cNvSpPr txBox="1"/>
          <p:nvPr/>
        </p:nvSpPr>
        <p:spPr>
          <a:xfrm>
            <a:off x="570762" y="346779"/>
            <a:ext cx="9042988" cy="523220"/>
          </a:xfrm>
          <a:prstGeom prst="rect">
            <a:avLst/>
          </a:prstGeom>
          <a:noFill/>
        </p:spPr>
        <p:txBody>
          <a:bodyPr wrap="none" rtlCol="0">
            <a:spAutoFit/>
          </a:bodyPr>
          <a:lstStyle/>
          <a:p>
            <a:pPr>
              <a:spcBef>
                <a:spcPts val="1200"/>
              </a:spcBef>
            </a:pPr>
            <a:r>
              <a:rPr lang="en-US" sz="2800" b="1" dirty="0"/>
              <a:t>Man’s ESSENCE consists in our CAPACITIES </a:t>
            </a:r>
            <a:r>
              <a:rPr lang="en-US" sz="2800" b="1" i="1" dirty="0">
                <a:solidFill>
                  <a:srgbClr val="FF0000"/>
                </a:solidFill>
              </a:rPr>
              <a:t>– AFTER the FALL</a:t>
            </a:r>
            <a:endParaRPr lang="en-US" sz="2400" b="1" i="1" dirty="0">
              <a:solidFill>
                <a:srgbClr val="FF0000"/>
              </a:solidFill>
            </a:endParaRPr>
          </a:p>
        </p:txBody>
      </p:sp>
      <p:grpSp>
        <p:nvGrpSpPr>
          <p:cNvPr id="28" name="Group 27">
            <a:extLst>
              <a:ext uri="{FF2B5EF4-FFF2-40B4-BE49-F238E27FC236}">
                <a16:creationId xmlns:a16="http://schemas.microsoft.com/office/drawing/2014/main" id="{D5993F34-E122-5D21-7426-2214AB0074C2}"/>
              </a:ext>
            </a:extLst>
          </p:cNvPr>
          <p:cNvGrpSpPr/>
          <p:nvPr/>
        </p:nvGrpSpPr>
        <p:grpSpPr>
          <a:xfrm>
            <a:off x="6096000" y="1564152"/>
            <a:ext cx="3301655" cy="1262722"/>
            <a:chOff x="664672" y="4590168"/>
            <a:chExt cx="3301655" cy="1262722"/>
          </a:xfrm>
        </p:grpSpPr>
        <p:cxnSp>
          <p:nvCxnSpPr>
            <p:cNvPr id="29" name="Straight Connector 28">
              <a:extLst>
                <a:ext uri="{FF2B5EF4-FFF2-40B4-BE49-F238E27FC236}">
                  <a16:creationId xmlns:a16="http://schemas.microsoft.com/office/drawing/2014/main" id="{AC653AA6-DACC-DBAB-82D8-2097599D1F4C}"/>
                </a:ext>
              </a:extLst>
            </p:cNvPr>
            <p:cNvCxnSpPr/>
            <p:nvPr/>
          </p:nvCxnSpPr>
          <p:spPr>
            <a:xfrm>
              <a:off x="666941" y="4607677"/>
              <a:ext cx="3299386" cy="1245213"/>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CA7859-A959-92D6-F55D-89E445E6E25E}"/>
                </a:ext>
              </a:extLst>
            </p:cNvPr>
            <p:cNvCxnSpPr>
              <a:cxnSpLocks/>
            </p:cNvCxnSpPr>
            <p:nvPr/>
          </p:nvCxnSpPr>
          <p:spPr>
            <a:xfrm flipH="1">
              <a:off x="664672" y="4590168"/>
              <a:ext cx="3299386" cy="1245213"/>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EA6A2-5B3D-86D9-8B4C-3C55980EC110}"/>
              </a:ext>
            </a:extLst>
          </p:cNvPr>
          <p:cNvSpPr txBox="1"/>
          <p:nvPr/>
        </p:nvSpPr>
        <p:spPr>
          <a:xfrm>
            <a:off x="6346930" y="3550064"/>
            <a:ext cx="3473234" cy="1399101"/>
          </a:xfrm>
          <a:prstGeom prst="rect">
            <a:avLst/>
          </a:prstGeom>
          <a:noFill/>
        </p:spPr>
        <p:txBody>
          <a:bodyPr wrap="square" rtlCol="0">
            <a:spAutoFit/>
          </a:bodyPr>
          <a:lstStyle/>
          <a:p>
            <a:pPr marL="112713" indent="-112713">
              <a:lnSpc>
                <a:spcPct val="85000"/>
              </a:lnSpc>
            </a:pPr>
            <a:r>
              <a:rPr lang="en-US" sz="2400" b="1" dirty="0"/>
              <a:t>Modern Man</a:t>
            </a:r>
          </a:p>
          <a:p>
            <a:pPr marL="112713" indent="-112713">
              <a:lnSpc>
                <a:spcPct val="85000"/>
              </a:lnSpc>
              <a:spcBef>
                <a:spcPts val="300"/>
              </a:spcBef>
              <a:buFontTx/>
              <a:buChar char="-"/>
            </a:pPr>
            <a:r>
              <a:rPr lang="en-US" sz="1600" dirty="0"/>
              <a:t>Man struggles to know God</a:t>
            </a:r>
          </a:p>
          <a:p>
            <a:pPr marL="112713" indent="-112713">
              <a:lnSpc>
                <a:spcPct val="85000"/>
              </a:lnSpc>
              <a:spcBef>
                <a:spcPts val="300"/>
              </a:spcBef>
              <a:buFontTx/>
              <a:buChar char="-"/>
            </a:pPr>
            <a:r>
              <a:rPr lang="en-US" sz="1600" dirty="0"/>
              <a:t>Man is in conflict within himself</a:t>
            </a:r>
          </a:p>
          <a:p>
            <a:pPr marL="112713" indent="-112713">
              <a:lnSpc>
                <a:spcPct val="85000"/>
              </a:lnSpc>
              <a:spcBef>
                <a:spcPts val="300"/>
              </a:spcBef>
              <a:buFontTx/>
              <a:buChar char="-"/>
            </a:pPr>
            <a:r>
              <a:rPr lang="en-US" sz="1600" dirty="0"/>
              <a:t>Man is in conflict with/exploits others</a:t>
            </a:r>
          </a:p>
          <a:p>
            <a:pPr marL="112713" indent="-112713">
              <a:lnSpc>
                <a:spcPct val="85000"/>
              </a:lnSpc>
              <a:spcBef>
                <a:spcPts val="300"/>
              </a:spcBef>
              <a:buFontTx/>
              <a:buChar char="-"/>
            </a:pPr>
            <a:r>
              <a:rPr lang="en-US" sz="1600" dirty="0"/>
              <a:t>Man dominates/exploits creation</a:t>
            </a:r>
          </a:p>
        </p:txBody>
      </p:sp>
    </p:spTree>
    <p:extLst>
      <p:ext uri="{BB962C8B-B14F-4D97-AF65-F5344CB8AC3E}">
        <p14:creationId xmlns:p14="http://schemas.microsoft.com/office/powerpoint/2010/main" val="411520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13</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6833794" cy="523220"/>
          </a:xfrm>
          <a:prstGeom prst="rect">
            <a:avLst/>
          </a:prstGeom>
          <a:noFill/>
        </p:spPr>
        <p:txBody>
          <a:bodyPr wrap="none" rtlCol="0">
            <a:spAutoFit/>
          </a:bodyPr>
          <a:lstStyle/>
          <a:p>
            <a:pPr>
              <a:spcBef>
                <a:spcPts val="1200"/>
              </a:spcBef>
            </a:pPr>
            <a:r>
              <a:rPr lang="en-US" sz="2800" b="1"/>
              <a:t>Why Understanding Human Nature is Crucial</a:t>
            </a:r>
            <a:endParaRPr lang="en-US" sz="2400" b="1" dirty="0"/>
          </a:p>
        </p:txBody>
      </p:sp>
      <p:sp>
        <p:nvSpPr>
          <p:cNvPr id="6" name="TextBox 5">
            <a:extLst>
              <a:ext uri="{FF2B5EF4-FFF2-40B4-BE49-F238E27FC236}">
                <a16:creationId xmlns:a16="http://schemas.microsoft.com/office/drawing/2014/main" id="{9C42DE55-1A1D-48E9-BFF9-209760E9D96A}"/>
              </a:ext>
            </a:extLst>
          </p:cNvPr>
          <p:cNvSpPr txBox="1"/>
          <p:nvPr/>
        </p:nvSpPr>
        <p:spPr>
          <a:xfrm>
            <a:off x="666941" y="892285"/>
            <a:ext cx="10654775" cy="369332"/>
          </a:xfrm>
          <a:prstGeom prst="rect">
            <a:avLst/>
          </a:prstGeom>
          <a:noFill/>
        </p:spPr>
        <p:txBody>
          <a:bodyPr wrap="square" rtlCol="0">
            <a:spAutoFit/>
          </a:bodyPr>
          <a:lstStyle/>
          <a:p>
            <a:pPr>
              <a:lnSpc>
                <a:spcPct val="90000"/>
              </a:lnSpc>
              <a:spcBef>
                <a:spcPts val="1200"/>
              </a:spcBef>
            </a:pPr>
            <a:r>
              <a:rPr lang="en-US" sz="2000" dirty="0"/>
              <a:t>Because demons perceive our essence (our NATURE); they know us better than we know ourselves</a:t>
            </a:r>
          </a:p>
        </p:txBody>
      </p:sp>
      <p:sp>
        <p:nvSpPr>
          <p:cNvPr id="10" name="TextBox 9">
            <a:extLst>
              <a:ext uri="{FF2B5EF4-FFF2-40B4-BE49-F238E27FC236}">
                <a16:creationId xmlns:a16="http://schemas.microsoft.com/office/drawing/2014/main" id="{A87FD844-F4F5-4901-BC5B-493478EEA481}"/>
              </a:ext>
            </a:extLst>
          </p:cNvPr>
          <p:cNvSpPr txBox="1"/>
          <p:nvPr/>
        </p:nvSpPr>
        <p:spPr>
          <a:xfrm>
            <a:off x="1044312" y="4448337"/>
            <a:ext cx="11309159" cy="1375761"/>
          </a:xfrm>
          <a:prstGeom prst="rect">
            <a:avLst/>
          </a:prstGeom>
          <a:noFill/>
        </p:spPr>
        <p:txBody>
          <a:bodyPr wrap="square" rtlCol="0">
            <a:spAutoFit/>
          </a:bodyPr>
          <a:lstStyle/>
          <a:p>
            <a:pPr>
              <a:lnSpc>
                <a:spcPct val="90000"/>
              </a:lnSpc>
              <a:spcBef>
                <a:spcPts val="600"/>
              </a:spcBef>
            </a:pPr>
            <a:r>
              <a:rPr lang="en-US" sz="2000" b="1" i="1" dirty="0">
                <a:solidFill>
                  <a:srgbClr val="FF0000"/>
                </a:solidFill>
              </a:rPr>
              <a:t>BUT…</a:t>
            </a:r>
            <a:r>
              <a:rPr lang="en-US" sz="2000" dirty="0"/>
              <a:t> </a:t>
            </a:r>
            <a:r>
              <a:rPr lang="en-US" dirty="0"/>
              <a:t>God attenuates demonic power</a:t>
            </a:r>
          </a:p>
          <a:p>
            <a:pPr>
              <a:lnSpc>
                <a:spcPct val="90000"/>
              </a:lnSpc>
              <a:spcBef>
                <a:spcPts val="600"/>
              </a:spcBef>
            </a:pPr>
            <a:r>
              <a:rPr lang="en-US" sz="2000" b="1" i="1" dirty="0">
                <a:solidFill>
                  <a:srgbClr val="FF0000"/>
                </a:solidFill>
              </a:rPr>
              <a:t>Demons can only influence our lower faculties (i.e., Appetites and Imagination)</a:t>
            </a:r>
          </a:p>
          <a:p>
            <a:pPr>
              <a:lnSpc>
                <a:spcPct val="90000"/>
              </a:lnSpc>
              <a:spcBef>
                <a:spcPts val="600"/>
              </a:spcBef>
            </a:pPr>
            <a:r>
              <a:rPr lang="en-US" dirty="0"/>
              <a:t>Demons are prevented from attacking our Divine faculties (i.e., Will, Reason, and Intellect)</a:t>
            </a:r>
          </a:p>
          <a:p>
            <a:pPr>
              <a:lnSpc>
                <a:spcPct val="90000"/>
              </a:lnSpc>
              <a:spcBef>
                <a:spcPts val="600"/>
              </a:spcBef>
            </a:pPr>
            <a:r>
              <a:rPr lang="en-US" dirty="0"/>
              <a:t>Demons may appear to read our minds, but they can only infer what we are thinking </a:t>
            </a:r>
            <a:r>
              <a:rPr lang="en-US" b="1" i="1" dirty="0">
                <a:solidFill>
                  <a:srgbClr val="FF0000"/>
                </a:solidFill>
              </a:rPr>
              <a:t>from acute observation</a:t>
            </a:r>
          </a:p>
        </p:txBody>
      </p:sp>
      <p:sp>
        <p:nvSpPr>
          <p:cNvPr id="11" name="TextBox 10">
            <a:extLst>
              <a:ext uri="{FF2B5EF4-FFF2-40B4-BE49-F238E27FC236}">
                <a16:creationId xmlns:a16="http://schemas.microsoft.com/office/drawing/2014/main" id="{E6E0045A-FDF0-482A-8A7A-5275B40DDFD5}"/>
              </a:ext>
            </a:extLst>
          </p:cNvPr>
          <p:cNvSpPr txBox="1"/>
          <p:nvPr/>
        </p:nvSpPr>
        <p:spPr>
          <a:xfrm>
            <a:off x="1044312" y="5818456"/>
            <a:ext cx="10858118" cy="590931"/>
          </a:xfrm>
          <a:prstGeom prst="rect">
            <a:avLst/>
          </a:prstGeom>
          <a:noFill/>
        </p:spPr>
        <p:txBody>
          <a:bodyPr wrap="square" rtlCol="0">
            <a:spAutoFit/>
          </a:bodyPr>
          <a:lstStyle/>
          <a:p>
            <a:pPr>
              <a:lnSpc>
                <a:spcPct val="90000"/>
              </a:lnSpc>
              <a:spcBef>
                <a:spcPts val="600"/>
              </a:spcBef>
            </a:pPr>
            <a:r>
              <a:rPr lang="en-US" dirty="0"/>
              <a:t>Demons do not know the future, but sometimes can be very good at estimating what will happen </a:t>
            </a:r>
            <a:r>
              <a:rPr lang="en-US" b="1" i="1" dirty="0">
                <a:solidFill>
                  <a:srgbClr val="FF0000"/>
                </a:solidFill>
              </a:rPr>
              <a:t>based on their knowledge of the essence of all things</a:t>
            </a:r>
          </a:p>
        </p:txBody>
      </p:sp>
      <p:grpSp>
        <p:nvGrpSpPr>
          <p:cNvPr id="7" name="Group 6">
            <a:extLst>
              <a:ext uri="{FF2B5EF4-FFF2-40B4-BE49-F238E27FC236}">
                <a16:creationId xmlns:a16="http://schemas.microsoft.com/office/drawing/2014/main" id="{1CFF6432-6B5E-C7B8-8536-F13801739B9A}"/>
              </a:ext>
            </a:extLst>
          </p:cNvPr>
          <p:cNvGrpSpPr/>
          <p:nvPr/>
        </p:nvGrpSpPr>
        <p:grpSpPr>
          <a:xfrm>
            <a:off x="4227894" y="1506163"/>
            <a:ext cx="5177918" cy="2871465"/>
            <a:chOff x="3417468" y="3543934"/>
            <a:chExt cx="5177918" cy="2871465"/>
          </a:xfrm>
        </p:grpSpPr>
        <p:cxnSp>
          <p:nvCxnSpPr>
            <p:cNvPr id="20" name="Straight Connector 19">
              <a:extLst>
                <a:ext uri="{FF2B5EF4-FFF2-40B4-BE49-F238E27FC236}">
                  <a16:creationId xmlns:a16="http://schemas.microsoft.com/office/drawing/2014/main" id="{A53E63E7-E854-4EF4-8293-9EC593472F91}"/>
                </a:ext>
              </a:extLst>
            </p:cNvPr>
            <p:cNvCxnSpPr>
              <a:cxnSpLocks/>
            </p:cNvCxnSpPr>
            <p:nvPr/>
          </p:nvCxnSpPr>
          <p:spPr>
            <a:xfrm>
              <a:off x="3417468" y="3543934"/>
              <a:ext cx="0" cy="2871465"/>
            </a:xfrm>
            <a:prstGeom prst="line">
              <a:avLst/>
            </a:prstGeom>
            <a:ln w="7302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descr="A statue of a deer&#10;&#10;Description automatically generated with low confidence">
              <a:extLst>
                <a:ext uri="{FF2B5EF4-FFF2-40B4-BE49-F238E27FC236}">
                  <a16:creationId xmlns:a16="http://schemas.microsoft.com/office/drawing/2014/main" id="{F91C955C-9BA5-0BEA-C736-8F0334C9FDF2}"/>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7231081" y="3971100"/>
              <a:ext cx="1364305" cy="2197949"/>
            </a:xfrm>
            <a:prstGeom prst="rect">
              <a:avLst/>
            </a:prstGeom>
          </p:spPr>
        </p:pic>
        <p:cxnSp>
          <p:nvCxnSpPr>
            <p:cNvPr id="13" name="Straight Arrow Connector 12">
              <a:extLst>
                <a:ext uri="{FF2B5EF4-FFF2-40B4-BE49-F238E27FC236}">
                  <a16:creationId xmlns:a16="http://schemas.microsoft.com/office/drawing/2014/main" id="{A95182FA-347D-9598-D99E-14B860D94FF6}"/>
                </a:ext>
              </a:extLst>
            </p:cNvPr>
            <p:cNvCxnSpPr>
              <a:cxnSpLocks/>
            </p:cNvCxnSpPr>
            <p:nvPr/>
          </p:nvCxnSpPr>
          <p:spPr>
            <a:xfrm flipH="1">
              <a:off x="5770225" y="571596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7B264FE-661F-FC00-730A-4E100785C3EE}"/>
                </a:ext>
              </a:extLst>
            </p:cNvPr>
            <p:cNvCxnSpPr/>
            <p:nvPr/>
          </p:nvCxnSpPr>
          <p:spPr>
            <a:xfrm flipH="1">
              <a:off x="5770225" y="506682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865806A-786E-CF8A-2D44-23FBF9968A33}"/>
                </a:ext>
              </a:extLst>
            </p:cNvPr>
            <p:cNvCxnSpPr/>
            <p:nvPr/>
          </p:nvCxnSpPr>
          <p:spPr>
            <a:xfrm flipH="1">
              <a:off x="5770225" y="441767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AC1082-E6DE-FB0A-B189-FEA66D017E33}"/>
                </a:ext>
              </a:extLst>
            </p:cNvPr>
            <p:cNvSpPr txBox="1"/>
            <p:nvPr/>
          </p:nvSpPr>
          <p:spPr>
            <a:xfrm>
              <a:off x="6209907" y="4078943"/>
              <a:ext cx="896399" cy="276999"/>
            </a:xfrm>
            <a:prstGeom prst="rect">
              <a:avLst/>
            </a:prstGeom>
            <a:noFill/>
          </p:spPr>
          <p:txBody>
            <a:bodyPr wrap="none" rtlCol="0">
              <a:spAutoFit/>
            </a:bodyPr>
            <a:lstStyle/>
            <a:p>
              <a:r>
                <a:rPr lang="en-US" sz="1200" dirty="0"/>
                <a:t>Temptation</a:t>
              </a:r>
            </a:p>
          </p:txBody>
        </p:sp>
        <p:sp>
          <p:nvSpPr>
            <p:cNvPr id="18" name="TextBox 17">
              <a:extLst>
                <a:ext uri="{FF2B5EF4-FFF2-40B4-BE49-F238E27FC236}">
                  <a16:creationId xmlns:a16="http://schemas.microsoft.com/office/drawing/2014/main" id="{2E59DC0E-B970-2C16-C4D3-CA0D65259828}"/>
                </a:ext>
              </a:extLst>
            </p:cNvPr>
            <p:cNvSpPr txBox="1"/>
            <p:nvPr/>
          </p:nvSpPr>
          <p:spPr>
            <a:xfrm>
              <a:off x="6209907" y="4613742"/>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19" name="TextBox 18">
              <a:extLst>
                <a:ext uri="{FF2B5EF4-FFF2-40B4-BE49-F238E27FC236}">
                  <a16:creationId xmlns:a16="http://schemas.microsoft.com/office/drawing/2014/main" id="{1A2EC1E1-3143-CC6A-2560-C4F304A9016C}"/>
                </a:ext>
              </a:extLst>
            </p:cNvPr>
            <p:cNvSpPr txBox="1"/>
            <p:nvPr/>
          </p:nvSpPr>
          <p:spPr>
            <a:xfrm>
              <a:off x="6209907" y="5288024"/>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grpSp>
      <p:grpSp>
        <p:nvGrpSpPr>
          <p:cNvPr id="41" name="Group 40">
            <a:extLst>
              <a:ext uri="{FF2B5EF4-FFF2-40B4-BE49-F238E27FC236}">
                <a16:creationId xmlns:a16="http://schemas.microsoft.com/office/drawing/2014/main" id="{71E3911F-7D2D-BC17-1908-FA084234C2CD}"/>
              </a:ext>
            </a:extLst>
          </p:cNvPr>
          <p:cNvGrpSpPr/>
          <p:nvPr/>
        </p:nvGrpSpPr>
        <p:grpSpPr>
          <a:xfrm>
            <a:off x="2383892" y="1380042"/>
            <a:ext cx="4043369" cy="2822556"/>
            <a:chOff x="1938725" y="3640797"/>
            <a:chExt cx="4043369" cy="2822556"/>
          </a:xfrm>
        </p:grpSpPr>
        <p:sp>
          <p:nvSpPr>
            <p:cNvPr id="21" name="Rectangle: Rounded Corners 20">
              <a:extLst>
                <a:ext uri="{FF2B5EF4-FFF2-40B4-BE49-F238E27FC236}">
                  <a16:creationId xmlns:a16="http://schemas.microsoft.com/office/drawing/2014/main" id="{A1CF08BD-71FC-73DF-7BEF-49755FA6B53C}"/>
                </a:ext>
              </a:extLst>
            </p:cNvPr>
            <p:cNvSpPr/>
            <p:nvPr/>
          </p:nvSpPr>
          <p:spPr>
            <a:xfrm>
              <a:off x="1949447" y="5179570"/>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22" name="Straight Arrow Connector 21">
              <a:extLst>
                <a:ext uri="{FF2B5EF4-FFF2-40B4-BE49-F238E27FC236}">
                  <a16:creationId xmlns:a16="http://schemas.microsoft.com/office/drawing/2014/main" id="{6A59911F-A294-B721-CACE-F0DCAB47B5FE}"/>
                </a:ext>
              </a:extLst>
            </p:cNvPr>
            <p:cNvCxnSpPr>
              <a:cxnSpLocks/>
              <a:stCxn id="21" idx="2"/>
              <a:endCxn id="23" idx="0"/>
            </p:cNvCxnSpPr>
            <p:nvPr/>
          </p:nvCxnSpPr>
          <p:spPr>
            <a:xfrm flipH="1">
              <a:off x="2715965" y="5545330"/>
              <a:ext cx="10722" cy="55226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81E90263-D7F9-2D99-C8F7-DDB530BD7F13}"/>
                </a:ext>
              </a:extLst>
            </p:cNvPr>
            <p:cNvSpPr/>
            <p:nvPr/>
          </p:nvSpPr>
          <p:spPr>
            <a:xfrm>
              <a:off x="1938725" y="6097593"/>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24" name="Rectangle: Rounded Corners 23">
              <a:extLst>
                <a:ext uri="{FF2B5EF4-FFF2-40B4-BE49-F238E27FC236}">
                  <a16:creationId xmlns:a16="http://schemas.microsoft.com/office/drawing/2014/main" id="{99BA594B-1149-D237-AA6F-8C8CE15CEB25}"/>
                </a:ext>
              </a:extLst>
            </p:cNvPr>
            <p:cNvSpPr/>
            <p:nvPr/>
          </p:nvSpPr>
          <p:spPr>
            <a:xfrm>
              <a:off x="1938725" y="3640797"/>
              <a:ext cx="1554480" cy="365760"/>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grpSp>
          <p:nvGrpSpPr>
            <p:cNvPr id="25" name="Group 24">
              <a:extLst>
                <a:ext uri="{FF2B5EF4-FFF2-40B4-BE49-F238E27FC236}">
                  <a16:creationId xmlns:a16="http://schemas.microsoft.com/office/drawing/2014/main" id="{FEB77D5E-F3D7-464F-F2B7-4E38A93DF67F}"/>
                </a:ext>
              </a:extLst>
            </p:cNvPr>
            <p:cNvGrpSpPr/>
            <p:nvPr/>
          </p:nvGrpSpPr>
          <p:grpSpPr>
            <a:xfrm>
              <a:off x="4014186" y="4375263"/>
              <a:ext cx="1967908" cy="1654777"/>
              <a:chOff x="6428740" y="3601682"/>
              <a:chExt cx="1967908" cy="1654777"/>
            </a:xfrm>
          </p:grpSpPr>
          <p:sp>
            <p:nvSpPr>
              <p:cNvPr id="26" name="Rectangle: Rounded Corners 25">
                <a:extLst>
                  <a:ext uri="{FF2B5EF4-FFF2-40B4-BE49-F238E27FC236}">
                    <a16:creationId xmlns:a16="http://schemas.microsoft.com/office/drawing/2014/main" id="{95D8C321-E164-593B-81C3-AD3427CFE08F}"/>
                  </a:ext>
                </a:extLst>
              </p:cNvPr>
              <p:cNvSpPr/>
              <p:nvPr/>
            </p:nvSpPr>
            <p:spPr>
              <a:xfrm>
                <a:off x="6428740" y="4628716"/>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27" name="Rectangle: Rounded Corners 26">
                <a:extLst>
                  <a:ext uri="{FF2B5EF4-FFF2-40B4-BE49-F238E27FC236}">
                    <a16:creationId xmlns:a16="http://schemas.microsoft.com/office/drawing/2014/main" id="{76FF7F6A-4040-6EA0-8103-C1BC96904145}"/>
                  </a:ext>
                </a:extLst>
              </p:cNvPr>
              <p:cNvSpPr/>
              <p:nvPr/>
            </p:nvSpPr>
            <p:spPr>
              <a:xfrm>
                <a:off x="6451734" y="3601682"/>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28" name="Straight Arrow Connector 27">
                <a:extLst>
                  <a:ext uri="{FF2B5EF4-FFF2-40B4-BE49-F238E27FC236}">
                    <a16:creationId xmlns:a16="http://schemas.microsoft.com/office/drawing/2014/main" id="{4FB34533-0888-171C-93EB-6543A46EFD91}"/>
                  </a:ext>
                </a:extLst>
              </p:cNvPr>
              <p:cNvCxnSpPr>
                <a:cxnSpLocks/>
                <a:stCxn id="27" idx="2"/>
                <a:endCxn id="26" idx="0"/>
              </p:cNvCxnSpPr>
              <p:nvPr/>
            </p:nvCxnSpPr>
            <p:spPr>
              <a:xfrm flipH="1">
                <a:off x="7401197" y="4229425"/>
                <a:ext cx="22994" cy="399291"/>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8FA29CD2-AF53-1FB5-BE39-B45078A81F2F}"/>
                </a:ext>
              </a:extLst>
            </p:cNvPr>
            <p:cNvCxnSpPr>
              <a:cxnSpLocks/>
              <a:stCxn id="21" idx="0"/>
              <a:endCxn id="24" idx="2"/>
            </p:cNvCxnSpPr>
            <p:nvPr/>
          </p:nvCxnSpPr>
          <p:spPr>
            <a:xfrm flipH="1" flipV="1">
              <a:off x="2715965" y="4006557"/>
              <a:ext cx="10722" cy="117301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6690F5C-388D-4B58-5378-A307E1037AC0}"/>
                </a:ext>
              </a:extLst>
            </p:cNvPr>
            <p:cNvGrpSpPr/>
            <p:nvPr/>
          </p:nvGrpSpPr>
          <p:grpSpPr>
            <a:xfrm>
              <a:off x="3493205" y="4689135"/>
              <a:ext cx="543975" cy="1591338"/>
              <a:chOff x="3493205" y="4689135"/>
              <a:chExt cx="543975" cy="1591338"/>
            </a:xfrm>
          </p:grpSpPr>
          <p:cxnSp>
            <p:nvCxnSpPr>
              <p:cNvPr id="31" name="Straight Arrow Connector 30">
                <a:extLst>
                  <a:ext uri="{FF2B5EF4-FFF2-40B4-BE49-F238E27FC236}">
                    <a16:creationId xmlns:a16="http://schemas.microsoft.com/office/drawing/2014/main" id="{05C1B40E-EEC6-53F1-1129-0EFFF841F03B}"/>
                  </a:ext>
                </a:extLst>
              </p:cNvPr>
              <p:cNvCxnSpPr>
                <a:stCxn id="21" idx="3"/>
                <a:endCxn id="27" idx="1"/>
              </p:cNvCxnSpPr>
              <p:nvPr/>
            </p:nvCxnSpPr>
            <p:spPr>
              <a:xfrm flipV="1">
                <a:off x="3503927" y="4689135"/>
                <a:ext cx="533253" cy="673315"/>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7085E1-1203-1BAB-71C5-550DAADD8118}"/>
                  </a:ext>
                </a:extLst>
              </p:cNvPr>
              <p:cNvCxnSpPr>
                <a:cxnSpLocks/>
                <a:stCxn id="23" idx="3"/>
                <a:endCxn id="26" idx="1"/>
              </p:cNvCxnSpPr>
              <p:nvPr/>
            </p:nvCxnSpPr>
            <p:spPr>
              <a:xfrm flipV="1">
                <a:off x="3493205" y="5716169"/>
                <a:ext cx="520981" cy="564304"/>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548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20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14</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4982005" cy="523220"/>
          </a:xfrm>
          <a:prstGeom prst="rect">
            <a:avLst/>
          </a:prstGeom>
          <a:noFill/>
        </p:spPr>
        <p:txBody>
          <a:bodyPr wrap="none" rtlCol="0">
            <a:spAutoFit/>
          </a:bodyPr>
          <a:lstStyle/>
          <a:p>
            <a:pPr>
              <a:spcBef>
                <a:spcPts val="1200"/>
              </a:spcBef>
            </a:pPr>
            <a:r>
              <a:rPr lang="en-US" sz="2800" b="1" dirty="0"/>
              <a:t>God’s Protection and God’s Love</a:t>
            </a:r>
            <a:endParaRPr lang="en-US" sz="2400" b="1" dirty="0"/>
          </a:p>
        </p:txBody>
      </p:sp>
      <p:sp>
        <p:nvSpPr>
          <p:cNvPr id="7" name="TextBox 6">
            <a:extLst>
              <a:ext uri="{FF2B5EF4-FFF2-40B4-BE49-F238E27FC236}">
                <a16:creationId xmlns:a16="http://schemas.microsoft.com/office/drawing/2014/main" id="{4AF1D890-B88E-491D-9A45-E0FA9310832A}"/>
              </a:ext>
            </a:extLst>
          </p:cNvPr>
          <p:cNvSpPr txBox="1"/>
          <p:nvPr/>
        </p:nvSpPr>
        <p:spPr>
          <a:xfrm>
            <a:off x="666941" y="1015117"/>
            <a:ext cx="10654775" cy="800219"/>
          </a:xfrm>
          <a:prstGeom prst="rect">
            <a:avLst/>
          </a:prstGeom>
          <a:noFill/>
        </p:spPr>
        <p:txBody>
          <a:bodyPr wrap="square" rtlCol="0">
            <a:spAutoFit/>
          </a:bodyPr>
          <a:lstStyle/>
          <a:p>
            <a:pPr>
              <a:lnSpc>
                <a:spcPct val="90000"/>
              </a:lnSpc>
              <a:spcBef>
                <a:spcPts val="1200"/>
              </a:spcBef>
            </a:pPr>
            <a:r>
              <a:rPr lang="en-US" sz="2000" dirty="0"/>
              <a:t>Demons are completely subjugated to the power of God and our Blessed Mother</a:t>
            </a:r>
          </a:p>
          <a:p>
            <a:pPr>
              <a:lnSpc>
                <a:spcPct val="90000"/>
              </a:lnSpc>
              <a:spcBef>
                <a:spcPts val="1200"/>
              </a:spcBef>
            </a:pPr>
            <a:r>
              <a:rPr lang="en-US" sz="2000" dirty="0"/>
              <a:t>Demons CAN DO NOTHING without God’s permission</a:t>
            </a:r>
          </a:p>
        </p:txBody>
      </p:sp>
      <p:sp>
        <p:nvSpPr>
          <p:cNvPr id="11" name="TextBox 10">
            <a:extLst>
              <a:ext uri="{FF2B5EF4-FFF2-40B4-BE49-F238E27FC236}">
                <a16:creationId xmlns:a16="http://schemas.microsoft.com/office/drawing/2014/main" id="{4A4855A8-98D2-465C-96C3-25AD60F1C736}"/>
              </a:ext>
            </a:extLst>
          </p:cNvPr>
          <p:cNvSpPr txBox="1"/>
          <p:nvPr/>
        </p:nvSpPr>
        <p:spPr>
          <a:xfrm>
            <a:off x="666940" y="4125547"/>
            <a:ext cx="6595948" cy="646331"/>
          </a:xfrm>
          <a:prstGeom prst="rect">
            <a:avLst/>
          </a:prstGeom>
          <a:noFill/>
        </p:spPr>
        <p:txBody>
          <a:bodyPr wrap="square" rtlCol="0">
            <a:spAutoFit/>
          </a:bodyPr>
          <a:lstStyle/>
          <a:p>
            <a:pPr>
              <a:lnSpc>
                <a:spcPct val="90000"/>
              </a:lnSpc>
              <a:spcBef>
                <a:spcPts val="1200"/>
              </a:spcBef>
            </a:pPr>
            <a:r>
              <a:rPr lang="en-US" sz="2000" b="1" i="1" dirty="0">
                <a:solidFill>
                  <a:srgbClr val="FF0000"/>
                </a:solidFill>
              </a:rPr>
              <a:t>Temptations that appear beyond our ability to resist may be God prodding us to relinquish our pride and ask Him for help</a:t>
            </a:r>
          </a:p>
        </p:txBody>
      </p:sp>
      <p:pic>
        <p:nvPicPr>
          <p:cNvPr id="16" name="Picture 15" descr="A close-up of a person&#10;&#10;Description automatically generated with medium confidence">
            <a:extLst>
              <a:ext uri="{FF2B5EF4-FFF2-40B4-BE49-F238E27FC236}">
                <a16:creationId xmlns:a16="http://schemas.microsoft.com/office/drawing/2014/main" id="{147CF5AF-64B1-FA01-B2F9-6EEC11D93EAE}"/>
              </a:ext>
            </a:extLst>
          </p:cNvPr>
          <p:cNvPicPr>
            <a:picLocks noChangeAspect="1"/>
          </p:cNvPicPr>
          <p:nvPr/>
        </p:nvPicPr>
        <p:blipFill rotWithShape="1">
          <a:blip r:embed="rId3">
            <a:extLst>
              <a:ext uri="{28A0092B-C50C-407E-A947-70E740481C1C}">
                <a14:useLocalDpi xmlns:a14="http://schemas.microsoft.com/office/drawing/2010/main" val="0"/>
              </a:ext>
            </a:extLst>
          </a:blip>
          <a:srcRect r="20549"/>
          <a:stretch/>
        </p:blipFill>
        <p:spPr>
          <a:xfrm>
            <a:off x="7416065" y="3012981"/>
            <a:ext cx="4775935" cy="2871465"/>
          </a:xfrm>
          <a:prstGeom prst="rect">
            <a:avLst/>
          </a:prstGeom>
        </p:spPr>
      </p:pic>
      <p:sp>
        <p:nvSpPr>
          <p:cNvPr id="17" name="TextBox 16">
            <a:extLst>
              <a:ext uri="{FF2B5EF4-FFF2-40B4-BE49-F238E27FC236}">
                <a16:creationId xmlns:a16="http://schemas.microsoft.com/office/drawing/2014/main" id="{5166BDE3-1859-3F77-3AD2-96359781D490}"/>
              </a:ext>
            </a:extLst>
          </p:cNvPr>
          <p:cNvSpPr txBox="1"/>
          <p:nvPr/>
        </p:nvSpPr>
        <p:spPr>
          <a:xfrm>
            <a:off x="666940" y="2065518"/>
            <a:ext cx="6101443" cy="1732782"/>
          </a:xfrm>
          <a:prstGeom prst="rect">
            <a:avLst/>
          </a:prstGeom>
          <a:noFill/>
        </p:spPr>
        <p:txBody>
          <a:bodyPr wrap="square" rtlCol="0">
            <a:spAutoFit/>
          </a:bodyPr>
          <a:lstStyle/>
          <a:p>
            <a:pPr algn="just">
              <a:lnSpc>
                <a:spcPct val="85000"/>
              </a:lnSpc>
            </a:pPr>
            <a:r>
              <a:rPr lang="en-US" sz="2400" dirty="0">
                <a:solidFill>
                  <a:srgbClr val="4472C4"/>
                </a:solidFill>
              </a:rPr>
              <a:t>God is faithful, Who will not suffer you to be tempted above that which you are able; but will make also with temptation issue, that you many be able to bear it</a:t>
            </a:r>
          </a:p>
          <a:p>
            <a:pPr>
              <a:spcBef>
                <a:spcPts val="600"/>
              </a:spcBef>
            </a:pPr>
            <a:r>
              <a:rPr lang="en-US" sz="2000" i="1" dirty="0">
                <a:solidFill>
                  <a:srgbClr val="4472C4"/>
                </a:solidFill>
              </a:rPr>
              <a:t>-- 1 Corinthians 10:13</a:t>
            </a:r>
            <a:endParaRPr lang="en-US" sz="2400" i="1" dirty="0">
              <a:solidFill>
                <a:srgbClr val="4472C4"/>
              </a:solidFill>
            </a:endParaRPr>
          </a:p>
        </p:txBody>
      </p:sp>
      <p:sp>
        <p:nvSpPr>
          <p:cNvPr id="18" name="TextBox 17">
            <a:extLst>
              <a:ext uri="{FF2B5EF4-FFF2-40B4-BE49-F238E27FC236}">
                <a16:creationId xmlns:a16="http://schemas.microsoft.com/office/drawing/2014/main" id="{FEDE70F1-BC70-3A1F-977C-F059B708BD0A}"/>
              </a:ext>
            </a:extLst>
          </p:cNvPr>
          <p:cNvSpPr txBox="1"/>
          <p:nvPr/>
        </p:nvSpPr>
        <p:spPr>
          <a:xfrm>
            <a:off x="666940" y="5196552"/>
            <a:ext cx="6595948" cy="800219"/>
          </a:xfrm>
          <a:prstGeom prst="rect">
            <a:avLst/>
          </a:prstGeom>
          <a:noFill/>
        </p:spPr>
        <p:txBody>
          <a:bodyPr wrap="square" rtlCol="0">
            <a:spAutoFit/>
          </a:bodyPr>
          <a:lstStyle/>
          <a:p>
            <a:pPr>
              <a:lnSpc>
                <a:spcPct val="90000"/>
              </a:lnSpc>
              <a:spcBef>
                <a:spcPts val="1200"/>
              </a:spcBef>
            </a:pPr>
            <a:r>
              <a:rPr lang="en-US" sz="2000" b="1" i="1" dirty="0"/>
              <a:t>Still… this means that God PERMITS demonic activity!!</a:t>
            </a:r>
          </a:p>
          <a:p>
            <a:pPr>
              <a:lnSpc>
                <a:spcPct val="90000"/>
              </a:lnSpc>
              <a:spcBef>
                <a:spcPts val="1200"/>
              </a:spcBef>
            </a:pPr>
            <a:r>
              <a:rPr lang="en-US" sz="2000" b="1" i="1" dirty="0">
                <a:solidFill>
                  <a:srgbClr val="FF0000"/>
                </a:solidFill>
              </a:rPr>
              <a:t>WHY?</a:t>
            </a:r>
          </a:p>
        </p:txBody>
      </p:sp>
    </p:spTree>
    <p:extLst>
      <p:ext uri="{BB962C8B-B14F-4D97-AF65-F5344CB8AC3E}">
        <p14:creationId xmlns:p14="http://schemas.microsoft.com/office/powerpoint/2010/main" val="110831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15</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4982005" cy="523220"/>
          </a:xfrm>
          <a:prstGeom prst="rect">
            <a:avLst/>
          </a:prstGeom>
          <a:noFill/>
        </p:spPr>
        <p:txBody>
          <a:bodyPr wrap="none" rtlCol="0">
            <a:spAutoFit/>
          </a:bodyPr>
          <a:lstStyle/>
          <a:p>
            <a:pPr>
              <a:spcBef>
                <a:spcPts val="1200"/>
              </a:spcBef>
            </a:pPr>
            <a:r>
              <a:rPr lang="en-US" sz="2800" b="1" dirty="0"/>
              <a:t>God’s Protection and God’s Love</a:t>
            </a:r>
            <a:endParaRPr lang="en-US" sz="2400" b="1" dirty="0"/>
          </a:p>
        </p:txBody>
      </p:sp>
      <p:sp>
        <p:nvSpPr>
          <p:cNvPr id="8" name="TextBox 7">
            <a:extLst>
              <a:ext uri="{FF2B5EF4-FFF2-40B4-BE49-F238E27FC236}">
                <a16:creationId xmlns:a16="http://schemas.microsoft.com/office/drawing/2014/main" id="{8FF46078-9FD4-41A6-A813-02846CAF0B01}"/>
              </a:ext>
            </a:extLst>
          </p:cNvPr>
          <p:cNvSpPr txBox="1"/>
          <p:nvPr/>
        </p:nvSpPr>
        <p:spPr>
          <a:xfrm>
            <a:off x="666940" y="1090991"/>
            <a:ext cx="10654775" cy="1231106"/>
          </a:xfrm>
          <a:prstGeom prst="rect">
            <a:avLst/>
          </a:prstGeom>
          <a:noFill/>
        </p:spPr>
        <p:txBody>
          <a:bodyPr wrap="square" rtlCol="0">
            <a:spAutoFit/>
          </a:bodyPr>
          <a:lstStyle/>
          <a:p>
            <a:pPr>
              <a:lnSpc>
                <a:spcPct val="90000"/>
              </a:lnSpc>
              <a:spcBef>
                <a:spcPts val="1200"/>
              </a:spcBef>
            </a:pPr>
            <a:r>
              <a:rPr lang="en-US" sz="2000" dirty="0"/>
              <a:t>God uses the demons to purify and strengthen us!</a:t>
            </a:r>
          </a:p>
          <a:p>
            <a:pPr>
              <a:lnSpc>
                <a:spcPct val="90000"/>
              </a:lnSpc>
              <a:spcBef>
                <a:spcPts val="1200"/>
              </a:spcBef>
            </a:pPr>
            <a:r>
              <a:rPr lang="en-US" sz="2000" dirty="0"/>
              <a:t>God limits demonic activity to only those temptations that will do us the most good!</a:t>
            </a:r>
          </a:p>
          <a:p>
            <a:pPr>
              <a:lnSpc>
                <a:spcPct val="90000"/>
              </a:lnSpc>
              <a:spcBef>
                <a:spcPts val="1200"/>
              </a:spcBef>
            </a:pPr>
            <a:r>
              <a:rPr lang="en-US" sz="2000" dirty="0"/>
              <a:t>OR… that will serve to help those around us</a:t>
            </a:r>
          </a:p>
        </p:txBody>
      </p:sp>
      <p:sp>
        <p:nvSpPr>
          <p:cNvPr id="12" name="TextBox 11">
            <a:extLst>
              <a:ext uri="{FF2B5EF4-FFF2-40B4-BE49-F238E27FC236}">
                <a16:creationId xmlns:a16="http://schemas.microsoft.com/office/drawing/2014/main" id="{B3F174AD-15D3-4FC6-98FE-1FA9247B444E}"/>
              </a:ext>
            </a:extLst>
          </p:cNvPr>
          <p:cNvSpPr txBox="1"/>
          <p:nvPr/>
        </p:nvSpPr>
        <p:spPr>
          <a:xfrm>
            <a:off x="666940" y="2384321"/>
            <a:ext cx="6498135" cy="2586349"/>
          </a:xfrm>
          <a:prstGeom prst="rect">
            <a:avLst/>
          </a:prstGeom>
          <a:noFill/>
        </p:spPr>
        <p:txBody>
          <a:bodyPr wrap="square" rtlCol="0">
            <a:spAutoFit/>
          </a:bodyPr>
          <a:lstStyle/>
          <a:p>
            <a:pPr>
              <a:lnSpc>
                <a:spcPct val="90000"/>
              </a:lnSpc>
              <a:spcBef>
                <a:spcPts val="1200"/>
              </a:spcBef>
            </a:pPr>
            <a:r>
              <a:rPr lang="en-US" dirty="0"/>
              <a:t>We should respond to temptation and life’s suffering by examining:</a:t>
            </a:r>
          </a:p>
          <a:p>
            <a:pPr marL="463550" lvl="1" indent="-225425">
              <a:lnSpc>
                <a:spcPct val="85000"/>
              </a:lnSpc>
              <a:spcBef>
                <a:spcPts val="400"/>
              </a:spcBef>
              <a:buFontTx/>
              <a:buChar char="-"/>
            </a:pPr>
            <a:r>
              <a:rPr lang="en-US" dirty="0"/>
              <a:t>What does God want me to become purified in?</a:t>
            </a:r>
          </a:p>
          <a:p>
            <a:pPr marL="463550" lvl="1" indent="-225425">
              <a:lnSpc>
                <a:spcPct val="85000"/>
              </a:lnSpc>
              <a:spcBef>
                <a:spcPts val="400"/>
              </a:spcBef>
              <a:buFontTx/>
              <a:buChar char="-"/>
            </a:pPr>
            <a:r>
              <a:rPr lang="en-US" dirty="0"/>
              <a:t>In which virtue(s) does God want me to excel</a:t>
            </a:r>
          </a:p>
          <a:p>
            <a:pPr marL="463550" lvl="1" indent="-225425">
              <a:lnSpc>
                <a:spcPct val="85000"/>
              </a:lnSpc>
              <a:spcBef>
                <a:spcPts val="400"/>
              </a:spcBef>
              <a:buFontTx/>
              <a:buChar char="-"/>
            </a:pPr>
            <a:r>
              <a:rPr lang="en-US" dirty="0"/>
              <a:t>How is God using this to guide me toward working out my own salvation?</a:t>
            </a:r>
          </a:p>
          <a:p>
            <a:pPr marL="463550" lvl="1" indent="-225425">
              <a:lnSpc>
                <a:spcPct val="85000"/>
              </a:lnSpc>
              <a:spcBef>
                <a:spcPts val="400"/>
              </a:spcBef>
              <a:buFontTx/>
              <a:buChar char="-"/>
            </a:pPr>
            <a:r>
              <a:rPr lang="en-US" dirty="0"/>
              <a:t>How might God be asking me to help those around me?</a:t>
            </a:r>
          </a:p>
          <a:p>
            <a:pPr marL="463550" lvl="1" indent="-225425">
              <a:lnSpc>
                <a:spcPct val="85000"/>
              </a:lnSpc>
              <a:spcBef>
                <a:spcPts val="400"/>
              </a:spcBef>
              <a:buFontTx/>
              <a:buChar char="-"/>
            </a:pPr>
            <a:r>
              <a:rPr lang="en-US" dirty="0"/>
              <a:t>What kind of graces does God want me to be asking for?</a:t>
            </a:r>
          </a:p>
          <a:p>
            <a:pPr marL="463550" lvl="1" indent="-225425">
              <a:lnSpc>
                <a:spcPct val="85000"/>
              </a:lnSpc>
              <a:spcBef>
                <a:spcPts val="400"/>
              </a:spcBef>
              <a:buFontTx/>
              <a:buChar char="-"/>
            </a:pPr>
            <a:r>
              <a:rPr lang="en-US" dirty="0"/>
              <a:t>Which prayers does God want me to use?</a:t>
            </a:r>
          </a:p>
          <a:p>
            <a:pPr marL="463550" lvl="1" indent="-225425">
              <a:lnSpc>
                <a:spcPct val="85000"/>
              </a:lnSpc>
              <a:spcBef>
                <a:spcPts val="400"/>
              </a:spcBef>
              <a:buFontTx/>
              <a:buChar char="-"/>
            </a:pPr>
            <a:r>
              <a:rPr lang="en-US" dirty="0"/>
              <a:t>How might God be using me to purify others?</a:t>
            </a:r>
          </a:p>
        </p:txBody>
      </p:sp>
      <p:grpSp>
        <p:nvGrpSpPr>
          <p:cNvPr id="14" name="Group 13">
            <a:extLst>
              <a:ext uri="{FF2B5EF4-FFF2-40B4-BE49-F238E27FC236}">
                <a16:creationId xmlns:a16="http://schemas.microsoft.com/office/drawing/2014/main" id="{D00A30B9-D87A-4002-A56C-80C213526F1C}"/>
              </a:ext>
            </a:extLst>
          </p:cNvPr>
          <p:cNvGrpSpPr/>
          <p:nvPr/>
        </p:nvGrpSpPr>
        <p:grpSpPr>
          <a:xfrm>
            <a:off x="7262888" y="2895545"/>
            <a:ext cx="4929111" cy="2871464"/>
            <a:chOff x="6188766" y="2760056"/>
            <a:chExt cx="4399722" cy="2871464"/>
          </a:xfrm>
        </p:grpSpPr>
        <p:sp>
          <p:nvSpPr>
            <p:cNvPr id="13" name="Rectangle 12">
              <a:extLst>
                <a:ext uri="{FF2B5EF4-FFF2-40B4-BE49-F238E27FC236}">
                  <a16:creationId xmlns:a16="http://schemas.microsoft.com/office/drawing/2014/main" id="{C649589D-85F5-4B99-8FF3-7485A42FA27C}"/>
                </a:ext>
              </a:extLst>
            </p:cNvPr>
            <p:cNvSpPr/>
            <p:nvPr/>
          </p:nvSpPr>
          <p:spPr>
            <a:xfrm>
              <a:off x="9183757" y="2760056"/>
              <a:ext cx="1404731" cy="2871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E828B6-DED7-4861-AC10-FB39293AA9DE}"/>
                </a:ext>
              </a:extLst>
            </p:cNvPr>
            <p:cNvSpPr/>
            <p:nvPr/>
          </p:nvSpPr>
          <p:spPr>
            <a:xfrm>
              <a:off x="6188766" y="2760056"/>
              <a:ext cx="4399722" cy="2871464"/>
            </a:xfrm>
            <a:prstGeom prst="roundRect">
              <a:avLst>
                <a:gd name="adj" fmla="val 49434"/>
              </a:avLst>
            </a:prstGeom>
            <a:blipFill>
              <a:blip r:embed="rId3"/>
              <a:stretch>
                <a:fillRect l="-12052" r="-21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D24F86E-24AB-EA79-7389-D95241E98160}"/>
              </a:ext>
            </a:extLst>
          </p:cNvPr>
          <p:cNvSpPr txBox="1"/>
          <p:nvPr/>
        </p:nvSpPr>
        <p:spPr>
          <a:xfrm>
            <a:off x="666940" y="5122745"/>
            <a:ext cx="5429060" cy="646331"/>
          </a:xfrm>
          <a:prstGeom prst="rect">
            <a:avLst/>
          </a:prstGeom>
          <a:noFill/>
        </p:spPr>
        <p:txBody>
          <a:bodyPr wrap="square" rtlCol="0">
            <a:spAutoFit/>
          </a:bodyPr>
          <a:lstStyle/>
          <a:p>
            <a:pPr>
              <a:lnSpc>
                <a:spcPct val="90000"/>
              </a:lnSpc>
              <a:spcBef>
                <a:spcPts val="1200"/>
              </a:spcBef>
            </a:pPr>
            <a:r>
              <a:rPr lang="en-US" sz="2000" b="1" i="1" dirty="0">
                <a:solidFill>
                  <a:srgbClr val="FF0000"/>
                </a:solidFill>
              </a:rPr>
              <a:t>If we pray for God to purify us, prepare to endure much suffering!</a:t>
            </a:r>
          </a:p>
        </p:txBody>
      </p:sp>
    </p:spTree>
    <p:extLst>
      <p:ext uri="{BB962C8B-B14F-4D97-AF65-F5344CB8AC3E}">
        <p14:creationId xmlns:p14="http://schemas.microsoft.com/office/powerpoint/2010/main" val="10344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16</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2539926" cy="523220"/>
          </a:xfrm>
          <a:prstGeom prst="rect">
            <a:avLst/>
          </a:prstGeom>
          <a:noFill/>
        </p:spPr>
        <p:txBody>
          <a:bodyPr wrap="none" rtlCol="0">
            <a:spAutoFit/>
          </a:bodyPr>
          <a:lstStyle/>
          <a:p>
            <a:pPr>
              <a:spcBef>
                <a:spcPts val="1200"/>
              </a:spcBef>
            </a:pPr>
            <a:r>
              <a:rPr lang="en-US" sz="2800" b="1" dirty="0"/>
              <a:t>Demonic Attack</a:t>
            </a:r>
            <a:endParaRPr lang="en-US" sz="2400" b="1" dirty="0"/>
          </a:p>
        </p:txBody>
      </p:sp>
      <p:sp>
        <p:nvSpPr>
          <p:cNvPr id="6" name="TextBox 5">
            <a:extLst>
              <a:ext uri="{FF2B5EF4-FFF2-40B4-BE49-F238E27FC236}">
                <a16:creationId xmlns:a16="http://schemas.microsoft.com/office/drawing/2014/main" id="{9C42DE55-1A1D-48E9-BFF9-209760E9D96A}"/>
              </a:ext>
            </a:extLst>
          </p:cNvPr>
          <p:cNvSpPr txBox="1"/>
          <p:nvPr/>
        </p:nvSpPr>
        <p:spPr>
          <a:xfrm>
            <a:off x="666941" y="1029615"/>
            <a:ext cx="10654775" cy="424732"/>
          </a:xfrm>
          <a:prstGeom prst="rect">
            <a:avLst/>
          </a:prstGeom>
          <a:noFill/>
        </p:spPr>
        <p:txBody>
          <a:bodyPr wrap="square" rtlCol="0">
            <a:spAutoFit/>
          </a:bodyPr>
          <a:lstStyle/>
          <a:p>
            <a:pPr>
              <a:lnSpc>
                <a:spcPct val="90000"/>
              </a:lnSpc>
              <a:spcBef>
                <a:spcPts val="1200"/>
              </a:spcBef>
            </a:pPr>
            <a:r>
              <a:rPr lang="en-US" sz="2400" b="1" dirty="0"/>
              <a:t>An important CAUTION…</a:t>
            </a:r>
          </a:p>
        </p:txBody>
      </p:sp>
      <p:pic>
        <p:nvPicPr>
          <p:cNvPr id="17" name="Picture 16" descr="A close-up of a person&#10;&#10;Description automatically generated with medium confidence">
            <a:extLst>
              <a:ext uri="{FF2B5EF4-FFF2-40B4-BE49-F238E27FC236}">
                <a16:creationId xmlns:a16="http://schemas.microsoft.com/office/drawing/2014/main" id="{83FD7500-3399-4095-A580-1BDD889824D2}"/>
              </a:ext>
            </a:extLst>
          </p:cNvPr>
          <p:cNvPicPr>
            <a:picLocks noChangeAspect="1"/>
          </p:cNvPicPr>
          <p:nvPr/>
        </p:nvPicPr>
        <p:blipFill rotWithShape="1">
          <a:blip r:embed="rId3">
            <a:extLst>
              <a:ext uri="{28A0092B-C50C-407E-A947-70E740481C1C}">
                <a14:useLocalDpi xmlns:a14="http://schemas.microsoft.com/office/drawing/2010/main" val="0"/>
              </a:ext>
            </a:extLst>
          </a:blip>
          <a:srcRect r="20549"/>
          <a:stretch/>
        </p:blipFill>
        <p:spPr>
          <a:xfrm>
            <a:off x="7416065" y="3012981"/>
            <a:ext cx="4775935" cy="2871465"/>
          </a:xfrm>
          <a:prstGeom prst="rect">
            <a:avLst/>
          </a:prstGeom>
        </p:spPr>
      </p:pic>
      <p:sp>
        <p:nvSpPr>
          <p:cNvPr id="7" name="TextBox 6">
            <a:extLst>
              <a:ext uri="{FF2B5EF4-FFF2-40B4-BE49-F238E27FC236}">
                <a16:creationId xmlns:a16="http://schemas.microsoft.com/office/drawing/2014/main" id="{D4C27B5B-27E6-4848-964E-2243B80BA3A3}"/>
              </a:ext>
            </a:extLst>
          </p:cNvPr>
          <p:cNvSpPr txBox="1"/>
          <p:nvPr/>
        </p:nvSpPr>
        <p:spPr>
          <a:xfrm>
            <a:off x="666941" y="1737588"/>
            <a:ext cx="8795111" cy="356251"/>
          </a:xfrm>
          <a:prstGeom prst="rect">
            <a:avLst/>
          </a:prstGeom>
          <a:noFill/>
        </p:spPr>
        <p:txBody>
          <a:bodyPr wrap="square" rtlCol="0">
            <a:spAutoFit/>
          </a:bodyPr>
          <a:lstStyle/>
          <a:p>
            <a:pPr>
              <a:lnSpc>
                <a:spcPct val="85000"/>
              </a:lnSpc>
              <a:spcBef>
                <a:spcPts val="900"/>
              </a:spcBef>
            </a:pPr>
            <a:r>
              <a:rPr lang="en-US" sz="2000" dirty="0">
                <a:solidFill>
                  <a:schemeClr val="accent5">
                    <a:lumMod val="75000"/>
                  </a:schemeClr>
                </a:solidFill>
              </a:rPr>
              <a:t>NOT ALL TEMPTATION IS DEMONIC!!</a:t>
            </a:r>
            <a:endParaRPr lang="en-US" dirty="0">
              <a:solidFill>
                <a:schemeClr val="accent5">
                  <a:lumMod val="75000"/>
                </a:schemeClr>
              </a:solidFill>
            </a:endParaRPr>
          </a:p>
        </p:txBody>
      </p:sp>
      <p:sp>
        <p:nvSpPr>
          <p:cNvPr id="11" name="TextBox 10">
            <a:extLst>
              <a:ext uri="{FF2B5EF4-FFF2-40B4-BE49-F238E27FC236}">
                <a16:creationId xmlns:a16="http://schemas.microsoft.com/office/drawing/2014/main" id="{3DCD65CD-DD78-4343-B9E4-02AFFA2614D3}"/>
              </a:ext>
            </a:extLst>
          </p:cNvPr>
          <p:cNvSpPr txBox="1"/>
          <p:nvPr/>
        </p:nvSpPr>
        <p:spPr>
          <a:xfrm>
            <a:off x="666939" y="2379999"/>
            <a:ext cx="6900051" cy="1661993"/>
          </a:xfrm>
          <a:prstGeom prst="rect">
            <a:avLst/>
          </a:prstGeom>
          <a:noFill/>
        </p:spPr>
        <p:txBody>
          <a:bodyPr wrap="square" rtlCol="0">
            <a:spAutoFit/>
          </a:bodyPr>
          <a:lstStyle/>
          <a:p>
            <a:pPr>
              <a:lnSpc>
                <a:spcPct val="90000"/>
              </a:lnSpc>
              <a:spcBef>
                <a:spcPts val="1200"/>
              </a:spcBef>
            </a:pPr>
            <a:r>
              <a:rPr lang="en-US" sz="2000" dirty="0"/>
              <a:t>There are three sources of temptation:</a:t>
            </a:r>
          </a:p>
          <a:p>
            <a:pPr marL="463550" indent="-238125">
              <a:lnSpc>
                <a:spcPct val="90000"/>
              </a:lnSpc>
              <a:spcBef>
                <a:spcPts val="1200"/>
              </a:spcBef>
              <a:buFontTx/>
              <a:buChar char="-"/>
            </a:pPr>
            <a:r>
              <a:rPr lang="en-US" sz="2000" dirty="0"/>
              <a:t>the </a:t>
            </a:r>
            <a:r>
              <a:rPr lang="en-US" sz="2000" b="1" dirty="0"/>
              <a:t>WORLD</a:t>
            </a:r>
          </a:p>
          <a:p>
            <a:pPr marL="463550" indent="-238125">
              <a:lnSpc>
                <a:spcPct val="90000"/>
              </a:lnSpc>
              <a:spcBef>
                <a:spcPts val="1200"/>
              </a:spcBef>
              <a:buFontTx/>
              <a:buChar char="-"/>
            </a:pPr>
            <a:r>
              <a:rPr lang="en-US" sz="2000" dirty="0"/>
              <a:t>the </a:t>
            </a:r>
            <a:r>
              <a:rPr lang="en-US" sz="2000" b="1" dirty="0"/>
              <a:t>FLESH</a:t>
            </a:r>
          </a:p>
          <a:p>
            <a:pPr marL="463550" indent="-238125">
              <a:lnSpc>
                <a:spcPct val="90000"/>
              </a:lnSpc>
              <a:spcBef>
                <a:spcPts val="1200"/>
              </a:spcBef>
              <a:buFontTx/>
              <a:buChar char="-"/>
            </a:pPr>
            <a:r>
              <a:rPr lang="en-US" sz="2000" dirty="0"/>
              <a:t>the </a:t>
            </a:r>
            <a:r>
              <a:rPr lang="en-US" sz="2000" b="1" dirty="0"/>
              <a:t>DEVIL</a:t>
            </a:r>
          </a:p>
        </p:txBody>
      </p:sp>
      <p:sp>
        <p:nvSpPr>
          <p:cNvPr id="12" name="TextBox 11">
            <a:extLst>
              <a:ext uri="{FF2B5EF4-FFF2-40B4-BE49-F238E27FC236}">
                <a16:creationId xmlns:a16="http://schemas.microsoft.com/office/drawing/2014/main" id="{5688A0D3-AC42-4261-9F65-6B214386CA58}"/>
              </a:ext>
            </a:extLst>
          </p:cNvPr>
          <p:cNvSpPr txBox="1"/>
          <p:nvPr/>
        </p:nvSpPr>
        <p:spPr>
          <a:xfrm>
            <a:off x="666939" y="4478001"/>
            <a:ext cx="6900051" cy="800219"/>
          </a:xfrm>
          <a:prstGeom prst="rect">
            <a:avLst/>
          </a:prstGeom>
          <a:noFill/>
        </p:spPr>
        <p:txBody>
          <a:bodyPr wrap="square" rtlCol="0">
            <a:spAutoFit/>
          </a:bodyPr>
          <a:lstStyle/>
          <a:p>
            <a:pPr>
              <a:lnSpc>
                <a:spcPct val="90000"/>
              </a:lnSpc>
              <a:spcBef>
                <a:spcPts val="1200"/>
              </a:spcBef>
            </a:pPr>
            <a:r>
              <a:rPr lang="en-US" sz="2000" b="1" dirty="0">
                <a:solidFill>
                  <a:srgbClr val="FF0000"/>
                </a:solidFill>
              </a:rPr>
              <a:t>Don’t go turning over rocks looking for Satan…</a:t>
            </a:r>
          </a:p>
          <a:p>
            <a:pPr>
              <a:lnSpc>
                <a:spcPct val="90000"/>
              </a:lnSpc>
              <a:spcBef>
                <a:spcPts val="1200"/>
              </a:spcBef>
            </a:pPr>
            <a:r>
              <a:rPr lang="en-US" sz="2000" b="1" dirty="0">
                <a:solidFill>
                  <a:srgbClr val="FF0000"/>
                </a:solidFill>
              </a:rPr>
              <a:t>He’ll find you!</a:t>
            </a:r>
          </a:p>
        </p:txBody>
      </p:sp>
    </p:spTree>
    <p:extLst>
      <p:ext uri="{BB962C8B-B14F-4D97-AF65-F5344CB8AC3E}">
        <p14:creationId xmlns:p14="http://schemas.microsoft.com/office/powerpoint/2010/main" val="13701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17</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5985998" cy="523220"/>
          </a:xfrm>
          <a:prstGeom prst="rect">
            <a:avLst/>
          </a:prstGeom>
          <a:noFill/>
        </p:spPr>
        <p:txBody>
          <a:bodyPr wrap="none" rtlCol="0">
            <a:spAutoFit/>
          </a:bodyPr>
          <a:lstStyle/>
          <a:p>
            <a:pPr>
              <a:spcBef>
                <a:spcPts val="1200"/>
              </a:spcBef>
            </a:pPr>
            <a:r>
              <a:rPr lang="en-US" sz="2800" b="1" dirty="0"/>
              <a:t>Demonic Attack – Ordinary Temptation</a:t>
            </a:r>
            <a:endParaRPr lang="en-US" sz="2400" b="1" dirty="0"/>
          </a:p>
        </p:txBody>
      </p:sp>
      <p:sp>
        <p:nvSpPr>
          <p:cNvPr id="7" name="TextBox 6">
            <a:extLst>
              <a:ext uri="{FF2B5EF4-FFF2-40B4-BE49-F238E27FC236}">
                <a16:creationId xmlns:a16="http://schemas.microsoft.com/office/drawing/2014/main" id="{D4C27B5B-27E6-4848-964E-2243B80BA3A3}"/>
              </a:ext>
            </a:extLst>
          </p:cNvPr>
          <p:cNvSpPr txBox="1"/>
          <p:nvPr/>
        </p:nvSpPr>
        <p:spPr>
          <a:xfrm>
            <a:off x="666941" y="923032"/>
            <a:ext cx="8795111" cy="1345497"/>
          </a:xfrm>
          <a:prstGeom prst="rect">
            <a:avLst/>
          </a:prstGeom>
          <a:noFill/>
        </p:spPr>
        <p:txBody>
          <a:bodyPr wrap="square" rtlCol="0">
            <a:spAutoFit/>
          </a:bodyPr>
          <a:lstStyle/>
          <a:p>
            <a:pPr>
              <a:lnSpc>
                <a:spcPct val="85000"/>
              </a:lnSpc>
              <a:spcBef>
                <a:spcPts val="900"/>
              </a:spcBef>
            </a:pPr>
            <a:r>
              <a:rPr lang="en-US" sz="2000" dirty="0"/>
              <a:t>Demon presents images from our imagination to our conscious mind</a:t>
            </a:r>
          </a:p>
          <a:p>
            <a:pPr>
              <a:lnSpc>
                <a:spcPct val="85000"/>
              </a:lnSpc>
              <a:spcBef>
                <a:spcPts val="900"/>
              </a:spcBef>
            </a:pPr>
            <a:r>
              <a:rPr lang="en-US" sz="2000" dirty="0"/>
              <a:t>MOST COMMONLY, temptation attacks through our Concupiscible Appetites</a:t>
            </a:r>
          </a:p>
          <a:p>
            <a:pPr>
              <a:lnSpc>
                <a:spcPct val="85000"/>
              </a:lnSpc>
              <a:spcBef>
                <a:spcPts val="900"/>
              </a:spcBef>
            </a:pPr>
            <a:r>
              <a:rPr lang="en-US" sz="2000" dirty="0"/>
              <a:t>We allow the image to trigger our passions/appetites </a:t>
            </a:r>
            <a:r>
              <a:rPr lang="en-US" dirty="0">
                <a:solidFill>
                  <a:schemeClr val="accent5">
                    <a:lumMod val="75000"/>
                  </a:schemeClr>
                </a:solidFill>
              </a:rPr>
              <a:t>(demons can read extremely subtle physiological changes in us, so they know when an image has captured our attention)</a:t>
            </a:r>
          </a:p>
        </p:txBody>
      </p:sp>
      <p:cxnSp>
        <p:nvCxnSpPr>
          <p:cNvPr id="11" name="Straight Connector 10">
            <a:extLst>
              <a:ext uri="{FF2B5EF4-FFF2-40B4-BE49-F238E27FC236}">
                <a16:creationId xmlns:a16="http://schemas.microsoft.com/office/drawing/2014/main" id="{93742A51-6C9C-8298-AC58-598896CC2B7F}"/>
              </a:ext>
            </a:extLst>
          </p:cNvPr>
          <p:cNvCxnSpPr>
            <a:cxnSpLocks/>
          </p:cNvCxnSpPr>
          <p:nvPr/>
        </p:nvCxnSpPr>
        <p:spPr>
          <a:xfrm>
            <a:off x="2510943" y="2856662"/>
            <a:ext cx="0" cy="2871465"/>
          </a:xfrm>
          <a:prstGeom prst="line">
            <a:avLst/>
          </a:prstGeom>
          <a:ln w="7302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descr="A statue of a deer&#10;&#10;Description automatically generated with low confidence">
            <a:extLst>
              <a:ext uri="{FF2B5EF4-FFF2-40B4-BE49-F238E27FC236}">
                <a16:creationId xmlns:a16="http://schemas.microsoft.com/office/drawing/2014/main" id="{A016E2E6-074B-8C52-C0FA-524C6BF45346}"/>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6406901" y="2961521"/>
            <a:ext cx="1364305" cy="2197949"/>
          </a:xfrm>
          <a:prstGeom prst="rect">
            <a:avLst/>
          </a:prstGeom>
        </p:spPr>
      </p:pic>
      <p:cxnSp>
        <p:nvCxnSpPr>
          <p:cNvPr id="13" name="Straight Arrow Connector 12">
            <a:extLst>
              <a:ext uri="{FF2B5EF4-FFF2-40B4-BE49-F238E27FC236}">
                <a16:creationId xmlns:a16="http://schemas.microsoft.com/office/drawing/2014/main" id="{B85A9F8B-7D4F-20C6-FE15-3BA122323F39}"/>
              </a:ext>
            </a:extLst>
          </p:cNvPr>
          <p:cNvCxnSpPr/>
          <p:nvPr/>
        </p:nvCxnSpPr>
        <p:spPr>
          <a:xfrm flipH="1">
            <a:off x="4861648" y="326580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CCA88B-DD7E-F144-EBF0-C286F6A0732F}"/>
              </a:ext>
            </a:extLst>
          </p:cNvPr>
          <p:cNvSpPr txBox="1"/>
          <p:nvPr/>
        </p:nvSpPr>
        <p:spPr>
          <a:xfrm>
            <a:off x="5301330" y="2927080"/>
            <a:ext cx="896399" cy="276999"/>
          </a:xfrm>
          <a:prstGeom prst="rect">
            <a:avLst/>
          </a:prstGeom>
          <a:noFill/>
        </p:spPr>
        <p:txBody>
          <a:bodyPr wrap="none" rtlCol="0">
            <a:spAutoFit/>
          </a:bodyPr>
          <a:lstStyle/>
          <a:p>
            <a:r>
              <a:rPr lang="en-US" sz="1200" dirty="0"/>
              <a:t>Temptation</a:t>
            </a:r>
          </a:p>
        </p:txBody>
      </p:sp>
      <p:sp>
        <p:nvSpPr>
          <p:cNvPr id="15" name="Rectangle: Rounded Corners 14">
            <a:extLst>
              <a:ext uri="{FF2B5EF4-FFF2-40B4-BE49-F238E27FC236}">
                <a16:creationId xmlns:a16="http://schemas.microsoft.com/office/drawing/2014/main" id="{CB70DFFC-FA80-A3A3-06DC-850DA960B116}"/>
              </a:ext>
            </a:extLst>
          </p:cNvPr>
          <p:cNvSpPr/>
          <p:nvPr/>
        </p:nvSpPr>
        <p:spPr>
          <a:xfrm>
            <a:off x="677663" y="4269314"/>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6" name="Straight Arrow Connector 15">
            <a:extLst>
              <a:ext uri="{FF2B5EF4-FFF2-40B4-BE49-F238E27FC236}">
                <a16:creationId xmlns:a16="http://schemas.microsoft.com/office/drawing/2014/main" id="{6B496080-1F50-DCFA-5737-FF3FA6F36D70}"/>
              </a:ext>
            </a:extLst>
          </p:cNvPr>
          <p:cNvCxnSpPr>
            <a:cxnSpLocks/>
            <a:stCxn id="15" idx="2"/>
            <a:endCxn id="18" idx="0"/>
          </p:cNvCxnSpPr>
          <p:nvPr/>
        </p:nvCxnSpPr>
        <p:spPr>
          <a:xfrm flipH="1">
            <a:off x="1444181" y="4635074"/>
            <a:ext cx="10722" cy="55226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4D94825-ADF4-92C2-5FA3-AB805D0A7451}"/>
              </a:ext>
            </a:extLst>
          </p:cNvPr>
          <p:cNvSpPr/>
          <p:nvPr/>
        </p:nvSpPr>
        <p:spPr>
          <a:xfrm>
            <a:off x="666941" y="5187337"/>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9" name="Rectangle: Rounded Corners 18">
            <a:extLst>
              <a:ext uri="{FF2B5EF4-FFF2-40B4-BE49-F238E27FC236}">
                <a16:creationId xmlns:a16="http://schemas.microsoft.com/office/drawing/2014/main" id="{9A343A24-E07B-3E77-4A50-ED361B0FED93}"/>
              </a:ext>
            </a:extLst>
          </p:cNvPr>
          <p:cNvSpPr/>
          <p:nvPr/>
        </p:nvSpPr>
        <p:spPr>
          <a:xfrm>
            <a:off x="666941" y="2730541"/>
            <a:ext cx="1554480" cy="365760"/>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20" name="Rectangle: Rounded Corners 19">
            <a:extLst>
              <a:ext uri="{FF2B5EF4-FFF2-40B4-BE49-F238E27FC236}">
                <a16:creationId xmlns:a16="http://schemas.microsoft.com/office/drawing/2014/main" id="{06147D01-B894-A230-5D17-4A72C3A3A1DF}"/>
              </a:ext>
            </a:extLst>
          </p:cNvPr>
          <p:cNvSpPr/>
          <p:nvPr/>
        </p:nvSpPr>
        <p:spPr>
          <a:xfrm>
            <a:off x="2742402" y="4492041"/>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21" name="Rectangle: Rounded Corners 20">
            <a:extLst>
              <a:ext uri="{FF2B5EF4-FFF2-40B4-BE49-F238E27FC236}">
                <a16:creationId xmlns:a16="http://schemas.microsoft.com/office/drawing/2014/main" id="{D362C0AE-ED55-AC66-EAC9-EC70227E3016}"/>
              </a:ext>
            </a:extLst>
          </p:cNvPr>
          <p:cNvSpPr/>
          <p:nvPr/>
        </p:nvSpPr>
        <p:spPr>
          <a:xfrm>
            <a:off x="2765396" y="2929175"/>
            <a:ext cx="1944914" cy="1256250"/>
          </a:xfrm>
          <a:prstGeom prst="roundRect">
            <a:avLst>
              <a:gd name="adj" fmla="val 34283"/>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22" name="Straight Arrow Connector 21">
            <a:extLst>
              <a:ext uri="{FF2B5EF4-FFF2-40B4-BE49-F238E27FC236}">
                <a16:creationId xmlns:a16="http://schemas.microsoft.com/office/drawing/2014/main" id="{EA665423-F757-8F7E-AB23-BA654C25FD9C}"/>
              </a:ext>
            </a:extLst>
          </p:cNvPr>
          <p:cNvCxnSpPr>
            <a:cxnSpLocks/>
            <a:stCxn id="21" idx="2"/>
            <a:endCxn id="20" idx="0"/>
          </p:cNvCxnSpPr>
          <p:nvPr/>
        </p:nvCxnSpPr>
        <p:spPr>
          <a:xfrm flipH="1">
            <a:off x="3714859" y="4185425"/>
            <a:ext cx="22994" cy="306616"/>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586950-B7BE-BDCF-7DA8-C83C32C83E59}"/>
              </a:ext>
            </a:extLst>
          </p:cNvPr>
          <p:cNvCxnSpPr>
            <a:cxnSpLocks/>
            <a:stCxn id="15" idx="0"/>
            <a:endCxn id="19" idx="2"/>
          </p:cNvCxnSpPr>
          <p:nvPr/>
        </p:nvCxnSpPr>
        <p:spPr>
          <a:xfrm flipH="1" flipV="1">
            <a:off x="1444181" y="3096301"/>
            <a:ext cx="10722" cy="117301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68FF3C0-76F0-FB7B-4270-457E885F8F27}"/>
              </a:ext>
            </a:extLst>
          </p:cNvPr>
          <p:cNvGrpSpPr/>
          <p:nvPr/>
        </p:nvGrpSpPr>
        <p:grpSpPr>
          <a:xfrm>
            <a:off x="2221421" y="3557300"/>
            <a:ext cx="543975" cy="1812917"/>
            <a:chOff x="1776254" y="5818055"/>
            <a:chExt cx="543975" cy="1812917"/>
          </a:xfrm>
        </p:grpSpPr>
        <p:cxnSp>
          <p:nvCxnSpPr>
            <p:cNvPr id="25" name="Straight Arrow Connector 24">
              <a:extLst>
                <a:ext uri="{FF2B5EF4-FFF2-40B4-BE49-F238E27FC236}">
                  <a16:creationId xmlns:a16="http://schemas.microsoft.com/office/drawing/2014/main" id="{F8CAA49B-05BE-D05E-A70B-77E97B9BDCB0}"/>
                </a:ext>
              </a:extLst>
            </p:cNvPr>
            <p:cNvCxnSpPr>
              <a:cxnSpLocks/>
              <a:stCxn id="15" idx="3"/>
              <a:endCxn id="21" idx="1"/>
            </p:cNvCxnSpPr>
            <p:nvPr/>
          </p:nvCxnSpPr>
          <p:spPr>
            <a:xfrm flipV="1">
              <a:off x="1786976" y="5818055"/>
              <a:ext cx="533253" cy="894894"/>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27B3B1-47E3-78B2-4887-020791009E20}"/>
                </a:ext>
              </a:extLst>
            </p:cNvPr>
            <p:cNvCxnSpPr>
              <a:cxnSpLocks/>
              <a:stCxn id="18" idx="3"/>
              <a:endCxn id="20" idx="1"/>
            </p:cNvCxnSpPr>
            <p:nvPr/>
          </p:nvCxnSpPr>
          <p:spPr>
            <a:xfrm flipV="1">
              <a:off x="1776254" y="7066668"/>
              <a:ext cx="520981" cy="564304"/>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7" name="Rectangle: Rounded Corners 26">
            <a:extLst>
              <a:ext uri="{FF2B5EF4-FFF2-40B4-BE49-F238E27FC236}">
                <a16:creationId xmlns:a16="http://schemas.microsoft.com/office/drawing/2014/main" id="{6E8CA402-E362-ABEB-3A9B-A6A446C1D561}"/>
              </a:ext>
            </a:extLst>
          </p:cNvPr>
          <p:cNvSpPr/>
          <p:nvPr/>
        </p:nvSpPr>
        <p:spPr>
          <a:xfrm>
            <a:off x="2765396" y="2925836"/>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2000" dirty="0"/>
              <a:t>Concupiscible Appetites</a:t>
            </a:r>
          </a:p>
        </p:txBody>
      </p:sp>
      <p:sp>
        <p:nvSpPr>
          <p:cNvPr id="28" name="Rectangle: Rounded Corners 27">
            <a:extLst>
              <a:ext uri="{FF2B5EF4-FFF2-40B4-BE49-F238E27FC236}">
                <a16:creationId xmlns:a16="http://schemas.microsoft.com/office/drawing/2014/main" id="{13CE9655-87D3-B618-225A-FD24CE8C484F}"/>
              </a:ext>
            </a:extLst>
          </p:cNvPr>
          <p:cNvSpPr/>
          <p:nvPr/>
        </p:nvSpPr>
        <p:spPr>
          <a:xfrm>
            <a:off x="2762630" y="3557683"/>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2000" dirty="0"/>
              <a:t>Irascible Appetites</a:t>
            </a:r>
          </a:p>
        </p:txBody>
      </p:sp>
      <p:grpSp>
        <p:nvGrpSpPr>
          <p:cNvPr id="6" name="Group 5">
            <a:extLst>
              <a:ext uri="{FF2B5EF4-FFF2-40B4-BE49-F238E27FC236}">
                <a16:creationId xmlns:a16="http://schemas.microsoft.com/office/drawing/2014/main" id="{7A845BB7-A198-3DE6-E80E-A0D89F26FA7A}"/>
              </a:ext>
            </a:extLst>
          </p:cNvPr>
          <p:cNvGrpSpPr/>
          <p:nvPr/>
        </p:nvGrpSpPr>
        <p:grpSpPr>
          <a:xfrm>
            <a:off x="7855604" y="2836207"/>
            <a:ext cx="4228543" cy="2866926"/>
            <a:chOff x="7855604" y="2836207"/>
            <a:chExt cx="4228543" cy="2866926"/>
          </a:xfrm>
        </p:grpSpPr>
        <p:grpSp>
          <p:nvGrpSpPr>
            <p:cNvPr id="30" name="Group 29">
              <a:extLst>
                <a:ext uri="{FF2B5EF4-FFF2-40B4-BE49-F238E27FC236}">
                  <a16:creationId xmlns:a16="http://schemas.microsoft.com/office/drawing/2014/main" id="{09C41873-3358-DECB-B7C5-5EAD9990D633}"/>
                </a:ext>
              </a:extLst>
            </p:cNvPr>
            <p:cNvGrpSpPr/>
            <p:nvPr/>
          </p:nvGrpSpPr>
          <p:grpSpPr>
            <a:xfrm>
              <a:off x="7855604" y="3190932"/>
              <a:ext cx="4228543" cy="2512201"/>
              <a:chOff x="6225155" y="1154804"/>
              <a:chExt cx="4958980" cy="2512201"/>
            </a:xfrm>
          </p:grpSpPr>
          <p:sp>
            <p:nvSpPr>
              <p:cNvPr id="33" name="TextBox 32">
                <a:extLst>
                  <a:ext uri="{FF2B5EF4-FFF2-40B4-BE49-F238E27FC236}">
                    <a16:creationId xmlns:a16="http://schemas.microsoft.com/office/drawing/2014/main" id="{D71EFB66-8606-5EC1-D260-F9440479897F}"/>
                  </a:ext>
                </a:extLst>
              </p:cNvPr>
              <p:cNvSpPr txBox="1"/>
              <p:nvPr/>
            </p:nvSpPr>
            <p:spPr>
              <a:xfrm>
                <a:off x="6225155" y="1154804"/>
                <a:ext cx="4958980" cy="313932"/>
              </a:xfrm>
              <a:prstGeom prst="rect">
                <a:avLst/>
              </a:prstGeom>
              <a:noFill/>
            </p:spPr>
            <p:txBody>
              <a:bodyPr wrap="square" rtlCol="0">
                <a:spAutoFit/>
              </a:bodyPr>
              <a:lstStyle/>
              <a:p>
                <a:pPr>
                  <a:lnSpc>
                    <a:spcPct val="90000"/>
                  </a:lnSpc>
                </a:pPr>
                <a:r>
                  <a:rPr lang="en-US" sz="1600" b="1" dirty="0">
                    <a:solidFill>
                      <a:srgbClr val="FF0000"/>
                    </a:solidFill>
                  </a:rPr>
                  <a:t>LOVE</a:t>
                </a:r>
                <a:r>
                  <a:rPr lang="en-US" sz="1600" dirty="0"/>
                  <a:t> - </a:t>
                </a:r>
                <a:r>
                  <a:rPr lang="en-US" sz="1400" dirty="0"/>
                  <a:t>Inclination to a good; present or absent</a:t>
                </a:r>
                <a:endParaRPr lang="en-US" sz="1200" dirty="0"/>
              </a:p>
            </p:txBody>
          </p:sp>
          <p:sp>
            <p:nvSpPr>
              <p:cNvPr id="50" name="TextBox 49">
                <a:extLst>
                  <a:ext uri="{FF2B5EF4-FFF2-40B4-BE49-F238E27FC236}">
                    <a16:creationId xmlns:a16="http://schemas.microsoft.com/office/drawing/2014/main" id="{1187315B-62F5-EE04-735E-063B33F18453}"/>
                  </a:ext>
                </a:extLst>
              </p:cNvPr>
              <p:cNvSpPr txBox="1"/>
              <p:nvPr/>
            </p:nvSpPr>
            <p:spPr>
              <a:xfrm>
                <a:off x="6225155" y="2482587"/>
                <a:ext cx="4958980" cy="313932"/>
              </a:xfrm>
              <a:prstGeom prst="rect">
                <a:avLst/>
              </a:prstGeom>
              <a:noFill/>
            </p:spPr>
            <p:txBody>
              <a:bodyPr wrap="square" rtlCol="0">
                <a:spAutoFit/>
              </a:bodyPr>
              <a:lstStyle/>
              <a:p>
                <a:pPr>
                  <a:lnSpc>
                    <a:spcPct val="90000"/>
                  </a:lnSpc>
                </a:pPr>
                <a:r>
                  <a:rPr lang="en-US" sz="1600" dirty="0"/>
                  <a:t>HATE - </a:t>
                </a:r>
                <a:r>
                  <a:rPr lang="en-US" sz="1400" dirty="0"/>
                  <a:t>Repugnance for an evil; present or absent</a:t>
                </a:r>
                <a:endParaRPr lang="en-US" sz="1200" dirty="0"/>
              </a:p>
            </p:txBody>
          </p:sp>
          <p:sp>
            <p:nvSpPr>
              <p:cNvPr id="51" name="TextBox 50">
                <a:extLst>
                  <a:ext uri="{FF2B5EF4-FFF2-40B4-BE49-F238E27FC236}">
                    <a16:creationId xmlns:a16="http://schemas.microsoft.com/office/drawing/2014/main" id="{93F8B2BF-3D71-25C3-D57E-50C864ABA7C7}"/>
                  </a:ext>
                </a:extLst>
              </p:cNvPr>
              <p:cNvSpPr txBox="1"/>
              <p:nvPr/>
            </p:nvSpPr>
            <p:spPr>
              <a:xfrm>
                <a:off x="6225155" y="1569424"/>
                <a:ext cx="4958980" cy="313932"/>
              </a:xfrm>
              <a:prstGeom prst="rect">
                <a:avLst/>
              </a:prstGeom>
              <a:noFill/>
            </p:spPr>
            <p:txBody>
              <a:bodyPr wrap="square" rtlCol="0">
                <a:spAutoFit/>
              </a:bodyPr>
              <a:lstStyle/>
              <a:p>
                <a:pPr>
                  <a:lnSpc>
                    <a:spcPct val="90000"/>
                  </a:lnSpc>
                </a:pPr>
                <a:r>
                  <a:rPr lang="en-US" sz="1600" b="1" dirty="0">
                    <a:solidFill>
                      <a:srgbClr val="FF0000"/>
                    </a:solidFill>
                  </a:rPr>
                  <a:t>DESIRE </a:t>
                </a:r>
                <a:r>
                  <a:rPr lang="en-US" sz="1600" dirty="0"/>
                  <a:t>- </a:t>
                </a:r>
                <a:r>
                  <a:rPr lang="en-US" sz="1400" dirty="0"/>
                  <a:t>Inclination to an absent good</a:t>
                </a:r>
                <a:endParaRPr lang="en-US" sz="1200" dirty="0"/>
              </a:p>
            </p:txBody>
          </p:sp>
          <p:sp>
            <p:nvSpPr>
              <p:cNvPr id="52" name="TextBox 51">
                <a:extLst>
                  <a:ext uri="{FF2B5EF4-FFF2-40B4-BE49-F238E27FC236}">
                    <a16:creationId xmlns:a16="http://schemas.microsoft.com/office/drawing/2014/main" id="{B8984911-E4E6-DE08-E545-12792C710F23}"/>
                  </a:ext>
                </a:extLst>
              </p:cNvPr>
              <p:cNvSpPr txBox="1"/>
              <p:nvPr/>
            </p:nvSpPr>
            <p:spPr>
              <a:xfrm>
                <a:off x="6225155" y="2934691"/>
                <a:ext cx="4958980" cy="313932"/>
              </a:xfrm>
              <a:prstGeom prst="rect">
                <a:avLst/>
              </a:prstGeom>
              <a:noFill/>
            </p:spPr>
            <p:txBody>
              <a:bodyPr wrap="square" rtlCol="0">
                <a:spAutoFit/>
              </a:bodyPr>
              <a:lstStyle/>
              <a:p>
                <a:pPr>
                  <a:lnSpc>
                    <a:spcPct val="90000"/>
                  </a:lnSpc>
                </a:pPr>
                <a:r>
                  <a:rPr lang="en-US" sz="1600" dirty="0"/>
                  <a:t>AVERSION - </a:t>
                </a:r>
                <a:r>
                  <a:rPr lang="en-US" sz="1400" dirty="0"/>
                  <a:t>Retreat from a present evil</a:t>
                </a:r>
                <a:endParaRPr lang="en-US" sz="1200" dirty="0"/>
              </a:p>
            </p:txBody>
          </p:sp>
          <p:sp>
            <p:nvSpPr>
              <p:cNvPr id="53" name="TextBox 52">
                <a:extLst>
                  <a:ext uri="{FF2B5EF4-FFF2-40B4-BE49-F238E27FC236}">
                    <a16:creationId xmlns:a16="http://schemas.microsoft.com/office/drawing/2014/main" id="{E761BABC-B83E-65DC-03A1-3C8AC8F9BAB7}"/>
                  </a:ext>
                </a:extLst>
              </p:cNvPr>
              <p:cNvSpPr txBox="1"/>
              <p:nvPr/>
            </p:nvSpPr>
            <p:spPr>
              <a:xfrm>
                <a:off x="6225155" y="1983151"/>
                <a:ext cx="4958980" cy="313932"/>
              </a:xfrm>
              <a:prstGeom prst="rect">
                <a:avLst/>
              </a:prstGeom>
              <a:noFill/>
            </p:spPr>
            <p:txBody>
              <a:bodyPr wrap="square" rtlCol="0">
                <a:spAutoFit/>
              </a:bodyPr>
              <a:lstStyle/>
              <a:p>
                <a:pPr>
                  <a:lnSpc>
                    <a:spcPct val="90000"/>
                  </a:lnSpc>
                </a:pPr>
                <a:r>
                  <a:rPr lang="en-US" sz="1600" dirty="0"/>
                  <a:t>JOY - </a:t>
                </a:r>
                <a:r>
                  <a:rPr lang="en-US" sz="1400" dirty="0"/>
                  <a:t>Rest in the possession of a good</a:t>
                </a:r>
                <a:endParaRPr lang="en-US" sz="1200" dirty="0"/>
              </a:p>
            </p:txBody>
          </p:sp>
          <p:sp>
            <p:nvSpPr>
              <p:cNvPr id="54" name="TextBox 53">
                <a:extLst>
                  <a:ext uri="{FF2B5EF4-FFF2-40B4-BE49-F238E27FC236}">
                    <a16:creationId xmlns:a16="http://schemas.microsoft.com/office/drawing/2014/main" id="{1DE6AAE0-AE98-09B7-E2B8-D7429B700685}"/>
                  </a:ext>
                </a:extLst>
              </p:cNvPr>
              <p:cNvSpPr txBox="1"/>
              <p:nvPr/>
            </p:nvSpPr>
            <p:spPr>
              <a:xfrm>
                <a:off x="6225155" y="3353073"/>
                <a:ext cx="4958980" cy="313932"/>
              </a:xfrm>
              <a:prstGeom prst="rect">
                <a:avLst/>
              </a:prstGeom>
              <a:noFill/>
            </p:spPr>
            <p:txBody>
              <a:bodyPr wrap="square" rtlCol="0">
                <a:spAutoFit/>
              </a:bodyPr>
              <a:lstStyle/>
              <a:p>
                <a:pPr>
                  <a:lnSpc>
                    <a:spcPct val="90000"/>
                  </a:lnSpc>
                </a:pPr>
                <a:r>
                  <a:rPr lang="en-US" sz="1600" b="1" dirty="0">
                    <a:solidFill>
                      <a:srgbClr val="FF0000"/>
                    </a:solidFill>
                  </a:rPr>
                  <a:t>SORROW</a:t>
                </a:r>
                <a:r>
                  <a:rPr lang="en-US" sz="1600" dirty="0"/>
                  <a:t> - </a:t>
                </a:r>
                <a:r>
                  <a:rPr lang="en-US" sz="1400" dirty="0"/>
                  <a:t>Restless possession of an unavoidable evil</a:t>
                </a:r>
                <a:endParaRPr lang="en-US" sz="1200" dirty="0"/>
              </a:p>
            </p:txBody>
          </p:sp>
        </p:grpSp>
        <p:sp>
          <p:nvSpPr>
            <p:cNvPr id="32" name="TextBox 31">
              <a:extLst>
                <a:ext uri="{FF2B5EF4-FFF2-40B4-BE49-F238E27FC236}">
                  <a16:creationId xmlns:a16="http://schemas.microsoft.com/office/drawing/2014/main" id="{C116BD43-E7A6-4A6F-0E49-7CD9100738AD}"/>
                </a:ext>
              </a:extLst>
            </p:cNvPr>
            <p:cNvSpPr txBox="1"/>
            <p:nvPr/>
          </p:nvSpPr>
          <p:spPr>
            <a:xfrm>
              <a:off x="8459208" y="2836207"/>
              <a:ext cx="2356548" cy="313932"/>
            </a:xfrm>
            <a:prstGeom prst="rect">
              <a:avLst/>
            </a:prstGeom>
            <a:noFill/>
          </p:spPr>
          <p:txBody>
            <a:bodyPr wrap="square" rtlCol="0">
              <a:spAutoFit/>
            </a:bodyPr>
            <a:lstStyle/>
            <a:p>
              <a:pPr algn="ctr">
                <a:lnSpc>
                  <a:spcPct val="90000"/>
                </a:lnSpc>
              </a:pPr>
              <a:r>
                <a:rPr lang="en-US" sz="1600" b="1" dirty="0"/>
                <a:t>Concupiscible Appetites</a:t>
              </a:r>
              <a:endParaRPr lang="en-US" sz="1200" b="1" dirty="0"/>
            </a:p>
          </p:txBody>
        </p:sp>
      </p:grpSp>
    </p:spTree>
    <p:extLst>
      <p:ext uri="{BB962C8B-B14F-4D97-AF65-F5344CB8AC3E}">
        <p14:creationId xmlns:p14="http://schemas.microsoft.com/office/powerpoint/2010/main" val="245738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18</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5985998" cy="523220"/>
          </a:xfrm>
          <a:prstGeom prst="rect">
            <a:avLst/>
          </a:prstGeom>
          <a:noFill/>
        </p:spPr>
        <p:txBody>
          <a:bodyPr wrap="none" rtlCol="0">
            <a:spAutoFit/>
          </a:bodyPr>
          <a:lstStyle/>
          <a:p>
            <a:pPr>
              <a:spcBef>
                <a:spcPts val="1200"/>
              </a:spcBef>
            </a:pPr>
            <a:r>
              <a:rPr lang="en-US" sz="2800" b="1" dirty="0"/>
              <a:t>Demonic Attack – Ordinary Temptation</a:t>
            </a:r>
            <a:endParaRPr lang="en-US" sz="2400" b="1" dirty="0"/>
          </a:p>
        </p:txBody>
      </p:sp>
      <p:pic>
        <p:nvPicPr>
          <p:cNvPr id="17" name="Picture 16" descr="A close-up of a person&#10;&#10;Description automatically generated with medium confidence">
            <a:extLst>
              <a:ext uri="{FF2B5EF4-FFF2-40B4-BE49-F238E27FC236}">
                <a16:creationId xmlns:a16="http://schemas.microsoft.com/office/drawing/2014/main" id="{83FD7500-3399-4095-A580-1BDD889824D2}"/>
              </a:ext>
            </a:extLst>
          </p:cNvPr>
          <p:cNvPicPr>
            <a:picLocks noChangeAspect="1"/>
          </p:cNvPicPr>
          <p:nvPr/>
        </p:nvPicPr>
        <p:blipFill rotWithShape="1">
          <a:blip r:embed="rId3">
            <a:extLst>
              <a:ext uri="{28A0092B-C50C-407E-A947-70E740481C1C}">
                <a14:useLocalDpi xmlns:a14="http://schemas.microsoft.com/office/drawing/2010/main" val="0"/>
              </a:ext>
            </a:extLst>
          </a:blip>
          <a:srcRect r="20549"/>
          <a:stretch/>
        </p:blipFill>
        <p:spPr>
          <a:xfrm>
            <a:off x="7416065" y="3012981"/>
            <a:ext cx="4775935" cy="2871465"/>
          </a:xfrm>
          <a:prstGeom prst="rect">
            <a:avLst/>
          </a:prstGeom>
        </p:spPr>
      </p:pic>
      <p:sp>
        <p:nvSpPr>
          <p:cNvPr id="8" name="TextBox 7">
            <a:extLst>
              <a:ext uri="{FF2B5EF4-FFF2-40B4-BE49-F238E27FC236}">
                <a16:creationId xmlns:a16="http://schemas.microsoft.com/office/drawing/2014/main" id="{1F11DE9B-A947-4E12-ADC5-68282BFB9308}"/>
              </a:ext>
            </a:extLst>
          </p:cNvPr>
          <p:cNvSpPr txBox="1"/>
          <p:nvPr/>
        </p:nvSpPr>
        <p:spPr>
          <a:xfrm>
            <a:off x="666940" y="1105925"/>
            <a:ext cx="7943659" cy="853054"/>
          </a:xfrm>
          <a:prstGeom prst="rect">
            <a:avLst/>
          </a:prstGeom>
          <a:noFill/>
        </p:spPr>
        <p:txBody>
          <a:bodyPr wrap="square" rtlCol="0">
            <a:spAutoFit/>
          </a:bodyPr>
          <a:lstStyle/>
          <a:p>
            <a:pPr>
              <a:lnSpc>
                <a:spcPct val="85000"/>
              </a:lnSpc>
              <a:spcBef>
                <a:spcPts val="900"/>
              </a:spcBef>
            </a:pPr>
            <a:r>
              <a:rPr lang="en-US" sz="2000" dirty="0"/>
              <a:t>We allow the image/passion to increase in strength by continuing to think about or play around with the ideas </a:t>
            </a:r>
            <a:r>
              <a:rPr lang="en-US" dirty="0">
                <a:solidFill>
                  <a:schemeClr val="accent5">
                    <a:lumMod val="75000"/>
                  </a:schemeClr>
                </a:solidFill>
              </a:rPr>
              <a:t>(the proper response is to immediately drive the image away)</a:t>
            </a:r>
          </a:p>
        </p:txBody>
      </p:sp>
      <p:sp>
        <p:nvSpPr>
          <p:cNvPr id="9" name="TextBox 8">
            <a:extLst>
              <a:ext uri="{FF2B5EF4-FFF2-40B4-BE49-F238E27FC236}">
                <a16:creationId xmlns:a16="http://schemas.microsoft.com/office/drawing/2014/main" id="{2A8ECBCC-A06B-4203-BECC-DF03AFC4CC5C}"/>
              </a:ext>
            </a:extLst>
          </p:cNvPr>
          <p:cNvSpPr txBox="1"/>
          <p:nvPr/>
        </p:nvSpPr>
        <p:spPr>
          <a:xfrm>
            <a:off x="666941" y="2194525"/>
            <a:ext cx="6800660" cy="3292440"/>
          </a:xfrm>
          <a:prstGeom prst="rect">
            <a:avLst/>
          </a:prstGeom>
          <a:noFill/>
        </p:spPr>
        <p:txBody>
          <a:bodyPr wrap="square" rtlCol="0">
            <a:spAutoFit/>
          </a:bodyPr>
          <a:lstStyle/>
          <a:p>
            <a:pPr>
              <a:lnSpc>
                <a:spcPct val="85000"/>
              </a:lnSpc>
              <a:spcBef>
                <a:spcPts val="900"/>
              </a:spcBef>
            </a:pPr>
            <a:r>
              <a:rPr lang="en-US" sz="2000" dirty="0"/>
              <a:t>The passions present the desire to our reasoning faculty, emphasizing the physical good </a:t>
            </a:r>
            <a:r>
              <a:rPr lang="en-US" dirty="0">
                <a:solidFill>
                  <a:schemeClr val="accent5">
                    <a:lumMod val="75000"/>
                  </a:schemeClr>
                </a:solidFill>
              </a:rPr>
              <a:t>(often some form of physical pleasure)</a:t>
            </a:r>
          </a:p>
          <a:p>
            <a:pPr>
              <a:lnSpc>
                <a:spcPct val="85000"/>
              </a:lnSpc>
              <a:spcBef>
                <a:spcPts val="900"/>
              </a:spcBef>
            </a:pPr>
            <a:r>
              <a:rPr lang="en-US" sz="2000" dirty="0"/>
              <a:t>We begin to desire the “good” associated with the image</a:t>
            </a:r>
          </a:p>
          <a:p>
            <a:pPr>
              <a:lnSpc>
                <a:spcPct val="85000"/>
              </a:lnSpc>
              <a:spcBef>
                <a:spcPts val="900"/>
              </a:spcBef>
            </a:pPr>
            <a:r>
              <a:rPr lang="en-US" sz="2000" dirty="0"/>
              <a:t>If reason pushes back (by identifying a higher-order good recalled from the intellect), the passions redouble their efforts to get reason to focus on the good associated with the desire</a:t>
            </a:r>
          </a:p>
          <a:p>
            <a:pPr>
              <a:lnSpc>
                <a:spcPct val="85000"/>
              </a:lnSpc>
              <a:spcBef>
                <a:spcPts val="900"/>
              </a:spcBef>
            </a:pPr>
            <a:r>
              <a:rPr lang="en-US" sz="2000" dirty="0"/>
              <a:t>Our diminished reason gives in to the passions and “rationalizes” that the good of the appetitive desire outweighs the higher-order good, at least for the moment or in the current circumstances</a:t>
            </a:r>
          </a:p>
        </p:txBody>
      </p:sp>
      <p:sp>
        <p:nvSpPr>
          <p:cNvPr id="10" name="TextBox 9">
            <a:extLst>
              <a:ext uri="{FF2B5EF4-FFF2-40B4-BE49-F238E27FC236}">
                <a16:creationId xmlns:a16="http://schemas.microsoft.com/office/drawing/2014/main" id="{C0DD79F5-E3B0-4D81-9584-1C67E6ED0205}"/>
              </a:ext>
            </a:extLst>
          </p:cNvPr>
          <p:cNvSpPr txBox="1"/>
          <p:nvPr/>
        </p:nvSpPr>
        <p:spPr>
          <a:xfrm>
            <a:off x="666941" y="5528195"/>
            <a:ext cx="7182832" cy="617861"/>
          </a:xfrm>
          <a:prstGeom prst="rect">
            <a:avLst/>
          </a:prstGeom>
          <a:noFill/>
        </p:spPr>
        <p:txBody>
          <a:bodyPr wrap="square" rtlCol="0">
            <a:spAutoFit/>
          </a:bodyPr>
          <a:lstStyle/>
          <a:p>
            <a:pPr>
              <a:lnSpc>
                <a:spcPct val="85000"/>
              </a:lnSpc>
              <a:spcBef>
                <a:spcPts val="900"/>
              </a:spcBef>
            </a:pPr>
            <a:r>
              <a:rPr lang="en-US" sz="2000" dirty="0"/>
              <a:t>Reason presents the desire to the will; the will acts on desire, confident in the good of the act</a:t>
            </a:r>
          </a:p>
        </p:txBody>
      </p:sp>
    </p:spTree>
    <p:extLst>
      <p:ext uri="{BB962C8B-B14F-4D97-AF65-F5344CB8AC3E}">
        <p14:creationId xmlns:p14="http://schemas.microsoft.com/office/powerpoint/2010/main" val="87165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19</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4504375" cy="523220"/>
          </a:xfrm>
          <a:prstGeom prst="rect">
            <a:avLst/>
          </a:prstGeom>
          <a:noFill/>
        </p:spPr>
        <p:txBody>
          <a:bodyPr wrap="none" rtlCol="0">
            <a:spAutoFit/>
          </a:bodyPr>
          <a:lstStyle/>
          <a:p>
            <a:pPr>
              <a:spcBef>
                <a:spcPts val="1200"/>
              </a:spcBef>
            </a:pPr>
            <a:r>
              <a:rPr lang="en-US" sz="2800" b="1" dirty="0"/>
              <a:t>Demonic Attack - Oppression</a:t>
            </a:r>
            <a:endParaRPr lang="en-US" sz="2400" b="1" dirty="0"/>
          </a:p>
        </p:txBody>
      </p:sp>
      <p:sp>
        <p:nvSpPr>
          <p:cNvPr id="7" name="TextBox 6">
            <a:extLst>
              <a:ext uri="{FF2B5EF4-FFF2-40B4-BE49-F238E27FC236}">
                <a16:creationId xmlns:a16="http://schemas.microsoft.com/office/drawing/2014/main" id="{D4C27B5B-27E6-4848-964E-2243B80BA3A3}"/>
              </a:ext>
            </a:extLst>
          </p:cNvPr>
          <p:cNvSpPr txBox="1"/>
          <p:nvPr/>
        </p:nvSpPr>
        <p:spPr>
          <a:xfrm>
            <a:off x="665227" y="958044"/>
            <a:ext cx="6353791" cy="356251"/>
          </a:xfrm>
          <a:prstGeom prst="rect">
            <a:avLst/>
          </a:prstGeom>
          <a:noFill/>
        </p:spPr>
        <p:txBody>
          <a:bodyPr wrap="square" rtlCol="0">
            <a:spAutoFit/>
          </a:bodyPr>
          <a:lstStyle/>
          <a:p>
            <a:pPr>
              <a:lnSpc>
                <a:spcPct val="85000"/>
              </a:lnSpc>
              <a:spcBef>
                <a:spcPts val="900"/>
              </a:spcBef>
            </a:pPr>
            <a:r>
              <a:rPr lang="en-US" sz="2000" dirty="0"/>
              <a:t>Demonic Oppression refers to external demonic attacks</a:t>
            </a:r>
          </a:p>
        </p:txBody>
      </p:sp>
      <p:sp>
        <p:nvSpPr>
          <p:cNvPr id="12" name="TextBox 11">
            <a:extLst>
              <a:ext uri="{FF2B5EF4-FFF2-40B4-BE49-F238E27FC236}">
                <a16:creationId xmlns:a16="http://schemas.microsoft.com/office/drawing/2014/main" id="{438B9CC9-FC07-3FEE-49FB-6D6D3993C7EF}"/>
              </a:ext>
            </a:extLst>
          </p:cNvPr>
          <p:cNvSpPr txBox="1"/>
          <p:nvPr/>
        </p:nvSpPr>
        <p:spPr>
          <a:xfrm>
            <a:off x="613002" y="2245837"/>
            <a:ext cx="10828073" cy="356251"/>
          </a:xfrm>
          <a:prstGeom prst="rect">
            <a:avLst/>
          </a:prstGeom>
          <a:noFill/>
        </p:spPr>
        <p:txBody>
          <a:bodyPr wrap="square" rtlCol="0">
            <a:spAutoFit/>
          </a:bodyPr>
          <a:lstStyle/>
          <a:p>
            <a:pPr>
              <a:lnSpc>
                <a:spcPct val="85000"/>
              </a:lnSpc>
              <a:spcBef>
                <a:spcPts val="900"/>
              </a:spcBef>
            </a:pPr>
            <a:r>
              <a:rPr lang="en-US" sz="2000" dirty="0"/>
              <a:t>MOST COMMONLY, Oppression is directed against our Irascible Appetites – especially over time</a:t>
            </a:r>
            <a:endParaRPr lang="en-US" dirty="0">
              <a:solidFill>
                <a:schemeClr val="accent5">
                  <a:lumMod val="75000"/>
                </a:schemeClr>
              </a:solidFill>
            </a:endParaRPr>
          </a:p>
        </p:txBody>
      </p:sp>
      <p:cxnSp>
        <p:nvCxnSpPr>
          <p:cNvPr id="13" name="Straight Connector 12">
            <a:extLst>
              <a:ext uri="{FF2B5EF4-FFF2-40B4-BE49-F238E27FC236}">
                <a16:creationId xmlns:a16="http://schemas.microsoft.com/office/drawing/2014/main" id="{86FB359D-26F6-5E31-4085-859893393AAF}"/>
              </a:ext>
            </a:extLst>
          </p:cNvPr>
          <p:cNvCxnSpPr>
            <a:cxnSpLocks/>
          </p:cNvCxnSpPr>
          <p:nvPr/>
        </p:nvCxnSpPr>
        <p:spPr>
          <a:xfrm>
            <a:off x="2457004" y="3088033"/>
            <a:ext cx="0" cy="2871465"/>
          </a:xfrm>
          <a:prstGeom prst="line">
            <a:avLst/>
          </a:prstGeom>
          <a:ln w="73025">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descr="A statue of a deer&#10;&#10;Description automatically generated with low confidence">
            <a:extLst>
              <a:ext uri="{FF2B5EF4-FFF2-40B4-BE49-F238E27FC236}">
                <a16:creationId xmlns:a16="http://schemas.microsoft.com/office/drawing/2014/main" id="{645D8654-6DB7-E73B-5190-99B7232B9B6E}"/>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6352962" y="3192892"/>
            <a:ext cx="1364305" cy="2197949"/>
          </a:xfrm>
          <a:prstGeom prst="rect">
            <a:avLst/>
          </a:prstGeom>
        </p:spPr>
      </p:pic>
      <p:cxnSp>
        <p:nvCxnSpPr>
          <p:cNvPr id="15" name="Straight Arrow Connector 14">
            <a:extLst>
              <a:ext uri="{FF2B5EF4-FFF2-40B4-BE49-F238E27FC236}">
                <a16:creationId xmlns:a16="http://schemas.microsoft.com/office/drawing/2014/main" id="{33A35F94-4784-4E39-8520-91C4F1BD26C9}"/>
              </a:ext>
            </a:extLst>
          </p:cNvPr>
          <p:cNvCxnSpPr/>
          <p:nvPr/>
        </p:nvCxnSpPr>
        <p:spPr>
          <a:xfrm flipH="1">
            <a:off x="4820872" y="412552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F1467B-F8B2-70BD-C6F2-3F0D56F5E873}"/>
              </a:ext>
            </a:extLst>
          </p:cNvPr>
          <p:cNvSpPr txBox="1"/>
          <p:nvPr/>
        </p:nvSpPr>
        <p:spPr>
          <a:xfrm>
            <a:off x="5260554" y="3786798"/>
            <a:ext cx="894347" cy="276999"/>
          </a:xfrm>
          <a:prstGeom prst="rect">
            <a:avLst/>
          </a:prstGeom>
          <a:noFill/>
        </p:spPr>
        <p:txBody>
          <a:bodyPr wrap="none" rtlCol="0">
            <a:spAutoFit/>
          </a:bodyPr>
          <a:lstStyle/>
          <a:p>
            <a:r>
              <a:rPr lang="en-US" sz="1200" dirty="0"/>
              <a:t>Oppression</a:t>
            </a:r>
          </a:p>
        </p:txBody>
      </p:sp>
      <p:sp>
        <p:nvSpPr>
          <p:cNvPr id="17" name="Rectangle: Rounded Corners 16">
            <a:extLst>
              <a:ext uri="{FF2B5EF4-FFF2-40B4-BE49-F238E27FC236}">
                <a16:creationId xmlns:a16="http://schemas.microsoft.com/office/drawing/2014/main" id="{6BA7609A-907C-F486-EB5C-B7FF3A26897A}"/>
              </a:ext>
            </a:extLst>
          </p:cNvPr>
          <p:cNvSpPr/>
          <p:nvPr/>
        </p:nvSpPr>
        <p:spPr>
          <a:xfrm>
            <a:off x="623724" y="4500685"/>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F02AD226-1B3F-512E-22F4-CAC8B1C2FEE5}"/>
              </a:ext>
            </a:extLst>
          </p:cNvPr>
          <p:cNvCxnSpPr>
            <a:cxnSpLocks/>
            <a:stCxn id="17" idx="2"/>
            <a:endCxn id="19" idx="0"/>
          </p:cNvCxnSpPr>
          <p:nvPr/>
        </p:nvCxnSpPr>
        <p:spPr>
          <a:xfrm flipH="1">
            <a:off x="1390242" y="4866445"/>
            <a:ext cx="10722" cy="55226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7D6F601-33D1-CD0B-ABEC-5751DA12A8DF}"/>
              </a:ext>
            </a:extLst>
          </p:cNvPr>
          <p:cNvSpPr/>
          <p:nvPr/>
        </p:nvSpPr>
        <p:spPr>
          <a:xfrm>
            <a:off x="613002" y="5418708"/>
            <a:ext cx="1554480" cy="365760"/>
          </a:xfrm>
          <a:prstGeom prst="roundRect">
            <a:avLst>
              <a:gd name="adj"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20" name="Rectangle: Rounded Corners 19">
            <a:extLst>
              <a:ext uri="{FF2B5EF4-FFF2-40B4-BE49-F238E27FC236}">
                <a16:creationId xmlns:a16="http://schemas.microsoft.com/office/drawing/2014/main" id="{C1FA5484-2466-95D7-57A4-D016F953F619}"/>
              </a:ext>
            </a:extLst>
          </p:cNvPr>
          <p:cNvSpPr/>
          <p:nvPr/>
        </p:nvSpPr>
        <p:spPr>
          <a:xfrm>
            <a:off x="613002" y="2961912"/>
            <a:ext cx="1554480" cy="365760"/>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21" name="Rectangle: Rounded Corners 20">
            <a:extLst>
              <a:ext uri="{FF2B5EF4-FFF2-40B4-BE49-F238E27FC236}">
                <a16:creationId xmlns:a16="http://schemas.microsoft.com/office/drawing/2014/main" id="{7E2E9D6C-C85E-2399-D22B-FCE8E7D408C0}"/>
              </a:ext>
            </a:extLst>
          </p:cNvPr>
          <p:cNvSpPr/>
          <p:nvPr/>
        </p:nvSpPr>
        <p:spPr>
          <a:xfrm>
            <a:off x="2688463" y="4723412"/>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22" name="Rectangle: Rounded Corners 21">
            <a:extLst>
              <a:ext uri="{FF2B5EF4-FFF2-40B4-BE49-F238E27FC236}">
                <a16:creationId xmlns:a16="http://schemas.microsoft.com/office/drawing/2014/main" id="{46170166-36DD-7FD2-E173-66E29E7FA3A5}"/>
              </a:ext>
            </a:extLst>
          </p:cNvPr>
          <p:cNvSpPr/>
          <p:nvPr/>
        </p:nvSpPr>
        <p:spPr>
          <a:xfrm>
            <a:off x="2711457" y="3160546"/>
            <a:ext cx="1944914" cy="1256250"/>
          </a:xfrm>
          <a:prstGeom prst="roundRect">
            <a:avLst>
              <a:gd name="adj" fmla="val 34283"/>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23" name="Straight Arrow Connector 22">
            <a:extLst>
              <a:ext uri="{FF2B5EF4-FFF2-40B4-BE49-F238E27FC236}">
                <a16:creationId xmlns:a16="http://schemas.microsoft.com/office/drawing/2014/main" id="{2BA5A284-4E2D-7275-709B-C4E949F66D9A}"/>
              </a:ext>
            </a:extLst>
          </p:cNvPr>
          <p:cNvCxnSpPr>
            <a:cxnSpLocks/>
            <a:stCxn id="22" idx="2"/>
            <a:endCxn id="21" idx="0"/>
          </p:cNvCxnSpPr>
          <p:nvPr/>
        </p:nvCxnSpPr>
        <p:spPr>
          <a:xfrm flipH="1">
            <a:off x="3660920" y="4416796"/>
            <a:ext cx="22994" cy="306616"/>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D84D6D-D6E9-630C-7198-0F28321C7ECF}"/>
              </a:ext>
            </a:extLst>
          </p:cNvPr>
          <p:cNvCxnSpPr>
            <a:cxnSpLocks/>
            <a:stCxn id="17" idx="0"/>
            <a:endCxn id="20" idx="2"/>
          </p:cNvCxnSpPr>
          <p:nvPr/>
        </p:nvCxnSpPr>
        <p:spPr>
          <a:xfrm flipH="1" flipV="1">
            <a:off x="1390242" y="3327672"/>
            <a:ext cx="10722" cy="117301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D468DF-F8F0-E206-EA20-9B9D44070E0A}"/>
              </a:ext>
            </a:extLst>
          </p:cNvPr>
          <p:cNvGrpSpPr/>
          <p:nvPr/>
        </p:nvGrpSpPr>
        <p:grpSpPr>
          <a:xfrm>
            <a:off x="2167482" y="3788671"/>
            <a:ext cx="543975" cy="1812917"/>
            <a:chOff x="1722315" y="6049426"/>
            <a:chExt cx="543975" cy="1812917"/>
          </a:xfrm>
        </p:grpSpPr>
        <p:cxnSp>
          <p:nvCxnSpPr>
            <p:cNvPr id="26" name="Straight Arrow Connector 25">
              <a:extLst>
                <a:ext uri="{FF2B5EF4-FFF2-40B4-BE49-F238E27FC236}">
                  <a16:creationId xmlns:a16="http://schemas.microsoft.com/office/drawing/2014/main" id="{C4E1AD78-B535-DCAC-7F1F-757F50EA2F65}"/>
                </a:ext>
              </a:extLst>
            </p:cNvPr>
            <p:cNvCxnSpPr>
              <a:cxnSpLocks/>
              <a:stCxn id="17" idx="3"/>
              <a:endCxn id="22" idx="1"/>
            </p:cNvCxnSpPr>
            <p:nvPr/>
          </p:nvCxnSpPr>
          <p:spPr>
            <a:xfrm flipV="1">
              <a:off x="1733037" y="6049426"/>
              <a:ext cx="533253" cy="894894"/>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C9F5FB2-035B-B8E7-F6FE-3E68728D7F93}"/>
                </a:ext>
              </a:extLst>
            </p:cNvPr>
            <p:cNvCxnSpPr>
              <a:cxnSpLocks/>
              <a:stCxn id="19" idx="3"/>
              <a:endCxn id="21" idx="1"/>
            </p:cNvCxnSpPr>
            <p:nvPr/>
          </p:nvCxnSpPr>
          <p:spPr>
            <a:xfrm flipV="1">
              <a:off x="1722315" y="7298039"/>
              <a:ext cx="520981" cy="564304"/>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8" name="Rectangle: Rounded Corners 27">
            <a:extLst>
              <a:ext uri="{FF2B5EF4-FFF2-40B4-BE49-F238E27FC236}">
                <a16:creationId xmlns:a16="http://schemas.microsoft.com/office/drawing/2014/main" id="{77CCE00E-DAF1-255B-C3E9-6A97BA88918D}"/>
              </a:ext>
            </a:extLst>
          </p:cNvPr>
          <p:cNvSpPr/>
          <p:nvPr/>
        </p:nvSpPr>
        <p:spPr>
          <a:xfrm>
            <a:off x="2711457" y="3157207"/>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2000" dirty="0"/>
              <a:t>Concupiscible Appetites</a:t>
            </a:r>
          </a:p>
        </p:txBody>
      </p:sp>
      <p:sp>
        <p:nvSpPr>
          <p:cNvPr id="29" name="Rectangle: Rounded Corners 28">
            <a:extLst>
              <a:ext uri="{FF2B5EF4-FFF2-40B4-BE49-F238E27FC236}">
                <a16:creationId xmlns:a16="http://schemas.microsoft.com/office/drawing/2014/main" id="{3D9FA38E-660C-00F0-A8C8-E46485AADF4C}"/>
              </a:ext>
            </a:extLst>
          </p:cNvPr>
          <p:cNvSpPr/>
          <p:nvPr/>
        </p:nvSpPr>
        <p:spPr>
          <a:xfrm>
            <a:off x="2708691" y="3789054"/>
            <a:ext cx="1944914" cy="627743"/>
          </a:xfrm>
          <a:prstGeom prst="roundRect">
            <a:avLst>
              <a:gd name="adj"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2000" dirty="0"/>
              <a:t>Irascible Appetites</a:t>
            </a:r>
          </a:p>
        </p:txBody>
      </p:sp>
      <p:grpSp>
        <p:nvGrpSpPr>
          <p:cNvPr id="30" name="Group 29">
            <a:extLst>
              <a:ext uri="{FF2B5EF4-FFF2-40B4-BE49-F238E27FC236}">
                <a16:creationId xmlns:a16="http://schemas.microsoft.com/office/drawing/2014/main" id="{8B768699-EE5B-3E06-1D58-2DDBD68F2693}"/>
              </a:ext>
            </a:extLst>
          </p:cNvPr>
          <p:cNvGrpSpPr/>
          <p:nvPr/>
        </p:nvGrpSpPr>
        <p:grpSpPr>
          <a:xfrm>
            <a:off x="7801665" y="3067578"/>
            <a:ext cx="4229246" cy="2376670"/>
            <a:chOff x="7855604" y="2836207"/>
            <a:chExt cx="4229246" cy="2376670"/>
          </a:xfrm>
        </p:grpSpPr>
        <p:grpSp>
          <p:nvGrpSpPr>
            <p:cNvPr id="31" name="Group 30">
              <a:extLst>
                <a:ext uri="{FF2B5EF4-FFF2-40B4-BE49-F238E27FC236}">
                  <a16:creationId xmlns:a16="http://schemas.microsoft.com/office/drawing/2014/main" id="{1E08DE27-8687-2EA3-6454-7EB694641E83}"/>
                </a:ext>
              </a:extLst>
            </p:cNvPr>
            <p:cNvGrpSpPr/>
            <p:nvPr/>
          </p:nvGrpSpPr>
          <p:grpSpPr>
            <a:xfrm>
              <a:off x="7855604" y="3190932"/>
              <a:ext cx="4229246" cy="2021945"/>
              <a:chOff x="6225155" y="1154804"/>
              <a:chExt cx="4959804" cy="2021945"/>
            </a:xfrm>
          </p:grpSpPr>
          <p:sp>
            <p:nvSpPr>
              <p:cNvPr id="33" name="TextBox 32">
                <a:extLst>
                  <a:ext uri="{FF2B5EF4-FFF2-40B4-BE49-F238E27FC236}">
                    <a16:creationId xmlns:a16="http://schemas.microsoft.com/office/drawing/2014/main" id="{79ADF455-2E0C-ECDB-AECB-C137C66458DB}"/>
                  </a:ext>
                </a:extLst>
              </p:cNvPr>
              <p:cNvSpPr txBox="1"/>
              <p:nvPr/>
            </p:nvSpPr>
            <p:spPr>
              <a:xfrm>
                <a:off x="6225155" y="1154804"/>
                <a:ext cx="4958980" cy="313932"/>
              </a:xfrm>
              <a:prstGeom prst="rect">
                <a:avLst/>
              </a:prstGeom>
              <a:noFill/>
            </p:spPr>
            <p:txBody>
              <a:bodyPr wrap="square" rtlCol="0">
                <a:spAutoFit/>
              </a:bodyPr>
              <a:lstStyle/>
              <a:p>
                <a:pPr>
                  <a:lnSpc>
                    <a:spcPct val="90000"/>
                  </a:lnSpc>
                </a:pPr>
                <a:r>
                  <a:rPr lang="en-US" sz="1600" dirty="0"/>
                  <a:t>HOPE – </a:t>
                </a:r>
                <a:r>
                  <a:rPr lang="en-US" sz="1400" dirty="0"/>
                  <a:t>Confident impulse of overcoming obstacles</a:t>
                </a:r>
                <a:endParaRPr lang="en-US" sz="1200" dirty="0"/>
              </a:p>
            </p:txBody>
          </p:sp>
          <p:sp>
            <p:nvSpPr>
              <p:cNvPr id="34" name="TextBox 33">
                <a:extLst>
                  <a:ext uri="{FF2B5EF4-FFF2-40B4-BE49-F238E27FC236}">
                    <a16:creationId xmlns:a16="http://schemas.microsoft.com/office/drawing/2014/main" id="{3EEEA883-017D-B9B1-6A32-6037819E9C02}"/>
                  </a:ext>
                </a:extLst>
              </p:cNvPr>
              <p:cNvSpPr txBox="1"/>
              <p:nvPr/>
            </p:nvSpPr>
            <p:spPr>
              <a:xfrm>
                <a:off x="6225979" y="1992331"/>
                <a:ext cx="4958980" cy="313932"/>
              </a:xfrm>
              <a:prstGeom prst="rect">
                <a:avLst/>
              </a:prstGeom>
              <a:noFill/>
            </p:spPr>
            <p:txBody>
              <a:bodyPr wrap="square" rtlCol="0">
                <a:spAutoFit/>
              </a:bodyPr>
              <a:lstStyle/>
              <a:p>
                <a:pPr>
                  <a:lnSpc>
                    <a:spcPct val="90000"/>
                  </a:lnSpc>
                </a:pPr>
                <a:r>
                  <a:rPr lang="en-US" sz="1600" dirty="0"/>
                  <a:t>COURAGE – </a:t>
                </a:r>
                <a:r>
                  <a:rPr lang="en-US" sz="1400" dirty="0"/>
                  <a:t>Daring in the face of evil</a:t>
                </a:r>
                <a:endParaRPr lang="en-US" sz="1200" dirty="0"/>
              </a:p>
            </p:txBody>
          </p:sp>
          <p:sp>
            <p:nvSpPr>
              <p:cNvPr id="35" name="TextBox 34">
                <a:extLst>
                  <a:ext uri="{FF2B5EF4-FFF2-40B4-BE49-F238E27FC236}">
                    <a16:creationId xmlns:a16="http://schemas.microsoft.com/office/drawing/2014/main" id="{27D91F36-DE4E-CCF5-9ECB-178BB083FAEF}"/>
                  </a:ext>
                </a:extLst>
              </p:cNvPr>
              <p:cNvSpPr txBox="1"/>
              <p:nvPr/>
            </p:nvSpPr>
            <p:spPr>
              <a:xfrm>
                <a:off x="6225155" y="1569424"/>
                <a:ext cx="4958980" cy="313932"/>
              </a:xfrm>
              <a:prstGeom prst="rect">
                <a:avLst/>
              </a:prstGeom>
              <a:noFill/>
            </p:spPr>
            <p:txBody>
              <a:bodyPr wrap="square" rtlCol="0">
                <a:spAutoFit/>
              </a:bodyPr>
              <a:lstStyle/>
              <a:p>
                <a:pPr>
                  <a:lnSpc>
                    <a:spcPct val="90000"/>
                  </a:lnSpc>
                </a:pPr>
                <a:r>
                  <a:rPr lang="en-US" sz="1600" b="1" dirty="0">
                    <a:solidFill>
                      <a:srgbClr val="FF0000"/>
                    </a:solidFill>
                  </a:rPr>
                  <a:t>DESPAIR </a:t>
                </a:r>
                <a:r>
                  <a:rPr lang="en-US" sz="1600" dirty="0"/>
                  <a:t>– </a:t>
                </a:r>
                <a:r>
                  <a:rPr lang="en-US" sz="1400" dirty="0"/>
                  <a:t>Surrender before insurmountable obstacles</a:t>
                </a:r>
                <a:endParaRPr lang="en-US" sz="1200" dirty="0"/>
              </a:p>
            </p:txBody>
          </p:sp>
          <p:sp>
            <p:nvSpPr>
              <p:cNvPr id="36" name="TextBox 35">
                <a:extLst>
                  <a:ext uri="{FF2B5EF4-FFF2-40B4-BE49-F238E27FC236}">
                    <a16:creationId xmlns:a16="http://schemas.microsoft.com/office/drawing/2014/main" id="{D67DDF42-A6FE-3D00-3B8B-1C3FB738C85D}"/>
                  </a:ext>
                </a:extLst>
              </p:cNvPr>
              <p:cNvSpPr txBox="1"/>
              <p:nvPr/>
            </p:nvSpPr>
            <p:spPr>
              <a:xfrm>
                <a:off x="6225979" y="2444435"/>
                <a:ext cx="4958980" cy="313932"/>
              </a:xfrm>
              <a:prstGeom prst="rect">
                <a:avLst/>
              </a:prstGeom>
              <a:noFill/>
            </p:spPr>
            <p:txBody>
              <a:bodyPr wrap="square" rtlCol="0">
                <a:spAutoFit/>
              </a:bodyPr>
              <a:lstStyle/>
              <a:p>
                <a:pPr>
                  <a:lnSpc>
                    <a:spcPct val="90000"/>
                  </a:lnSpc>
                </a:pPr>
                <a:r>
                  <a:rPr lang="en-US" sz="1600" b="1" dirty="0">
                    <a:solidFill>
                      <a:srgbClr val="FF0000"/>
                    </a:solidFill>
                  </a:rPr>
                  <a:t>FEAR</a:t>
                </a:r>
                <a:r>
                  <a:rPr lang="en-US" sz="1600" dirty="0"/>
                  <a:t> – </a:t>
                </a:r>
                <a:r>
                  <a:rPr lang="en-US" sz="1400" dirty="0"/>
                  <a:t>Receding from the threat of evil</a:t>
                </a:r>
                <a:endParaRPr lang="en-US" sz="1200" dirty="0"/>
              </a:p>
            </p:txBody>
          </p:sp>
          <p:sp>
            <p:nvSpPr>
              <p:cNvPr id="38" name="TextBox 37">
                <a:extLst>
                  <a:ext uri="{FF2B5EF4-FFF2-40B4-BE49-F238E27FC236}">
                    <a16:creationId xmlns:a16="http://schemas.microsoft.com/office/drawing/2014/main" id="{92277357-C4B6-37FF-CE3C-8446166D5B87}"/>
                  </a:ext>
                </a:extLst>
              </p:cNvPr>
              <p:cNvSpPr txBox="1"/>
              <p:nvPr/>
            </p:nvSpPr>
            <p:spPr>
              <a:xfrm>
                <a:off x="6225979" y="2862817"/>
                <a:ext cx="4958980" cy="313932"/>
              </a:xfrm>
              <a:prstGeom prst="rect">
                <a:avLst/>
              </a:prstGeom>
              <a:noFill/>
            </p:spPr>
            <p:txBody>
              <a:bodyPr wrap="square" rtlCol="0">
                <a:spAutoFit/>
              </a:bodyPr>
              <a:lstStyle/>
              <a:p>
                <a:pPr>
                  <a:lnSpc>
                    <a:spcPct val="90000"/>
                  </a:lnSpc>
                </a:pPr>
                <a:r>
                  <a:rPr lang="en-US" sz="1600" b="1" dirty="0">
                    <a:solidFill>
                      <a:srgbClr val="FF0000"/>
                    </a:solidFill>
                  </a:rPr>
                  <a:t>ANGER</a:t>
                </a:r>
                <a:r>
                  <a:rPr lang="en-US" sz="1600" dirty="0"/>
                  <a:t> – </a:t>
                </a:r>
                <a:r>
                  <a:rPr lang="en-US" sz="1400" dirty="0"/>
                  <a:t>Battling with the present evil</a:t>
                </a:r>
                <a:endParaRPr lang="en-US" sz="1200" dirty="0"/>
              </a:p>
            </p:txBody>
          </p:sp>
        </p:grpSp>
        <p:sp>
          <p:nvSpPr>
            <p:cNvPr id="32" name="TextBox 31">
              <a:extLst>
                <a:ext uri="{FF2B5EF4-FFF2-40B4-BE49-F238E27FC236}">
                  <a16:creationId xmlns:a16="http://schemas.microsoft.com/office/drawing/2014/main" id="{ABC0A45B-2B9D-B54D-6376-1D46ADF6FCF0}"/>
                </a:ext>
              </a:extLst>
            </p:cNvPr>
            <p:cNvSpPr txBox="1"/>
            <p:nvPr/>
          </p:nvSpPr>
          <p:spPr>
            <a:xfrm>
              <a:off x="8459208" y="2836207"/>
              <a:ext cx="2356548" cy="313932"/>
            </a:xfrm>
            <a:prstGeom prst="rect">
              <a:avLst/>
            </a:prstGeom>
            <a:noFill/>
          </p:spPr>
          <p:txBody>
            <a:bodyPr wrap="square" rtlCol="0">
              <a:spAutoFit/>
            </a:bodyPr>
            <a:lstStyle/>
            <a:p>
              <a:pPr algn="ctr">
                <a:lnSpc>
                  <a:spcPct val="90000"/>
                </a:lnSpc>
              </a:pPr>
              <a:r>
                <a:rPr lang="en-US" sz="1600" b="1" dirty="0"/>
                <a:t>Irascible Appetites</a:t>
              </a:r>
              <a:endParaRPr lang="en-US" sz="1200" b="1" dirty="0"/>
            </a:p>
          </p:txBody>
        </p:sp>
      </p:grpSp>
      <p:sp>
        <p:nvSpPr>
          <p:cNvPr id="49" name="TextBox 48">
            <a:extLst>
              <a:ext uri="{FF2B5EF4-FFF2-40B4-BE49-F238E27FC236}">
                <a16:creationId xmlns:a16="http://schemas.microsoft.com/office/drawing/2014/main" id="{ABBF6B4A-A925-95A1-B089-A407317DDFAE}"/>
              </a:ext>
            </a:extLst>
          </p:cNvPr>
          <p:cNvSpPr txBox="1"/>
          <p:nvPr/>
        </p:nvSpPr>
        <p:spPr>
          <a:xfrm>
            <a:off x="665226" y="1328468"/>
            <a:ext cx="11109431" cy="879472"/>
          </a:xfrm>
          <a:prstGeom prst="rect">
            <a:avLst/>
          </a:prstGeom>
          <a:noFill/>
        </p:spPr>
        <p:txBody>
          <a:bodyPr wrap="square" rtlCol="0">
            <a:spAutoFit/>
          </a:bodyPr>
          <a:lstStyle/>
          <a:p>
            <a:pPr>
              <a:lnSpc>
                <a:spcPct val="85000"/>
              </a:lnSpc>
              <a:spcBef>
                <a:spcPts val="1500"/>
              </a:spcBef>
            </a:pPr>
            <a:r>
              <a:rPr lang="en-US" sz="2000" dirty="0"/>
              <a:t>If demons can’t get to you directly (e.g., temptation), they are very willing to take you down by frustrating you to the point where you give in to </a:t>
            </a:r>
            <a:r>
              <a:rPr lang="en-US" sz="2000" dirty="0">
                <a:solidFill>
                  <a:srgbClr val="FF0000"/>
                </a:solidFill>
              </a:rPr>
              <a:t>anger </a:t>
            </a:r>
            <a:r>
              <a:rPr lang="en-US" sz="2000" dirty="0"/>
              <a:t>or</a:t>
            </a:r>
            <a:r>
              <a:rPr lang="en-US" sz="2000" dirty="0">
                <a:solidFill>
                  <a:srgbClr val="FF0000"/>
                </a:solidFill>
              </a:rPr>
              <a:t> depression</a:t>
            </a:r>
            <a:r>
              <a:rPr lang="en-US" sz="2000" dirty="0"/>
              <a:t>; or to where they can cause you to </a:t>
            </a:r>
            <a:r>
              <a:rPr lang="en-US" sz="2000" dirty="0">
                <a:solidFill>
                  <a:srgbClr val="FF0000"/>
                </a:solidFill>
              </a:rPr>
              <a:t>doubt</a:t>
            </a:r>
            <a:r>
              <a:rPr lang="en-US" sz="2000" dirty="0"/>
              <a:t> or </a:t>
            </a:r>
            <a:r>
              <a:rPr lang="en-US" sz="2000" dirty="0">
                <a:solidFill>
                  <a:srgbClr val="FF0000"/>
                </a:solidFill>
              </a:rPr>
              <a:t>lose your faith</a:t>
            </a:r>
          </a:p>
        </p:txBody>
      </p:sp>
    </p:spTree>
    <p:extLst>
      <p:ext uri="{BB962C8B-B14F-4D97-AF65-F5344CB8AC3E}">
        <p14:creationId xmlns:p14="http://schemas.microsoft.com/office/powerpoint/2010/main" val="32766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2</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629348" y="353243"/>
            <a:ext cx="6713537" cy="584775"/>
          </a:xfrm>
          <a:prstGeom prst="rect">
            <a:avLst/>
          </a:prstGeom>
          <a:noFill/>
        </p:spPr>
        <p:txBody>
          <a:bodyPr wrap="square" rtlCol="0">
            <a:spAutoFit/>
          </a:bodyPr>
          <a:lstStyle/>
          <a:p>
            <a:r>
              <a:rPr lang="en-US" sz="3200" b="1" i="1" dirty="0"/>
              <a:t>Resources:</a:t>
            </a:r>
            <a:endParaRPr lang="en-US" sz="2000" i="1" dirty="0"/>
          </a:p>
        </p:txBody>
      </p:sp>
      <p:sp>
        <p:nvSpPr>
          <p:cNvPr id="5" name="TextBox 4">
            <a:extLst>
              <a:ext uri="{FF2B5EF4-FFF2-40B4-BE49-F238E27FC236}">
                <a16:creationId xmlns:a16="http://schemas.microsoft.com/office/drawing/2014/main" id="{44D38076-4C79-83F0-EE3E-F23F5BCC8A68}"/>
              </a:ext>
            </a:extLst>
          </p:cNvPr>
          <p:cNvSpPr txBox="1"/>
          <p:nvPr/>
        </p:nvSpPr>
        <p:spPr>
          <a:xfrm>
            <a:off x="629347" y="949990"/>
            <a:ext cx="6713537" cy="1357295"/>
          </a:xfrm>
          <a:prstGeom prst="rect">
            <a:avLst/>
          </a:prstGeom>
          <a:noFill/>
        </p:spPr>
        <p:txBody>
          <a:bodyPr wrap="square" rtlCol="0">
            <a:spAutoFit/>
          </a:bodyPr>
          <a:lstStyle/>
          <a:p>
            <a:pPr marL="0" marR="0">
              <a:lnSpc>
                <a:spcPct val="109000"/>
              </a:lnSpc>
              <a:spcBef>
                <a:spcPts val="400"/>
              </a:spcBef>
              <a:spcAft>
                <a:spcPts val="0"/>
              </a:spcAft>
              <a:tabLst>
                <a:tab pos="400050" algn="l"/>
              </a:tabLst>
            </a:pPr>
            <a:r>
              <a:rPr lang="en-US" sz="2000" b="1" i="1" dirty="0">
                <a:solidFill>
                  <a:srgbClr val="4472C4"/>
                </a:solidFill>
                <a:effectLst/>
                <a:latin typeface="Helvetica" panose="020B0604020202020204" pitchFamily="34" charset="0"/>
                <a:ea typeface="Calibri" panose="020F0502020204030204" pitchFamily="34" charset="0"/>
                <a:cs typeface="Times New Roman" panose="02020603050405020304" pitchFamily="18" charset="0"/>
              </a:rPr>
              <a:t>Contemporary Exorcists:</a:t>
            </a:r>
            <a:endParaRPr lang="en-US" sz="20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300"/>
              </a:spcBef>
              <a:spcAft>
                <a:spcPts val="0"/>
              </a:spcAft>
              <a:tabLst>
                <a:tab pos="228600" algn="l"/>
              </a:tabLst>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Fr Chad </a:t>
            </a:r>
            <a:r>
              <a:rPr lang="en-US" sz="1400" dirty="0" err="1">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Ripperger</a:t>
            </a: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FSSP, Ph.D.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300"/>
              </a:spcBef>
              <a:spcAft>
                <a:spcPts val="0"/>
              </a:spcAft>
              <a:tabLst>
                <a:tab pos="228600" algn="l"/>
              </a:tabLst>
            </a:pPr>
            <a:r>
              <a:rPr lang="en-US" sz="1400" dirty="0" err="1">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Msgr</a:t>
            </a: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Stephen Rossetti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300"/>
              </a:spcBef>
              <a:spcAft>
                <a:spcPts val="0"/>
              </a:spcAft>
              <a:tabLst>
                <a:tab pos="228600" algn="l"/>
              </a:tabLst>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Fr Gary Thomas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300"/>
              </a:spcBef>
              <a:spcAft>
                <a:spcPts val="0"/>
              </a:spcAft>
              <a:tabLst>
                <a:tab pos="228600" algn="l"/>
              </a:tabLst>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Fr Vincent Lampert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0DFF445-3528-D17C-D0EB-7E05A8D332FA}"/>
              </a:ext>
            </a:extLst>
          </p:cNvPr>
          <p:cNvSpPr txBox="1"/>
          <p:nvPr/>
        </p:nvSpPr>
        <p:spPr>
          <a:xfrm>
            <a:off x="629347" y="2418731"/>
            <a:ext cx="10315318" cy="4353499"/>
          </a:xfrm>
          <a:prstGeom prst="rect">
            <a:avLst/>
          </a:prstGeom>
          <a:noFill/>
        </p:spPr>
        <p:txBody>
          <a:bodyPr wrap="square" rtlCol="0">
            <a:spAutoFit/>
          </a:bodyPr>
          <a:lstStyle/>
          <a:p>
            <a:pPr marL="0" marR="0">
              <a:lnSpc>
                <a:spcPct val="90000"/>
              </a:lnSpc>
              <a:spcBef>
                <a:spcPts val="1200"/>
              </a:spcBef>
              <a:spcAft>
                <a:spcPts val="0"/>
              </a:spcAft>
              <a:tabLst>
                <a:tab pos="400050" algn="l"/>
              </a:tabLst>
            </a:pPr>
            <a:r>
              <a:rPr lang="en-US" sz="2000" b="1" i="1" dirty="0">
                <a:solidFill>
                  <a:srgbClr val="4472C4"/>
                </a:solidFill>
                <a:effectLst/>
                <a:latin typeface="Helvetica" panose="020B0604020202020204" pitchFamily="34" charset="0"/>
                <a:ea typeface="Calibri" panose="020F0502020204030204" pitchFamily="34" charset="0"/>
                <a:cs typeface="Helvetica" panose="020B0604020202020204" pitchFamily="34" charset="0"/>
              </a:rPr>
              <a:t>Primary Books:</a:t>
            </a:r>
            <a:endParaRPr lang="en-US" sz="2000" dirty="0">
              <a:solidFill>
                <a:srgbClr val="4472C4"/>
              </a:solidFill>
              <a:effectLst/>
              <a:latin typeface="Helvetica" panose="020B0604020202020204" pitchFamily="34" charset="0"/>
              <a:ea typeface="Calibri" panose="020F0502020204030204" pitchFamily="34" charset="0"/>
              <a:cs typeface="Helvetica" panose="020B0604020202020204" pitchFamily="34" charset="0"/>
            </a:endParaRPr>
          </a:p>
          <a:p>
            <a:pPr>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Holy Bible, </a:t>
            </a:r>
            <a:r>
              <a:rPr lang="en-US" sz="1200" dirty="0">
                <a:effectLst/>
                <a:latin typeface="Helvetica" panose="020B0604020202020204" pitchFamily="34" charset="0"/>
                <a:ea typeface="Calibri" panose="020F0502020204030204" pitchFamily="34" charset="0"/>
                <a:cs typeface="Times New Roman" panose="02020603050405020304" pitchFamily="18" charset="0"/>
              </a:rPr>
              <a:t>Douay-Rheims, John Murphy Company, Baltimore, MD 1899; reprinted by </a:t>
            </a:r>
            <a:r>
              <a:rPr lang="en-US" sz="1200" dirty="0" err="1">
                <a:effectLst/>
                <a:latin typeface="Helvetica" panose="020B0604020202020204" pitchFamily="34" charset="0"/>
                <a:ea typeface="Calibri" panose="020F0502020204030204" pitchFamily="34" charset="0"/>
                <a:cs typeface="Times New Roman" panose="02020603050405020304" pitchFamily="18" charset="0"/>
              </a:rPr>
              <a:t>Baronius</a:t>
            </a:r>
            <a:r>
              <a:rPr lang="en-US" sz="1200" dirty="0">
                <a:effectLst/>
                <a:latin typeface="Helvetica" panose="020B0604020202020204" pitchFamily="34" charset="0"/>
                <a:ea typeface="Calibri" panose="020F0502020204030204" pitchFamily="34" charset="0"/>
                <a:cs typeface="Times New Roman" panose="02020603050405020304" pitchFamily="18" charset="0"/>
              </a:rPr>
              <a:t> Press, 2008</a:t>
            </a:r>
            <a:endParaRPr lang="en-US" sz="1400" dirty="0">
              <a:effectLst/>
              <a:latin typeface="Helvetica" panose="020B0604020202020204" pitchFamily="34" charset="0"/>
              <a:ea typeface="Calibri" panose="020F0502020204030204" pitchFamily="34" charset="0"/>
              <a:cs typeface="Times New Roman" panose="02020603050405020304" pitchFamily="18" charset="0"/>
            </a:endParaRPr>
          </a:p>
          <a:p>
            <a:pPr>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Dominion</a:t>
            </a:r>
            <a:r>
              <a:rPr lang="en-US" sz="1400" i="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Chad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Ripperger</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FSSP, PhD,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Sensus</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Traditionis</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Press, 2022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 Spiritual Combat</a:t>
            </a:r>
            <a:r>
              <a:rPr lang="en-US" sz="1400" i="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Lorenzo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Scupoli</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(written 1589-1610), Classic Edition republished by Scriptoria Books, 2014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Immortal Combat, Confronting the Heart of Darkness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Dwight Longenecker, Sophia Institute Press, 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Manual for Spiritual Warfare</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Paul Thigpen, Tan Books, Charlotte, NC, 2014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Christus </a:t>
            </a:r>
            <a:r>
              <a:rPr lang="en-US" sz="1400" i="1" dirty="0" err="1">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Vincit</a:t>
            </a: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 Christ’s Triumph Over the Darkness of the Age</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Bishop Athanasius Schneider, Angelico Press, Brooklyn, NY, 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Diary of an American Exorcist</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Msgr</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Stephen J Rossetti, Sophia Institute Press,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Saints Who Saw Hell: And Other Catholic Witnesses to the Fate of the Damned</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Paul Thigpen, Tan Books, Charlotte, NC, 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Saints Who Battled Satan</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Paul Thigpen, Tan Books, Charlotte, NC, 2015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Freedom From Evil Spirits: Released from Fear, Addiction &amp; the Devil</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Pat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Collins,CM</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Columbra</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Books, 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900"/>
              </a:spcBef>
              <a:tabLst>
                <a:tab pos="400050" algn="l"/>
              </a:tabLst>
            </a:pPr>
            <a:r>
              <a:rPr lang="en-US" sz="14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Let Freedom Ring: A 40-Day Tactical Training for Freedom from the Devil</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James Altman, Fr Richard Heilman, Fr William </a:t>
            </a:r>
            <a:r>
              <a:rPr lang="en-US" sz="12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Peckman</a:t>
            </a:r>
            <a:r>
              <a:rPr lang="en-US" sz="12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Mater Media, 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D78EB008-0A9E-B047-9BE3-BB445F2F7CAC}"/>
              </a:ext>
            </a:extLst>
          </p:cNvPr>
          <p:cNvSpPr/>
          <p:nvPr/>
        </p:nvSpPr>
        <p:spPr>
          <a:xfrm>
            <a:off x="295422" y="2700998"/>
            <a:ext cx="436098" cy="53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sym typeface="Wingdings" panose="05000000000000000000" pitchFamily="2" charset="2"/>
              </a:rPr>
              <a:t></a:t>
            </a:r>
            <a:endParaRPr lang="en-US" sz="2400" dirty="0">
              <a:solidFill>
                <a:schemeClr val="tx1"/>
              </a:solidFill>
            </a:endParaRPr>
          </a:p>
        </p:txBody>
      </p:sp>
    </p:spTree>
    <p:extLst>
      <p:ext uri="{BB962C8B-B14F-4D97-AF65-F5344CB8AC3E}">
        <p14:creationId xmlns:p14="http://schemas.microsoft.com/office/powerpoint/2010/main" val="669684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20</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4504375" cy="523220"/>
          </a:xfrm>
          <a:prstGeom prst="rect">
            <a:avLst/>
          </a:prstGeom>
          <a:noFill/>
        </p:spPr>
        <p:txBody>
          <a:bodyPr wrap="none" rtlCol="0">
            <a:spAutoFit/>
          </a:bodyPr>
          <a:lstStyle/>
          <a:p>
            <a:pPr>
              <a:spcBef>
                <a:spcPts val="1200"/>
              </a:spcBef>
            </a:pPr>
            <a:r>
              <a:rPr lang="en-US" sz="2800" b="1" dirty="0"/>
              <a:t>Demonic Attack - Oppression</a:t>
            </a:r>
            <a:endParaRPr lang="en-US" sz="2400" b="1" dirty="0"/>
          </a:p>
        </p:txBody>
      </p:sp>
      <p:sp>
        <p:nvSpPr>
          <p:cNvPr id="7" name="TextBox 6">
            <a:extLst>
              <a:ext uri="{FF2B5EF4-FFF2-40B4-BE49-F238E27FC236}">
                <a16:creationId xmlns:a16="http://schemas.microsoft.com/office/drawing/2014/main" id="{D4C27B5B-27E6-4848-964E-2243B80BA3A3}"/>
              </a:ext>
            </a:extLst>
          </p:cNvPr>
          <p:cNvSpPr txBox="1"/>
          <p:nvPr/>
        </p:nvSpPr>
        <p:spPr>
          <a:xfrm>
            <a:off x="665227" y="958044"/>
            <a:ext cx="11390785" cy="1790490"/>
          </a:xfrm>
          <a:prstGeom prst="rect">
            <a:avLst/>
          </a:prstGeom>
          <a:noFill/>
        </p:spPr>
        <p:txBody>
          <a:bodyPr wrap="square" rtlCol="0">
            <a:spAutoFit/>
          </a:bodyPr>
          <a:lstStyle/>
          <a:p>
            <a:pPr>
              <a:lnSpc>
                <a:spcPct val="85000"/>
              </a:lnSpc>
              <a:spcBef>
                <a:spcPts val="900"/>
              </a:spcBef>
            </a:pPr>
            <a:r>
              <a:rPr lang="en-US" sz="2000" dirty="0"/>
              <a:t>Demonic Oppression involves EXTERNAL attacks, such as</a:t>
            </a:r>
          </a:p>
          <a:p>
            <a:pPr marL="342900" indent="-342900">
              <a:lnSpc>
                <a:spcPct val="85000"/>
              </a:lnSpc>
              <a:spcBef>
                <a:spcPts val="300"/>
              </a:spcBef>
              <a:buFontTx/>
              <a:buChar char="-"/>
            </a:pPr>
            <a:r>
              <a:rPr lang="en-US" dirty="0"/>
              <a:t>Attacks against your health</a:t>
            </a:r>
          </a:p>
          <a:p>
            <a:pPr marL="342900" indent="-342900">
              <a:lnSpc>
                <a:spcPct val="85000"/>
              </a:lnSpc>
              <a:spcBef>
                <a:spcPts val="300"/>
              </a:spcBef>
              <a:buFontTx/>
              <a:buChar char="-"/>
            </a:pPr>
            <a:r>
              <a:rPr lang="en-US" dirty="0"/>
              <a:t>Attacks against your relationships</a:t>
            </a:r>
          </a:p>
          <a:p>
            <a:pPr marL="342900" indent="-342900">
              <a:lnSpc>
                <a:spcPct val="85000"/>
              </a:lnSpc>
              <a:spcBef>
                <a:spcPts val="300"/>
              </a:spcBef>
              <a:buFontTx/>
              <a:buChar char="-"/>
            </a:pPr>
            <a:r>
              <a:rPr lang="en-US" dirty="0"/>
              <a:t>Attacks against your finances</a:t>
            </a:r>
          </a:p>
          <a:p>
            <a:pPr marL="342900" indent="-342900">
              <a:lnSpc>
                <a:spcPct val="85000"/>
              </a:lnSpc>
              <a:spcBef>
                <a:spcPts val="300"/>
              </a:spcBef>
              <a:buFontTx/>
              <a:buChar char="-"/>
            </a:pPr>
            <a:r>
              <a:rPr lang="en-US" dirty="0"/>
              <a:t>Attacks through technology</a:t>
            </a:r>
          </a:p>
          <a:p>
            <a:pPr>
              <a:lnSpc>
                <a:spcPct val="85000"/>
              </a:lnSpc>
              <a:spcBef>
                <a:spcPts val="600"/>
              </a:spcBef>
            </a:pPr>
            <a:r>
              <a:rPr lang="en-US" sz="2000" dirty="0"/>
              <a:t>Demons manipulate objects, situations, and circumstances IN THE REAL WORLD</a:t>
            </a:r>
          </a:p>
        </p:txBody>
      </p:sp>
      <p:pic>
        <p:nvPicPr>
          <p:cNvPr id="11" name="Picture 10" descr="A person sitting in front of a computer&#10;&#10;Description automatically generated with medium confidence">
            <a:extLst>
              <a:ext uri="{FF2B5EF4-FFF2-40B4-BE49-F238E27FC236}">
                <a16:creationId xmlns:a16="http://schemas.microsoft.com/office/drawing/2014/main" id="{EA51882D-8FEB-4F08-AD37-793EEB0991E0}"/>
              </a:ext>
            </a:extLst>
          </p:cNvPr>
          <p:cNvPicPr>
            <a:picLocks noChangeAspect="1"/>
          </p:cNvPicPr>
          <p:nvPr/>
        </p:nvPicPr>
        <p:blipFill rotWithShape="1">
          <a:blip r:embed="rId3">
            <a:extLst>
              <a:ext uri="{28A0092B-C50C-407E-A947-70E740481C1C}">
                <a14:useLocalDpi xmlns:a14="http://schemas.microsoft.com/office/drawing/2010/main" val="0"/>
              </a:ext>
            </a:extLst>
          </a:blip>
          <a:srcRect r="19629"/>
          <a:stretch/>
        </p:blipFill>
        <p:spPr>
          <a:xfrm>
            <a:off x="7595943" y="2932534"/>
            <a:ext cx="4596057" cy="2895851"/>
          </a:xfrm>
          <a:prstGeom prst="rect">
            <a:avLst/>
          </a:prstGeom>
        </p:spPr>
      </p:pic>
      <p:sp>
        <p:nvSpPr>
          <p:cNvPr id="8" name="TextBox 7">
            <a:extLst>
              <a:ext uri="{FF2B5EF4-FFF2-40B4-BE49-F238E27FC236}">
                <a16:creationId xmlns:a16="http://schemas.microsoft.com/office/drawing/2014/main" id="{5EAFFEB1-CB9A-4635-B644-0B3FAF426CF9}"/>
              </a:ext>
            </a:extLst>
          </p:cNvPr>
          <p:cNvSpPr txBox="1"/>
          <p:nvPr/>
        </p:nvSpPr>
        <p:spPr>
          <a:xfrm>
            <a:off x="665227" y="2764662"/>
            <a:ext cx="6930716" cy="1856662"/>
          </a:xfrm>
          <a:prstGeom prst="rect">
            <a:avLst/>
          </a:prstGeom>
          <a:noFill/>
        </p:spPr>
        <p:txBody>
          <a:bodyPr wrap="square" rtlCol="0">
            <a:spAutoFit/>
          </a:bodyPr>
          <a:lstStyle/>
          <a:p>
            <a:pPr>
              <a:lnSpc>
                <a:spcPct val="85000"/>
              </a:lnSpc>
              <a:spcBef>
                <a:spcPts val="2400"/>
              </a:spcBef>
            </a:pPr>
            <a:r>
              <a:rPr lang="en-US" sz="2000" dirty="0"/>
              <a:t>Demonic Oppression also can include </a:t>
            </a:r>
            <a:r>
              <a:rPr lang="en-US" sz="2000" b="1" i="1" dirty="0"/>
              <a:t>indirect</a:t>
            </a:r>
            <a:r>
              <a:rPr lang="en-US" sz="2000" dirty="0"/>
              <a:t> oppression</a:t>
            </a:r>
          </a:p>
          <a:p>
            <a:pPr>
              <a:lnSpc>
                <a:spcPct val="85000"/>
              </a:lnSpc>
              <a:spcBef>
                <a:spcPts val="300"/>
              </a:spcBef>
            </a:pPr>
            <a:r>
              <a:rPr lang="en-US" sz="2000" b="1" dirty="0">
                <a:solidFill>
                  <a:srgbClr val="FF0000"/>
                </a:solidFill>
              </a:rPr>
              <a:t>THIS IS THE PRIMARY FORM OF OPPRESSION TODAY!</a:t>
            </a:r>
          </a:p>
          <a:p>
            <a:pPr marL="342900" indent="-342900">
              <a:lnSpc>
                <a:spcPct val="85000"/>
              </a:lnSpc>
              <a:spcBef>
                <a:spcPts val="600"/>
              </a:spcBef>
              <a:buFontTx/>
              <a:buChar char="-"/>
            </a:pPr>
            <a:r>
              <a:rPr lang="en-US" sz="2000" dirty="0"/>
              <a:t>Demons get involved in society, culture, and the Church</a:t>
            </a:r>
          </a:p>
          <a:p>
            <a:pPr marL="342900" indent="-342900">
              <a:lnSpc>
                <a:spcPct val="85000"/>
              </a:lnSpc>
              <a:spcBef>
                <a:spcPts val="600"/>
              </a:spcBef>
              <a:buFontTx/>
              <a:buChar char="-"/>
            </a:pPr>
            <a:r>
              <a:rPr lang="en-US" sz="2000" dirty="0"/>
              <a:t>Politicians or clerics (</a:t>
            </a:r>
            <a:r>
              <a:rPr lang="en-US" sz="2000" b="1" i="1" dirty="0"/>
              <a:t>People of the Lie</a:t>
            </a:r>
            <a:r>
              <a:rPr lang="en-US" sz="2000" dirty="0"/>
              <a:t>) who are under the influence of the diabolic and promote evil (e.g., abortion, euthanasia, LGBTQ lifestyle, socialism/communism/satanism)</a:t>
            </a:r>
          </a:p>
        </p:txBody>
      </p:sp>
      <p:sp>
        <p:nvSpPr>
          <p:cNvPr id="10" name="TextBox 9">
            <a:extLst>
              <a:ext uri="{FF2B5EF4-FFF2-40B4-BE49-F238E27FC236}">
                <a16:creationId xmlns:a16="http://schemas.microsoft.com/office/drawing/2014/main" id="{7345C893-1A38-4D36-B24B-85CA95D7A4C0}"/>
              </a:ext>
            </a:extLst>
          </p:cNvPr>
          <p:cNvSpPr txBox="1"/>
          <p:nvPr/>
        </p:nvSpPr>
        <p:spPr>
          <a:xfrm>
            <a:off x="665227" y="4785118"/>
            <a:ext cx="7268951" cy="1556580"/>
          </a:xfrm>
          <a:prstGeom prst="rect">
            <a:avLst/>
          </a:prstGeom>
          <a:noFill/>
        </p:spPr>
        <p:txBody>
          <a:bodyPr wrap="square" rtlCol="0">
            <a:spAutoFit/>
          </a:bodyPr>
          <a:lstStyle/>
          <a:p>
            <a:pPr>
              <a:lnSpc>
                <a:spcPct val="85000"/>
              </a:lnSpc>
              <a:spcBef>
                <a:spcPts val="600"/>
              </a:spcBef>
            </a:pPr>
            <a:r>
              <a:rPr lang="en-US" sz="2000" b="1" dirty="0">
                <a:solidFill>
                  <a:srgbClr val="FF0000"/>
                </a:solidFill>
              </a:rPr>
              <a:t>Foundational PRINCIPLES of Spiritual Warfare… </a:t>
            </a:r>
          </a:p>
          <a:p>
            <a:pPr>
              <a:lnSpc>
                <a:spcPct val="85000"/>
              </a:lnSpc>
              <a:spcBef>
                <a:spcPts val="600"/>
              </a:spcBef>
            </a:pPr>
            <a:r>
              <a:rPr lang="en-US" sz="2000" b="1" dirty="0">
                <a:solidFill>
                  <a:srgbClr val="FF0000"/>
                </a:solidFill>
              </a:rPr>
              <a:t>YOU MUST KNOW YOUR FAITH; otherwise you are fair game for indirect oppression</a:t>
            </a:r>
          </a:p>
          <a:p>
            <a:pPr>
              <a:lnSpc>
                <a:spcPct val="85000"/>
              </a:lnSpc>
              <a:spcBef>
                <a:spcPts val="600"/>
              </a:spcBef>
            </a:pPr>
            <a:r>
              <a:rPr lang="en-US" sz="2000" b="1" dirty="0">
                <a:solidFill>
                  <a:srgbClr val="FF0000"/>
                </a:solidFill>
              </a:rPr>
              <a:t>YOU MUST HAVE UNWAVERING TRUST in God; otherwise demons will easily draw you out from the protection of the Natural Law</a:t>
            </a:r>
          </a:p>
        </p:txBody>
      </p:sp>
    </p:spTree>
    <p:extLst>
      <p:ext uri="{BB962C8B-B14F-4D97-AF65-F5344CB8AC3E}">
        <p14:creationId xmlns:p14="http://schemas.microsoft.com/office/powerpoint/2010/main" val="1955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21</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6132641" cy="523220"/>
          </a:xfrm>
          <a:prstGeom prst="rect">
            <a:avLst/>
          </a:prstGeom>
          <a:noFill/>
        </p:spPr>
        <p:txBody>
          <a:bodyPr wrap="none" rtlCol="0">
            <a:spAutoFit/>
          </a:bodyPr>
          <a:lstStyle/>
          <a:p>
            <a:pPr>
              <a:spcBef>
                <a:spcPts val="1200"/>
              </a:spcBef>
            </a:pPr>
            <a:r>
              <a:rPr lang="en-US" sz="2800" b="1" dirty="0"/>
              <a:t>What demons can do – IF GOD PERMITS</a:t>
            </a:r>
            <a:endParaRPr lang="en-US" sz="2400" b="1" dirty="0"/>
          </a:p>
        </p:txBody>
      </p:sp>
      <p:sp>
        <p:nvSpPr>
          <p:cNvPr id="7" name="TextBox 6">
            <a:extLst>
              <a:ext uri="{FF2B5EF4-FFF2-40B4-BE49-F238E27FC236}">
                <a16:creationId xmlns:a16="http://schemas.microsoft.com/office/drawing/2014/main" id="{D4C27B5B-27E6-4848-964E-2243B80BA3A3}"/>
              </a:ext>
            </a:extLst>
          </p:cNvPr>
          <p:cNvSpPr txBox="1"/>
          <p:nvPr/>
        </p:nvSpPr>
        <p:spPr>
          <a:xfrm>
            <a:off x="992046" y="958982"/>
            <a:ext cx="10207907" cy="5296065"/>
          </a:xfrm>
          <a:prstGeom prst="rect">
            <a:avLst/>
          </a:prstGeom>
          <a:noFill/>
        </p:spPr>
        <p:txBody>
          <a:bodyPr wrap="square" rtlCol="0">
            <a:spAutoFit/>
          </a:bodyPr>
          <a:lstStyle/>
          <a:p>
            <a:pPr marL="342900" indent="-342900">
              <a:lnSpc>
                <a:spcPct val="85000"/>
              </a:lnSpc>
              <a:spcBef>
                <a:spcPts val="1200"/>
              </a:spcBef>
              <a:buFont typeface="Arial" panose="020B0604020202020204" pitchFamily="34" charset="0"/>
              <a:buChar char="•"/>
            </a:pPr>
            <a:r>
              <a:rPr lang="en-US" sz="2000" dirty="0"/>
              <a:t>Produce corporeal and imaginative visions (e.g., they could make it look like the Blessed Mother is appearing to you)</a:t>
            </a:r>
          </a:p>
          <a:p>
            <a:pPr marL="342900" indent="-342900">
              <a:lnSpc>
                <a:spcPct val="85000"/>
              </a:lnSpc>
              <a:spcBef>
                <a:spcPts val="1200"/>
              </a:spcBef>
              <a:buFont typeface="Arial" panose="020B0604020202020204" pitchFamily="34" charset="0"/>
              <a:buChar char="•"/>
            </a:pPr>
            <a:r>
              <a:rPr lang="en-US" sz="2000" dirty="0"/>
              <a:t>False ecstasy</a:t>
            </a:r>
          </a:p>
          <a:p>
            <a:pPr marL="342900" indent="-342900">
              <a:lnSpc>
                <a:spcPct val="85000"/>
              </a:lnSpc>
              <a:spcBef>
                <a:spcPts val="1200"/>
              </a:spcBef>
              <a:buFont typeface="Arial" panose="020B0604020202020204" pitchFamily="34" charset="0"/>
              <a:buChar char="•"/>
            </a:pPr>
            <a:r>
              <a:rPr lang="en-US" sz="2000" dirty="0"/>
              <a:t>Rays of light in the body and sensible heat (example is diabolic incandescence)</a:t>
            </a:r>
          </a:p>
          <a:p>
            <a:pPr marL="342900" indent="-342900">
              <a:lnSpc>
                <a:spcPct val="85000"/>
              </a:lnSpc>
              <a:spcBef>
                <a:spcPts val="1200"/>
              </a:spcBef>
              <a:buFont typeface="Arial" panose="020B0604020202020204" pitchFamily="34" charset="0"/>
              <a:buChar char="•"/>
            </a:pPr>
            <a:r>
              <a:rPr lang="en-US" sz="2000" dirty="0"/>
              <a:t>Sensible consolations and tenderness; this is why we should NEVER trust our emotions in making decisions and </a:t>
            </a:r>
            <a:r>
              <a:rPr lang="en-US" sz="2000" b="1" i="1" dirty="0">
                <a:solidFill>
                  <a:srgbClr val="FF0000"/>
                </a:solidFill>
              </a:rPr>
              <a:t>we should NEVER base our faith on consolations</a:t>
            </a:r>
          </a:p>
          <a:p>
            <a:pPr marL="342900" indent="-342900">
              <a:lnSpc>
                <a:spcPct val="85000"/>
              </a:lnSpc>
              <a:spcBef>
                <a:spcPts val="1200"/>
              </a:spcBef>
              <a:buFont typeface="Arial" panose="020B0604020202020204" pitchFamily="34" charset="0"/>
              <a:buChar char="•"/>
            </a:pPr>
            <a:r>
              <a:rPr lang="en-US" sz="2000" dirty="0"/>
              <a:t>Instantaneously cure illness (if caused by diabolic activity)</a:t>
            </a:r>
          </a:p>
          <a:p>
            <a:pPr marL="342900" indent="-342900">
              <a:lnSpc>
                <a:spcPct val="85000"/>
              </a:lnSpc>
              <a:spcBef>
                <a:spcPts val="1200"/>
              </a:spcBef>
              <a:buFont typeface="Arial" panose="020B0604020202020204" pitchFamily="34" charset="0"/>
              <a:buChar char="•"/>
            </a:pPr>
            <a:r>
              <a:rPr lang="en-US" sz="2000" dirty="0"/>
              <a:t>Produce the stigmata and other extraordinary bodily phenomenon</a:t>
            </a:r>
          </a:p>
          <a:p>
            <a:pPr marL="342900" indent="-342900">
              <a:lnSpc>
                <a:spcPct val="85000"/>
              </a:lnSpc>
              <a:spcBef>
                <a:spcPts val="1200"/>
              </a:spcBef>
              <a:buFont typeface="Arial" panose="020B0604020202020204" pitchFamily="34" charset="0"/>
              <a:buChar char="•"/>
            </a:pPr>
            <a:r>
              <a:rPr lang="en-US" sz="2000" dirty="0"/>
              <a:t>Simulate miracles and the phenomenon of levitation or bi-location</a:t>
            </a:r>
          </a:p>
          <a:p>
            <a:pPr marL="342900" indent="-342900">
              <a:lnSpc>
                <a:spcPct val="85000"/>
              </a:lnSpc>
              <a:spcBef>
                <a:spcPts val="1200"/>
              </a:spcBef>
              <a:buFont typeface="Arial" panose="020B0604020202020204" pitchFamily="34" charset="0"/>
              <a:buChar char="•"/>
            </a:pPr>
            <a:r>
              <a:rPr lang="en-US" sz="2000" dirty="0"/>
              <a:t>Simulate locutions by manipulating sound waves or acting on our sense of hearing</a:t>
            </a:r>
          </a:p>
          <a:p>
            <a:pPr marL="342900" indent="-342900">
              <a:lnSpc>
                <a:spcPct val="85000"/>
              </a:lnSpc>
              <a:spcBef>
                <a:spcPts val="1200"/>
              </a:spcBef>
              <a:buFont typeface="Arial" panose="020B0604020202020204" pitchFamily="34" charset="0"/>
              <a:buChar char="•"/>
            </a:pPr>
            <a:r>
              <a:rPr lang="en-US" sz="2000" dirty="0"/>
              <a:t>Cause a person to speak in tongues</a:t>
            </a:r>
          </a:p>
          <a:p>
            <a:pPr marL="342900" indent="-342900">
              <a:lnSpc>
                <a:spcPct val="85000"/>
              </a:lnSpc>
              <a:spcBef>
                <a:spcPts val="1200"/>
              </a:spcBef>
              <a:buFont typeface="Arial" panose="020B0604020202020204" pitchFamily="34" charset="0"/>
              <a:buChar char="•"/>
            </a:pPr>
            <a:r>
              <a:rPr lang="en-US" sz="2000" dirty="0"/>
              <a:t>They can simulate bodily incombustibility by placing some medium between the fire and the individual</a:t>
            </a:r>
          </a:p>
          <a:p>
            <a:pPr marL="342900" indent="-342900">
              <a:lnSpc>
                <a:spcPct val="85000"/>
              </a:lnSpc>
              <a:spcBef>
                <a:spcPts val="1200"/>
              </a:spcBef>
              <a:buFont typeface="Arial" panose="020B0604020202020204" pitchFamily="34" charset="0"/>
              <a:buChar char="•"/>
            </a:pPr>
            <a:r>
              <a:rPr lang="en-US" sz="2000" dirty="0"/>
              <a:t>Enable a person to “see auras”</a:t>
            </a:r>
          </a:p>
        </p:txBody>
      </p:sp>
    </p:spTree>
    <p:extLst>
      <p:ext uri="{BB962C8B-B14F-4D97-AF65-F5344CB8AC3E}">
        <p14:creationId xmlns:p14="http://schemas.microsoft.com/office/powerpoint/2010/main" val="2415685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22</a:t>
            </a:fld>
            <a:endParaRPr lang="en-US"/>
          </a:p>
        </p:txBody>
      </p:sp>
      <p:sp>
        <p:nvSpPr>
          <p:cNvPr id="6" name="TextBox 5">
            <a:extLst>
              <a:ext uri="{FF2B5EF4-FFF2-40B4-BE49-F238E27FC236}">
                <a16:creationId xmlns:a16="http://schemas.microsoft.com/office/drawing/2014/main" id="{15BD46E4-6F10-DF31-A444-4021ACB04553}"/>
              </a:ext>
            </a:extLst>
          </p:cNvPr>
          <p:cNvSpPr txBox="1"/>
          <p:nvPr/>
        </p:nvSpPr>
        <p:spPr>
          <a:xfrm>
            <a:off x="3896139" y="1660042"/>
            <a:ext cx="4664766" cy="3096232"/>
          </a:xfrm>
          <a:prstGeom prst="rect">
            <a:avLst/>
          </a:prstGeom>
          <a:solidFill>
            <a:schemeClr val="bg1"/>
          </a:solidFill>
        </p:spPr>
        <p:txBody>
          <a:bodyPr wrap="square" rtlCol="0">
            <a:spAutoFit/>
          </a:bodyPr>
          <a:lstStyle/>
          <a:p>
            <a:pPr algn="ctr">
              <a:lnSpc>
                <a:spcPct val="90000"/>
              </a:lnSpc>
              <a:spcBef>
                <a:spcPts val="2400"/>
              </a:spcBef>
            </a:pPr>
            <a:r>
              <a:rPr lang="en-US" sz="3200" b="1" i="1" dirty="0"/>
              <a:t>revisit the three-step plan</a:t>
            </a:r>
          </a:p>
          <a:p>
            <a:pPr algn="ctr">
              <a:lnSpc>
                <a:spcPct val="90000"/>
              </a:lnSpc>
              <a:spcBef>
                <a:spcPts val="2400"/>
              </a:spcBef>
            </a:pPr>
            <a:r>
              <a:rPr lang="en-US" sz="3200" b="1" i="1" dirty="0">
                <a:solidFill>
                  <a:srgbClr val="FF0000"/>
                </a:solidFill>
              </a:rPr>
              <a:t>Basic Training</a:t>
            </a:r>
          </a:p>
          <a:p>
            <a:pPr algn="ctr">
              <a:lnSpc>
                <a:spcPct val="90000"/>
              </a:lnSpc>
              <a:spcBef>
                <a:spcPts val="2400"/>
              </a:spcBef>
            </a:pPr>
            <a:r>
              <a:rPr lang="en-US" sz="3200" b="1" i="1" dirty="0">
                <a:solidFill>
                  <a:srgbClr val="FF0000"/>
                </a:solidFill>
              </a:rPr>
              <a:t>Intermediate Training</a:t>
            </a:r>
          </a:p>
          <a:p>
            <a:pPr algn="ctr">
              <a:lnSpc>
                <a:spcPct val="90000"/>
              </a:lnSpc>
              <a:spcBef>
                <a:spcPts val="2400"/>
              </a:spcBef>
            </a:pPr>
            <a:r>
              <a:rPr lang="en-US" sz="3200" b="1" i="1" dirty="0">
                <a:solidFill>
                  <a:srgbClr val="FF0000"/>
                </a:solidFill>
              </a:rPr>
              <a:t>Advanced Training</a:t>
            </a:r>
          </a:p>
          <a:p>
            <a:pPr algn="ctr"/>
            <a:endParaRPr lang="en-US" sz="2000" i="1" dirty="0"/>
          </a:p>
        </p:txBody>
      </p:sp>
    </p:spTree>
    <p:extLst>
      <p:ext uri="{BB962C8B-B14F-4D97-AF65-F5344CB8AC3E}">
        <p14:creationId xmlns:p14="http://schemas.microsoft.com/office/powerpoint/2010/main" val="411932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6779"/>
            <a:ext cx="4395434" cy="523220"/>
          </a:xfrm>
          <a:prstGeom prst="rect">
            <a:avLst/>
          </a:prstGeom>
          <a:noFill/>
        </p:spPr>
        <p:txBody>
          <a:bodyPr wrap="none" rtlCol="0">
            <a:spAutoFit/>
          </a:bodyPr>
          <a:lstStyle/>
          <a:p>
            <a:pPr>
              <a:spcBef>
                <a:spcPts val="1200"/>
              </a:spcBef>
            </a:pPr>
            <a:r>
              <a:rPr lang="en-US" sz="2800" b="1" dirty="0"/>
              <a:t>Current State of Our Nature</a:t>
            </a:r>
            <a:endParaRPr lang="en-US" sz="2400" b="1" dirty="0"/>
          </a:p>
        </p:txBody>
      </p:sp>
      <p:sp>
        <p:nvSpPr>
          <p:cNvPr id="39" name="Rectangle: Rounded Corners 38">
            <a:extLst>
              <a:ext uri="{FF2B5EF4-FFF2-40B4-BE49-F238E27FC236}">
                <a16:creationId xmlns:a16="http://schemas.microsoft.com/office/drawing/2014/main" id="{3CF7E1E4-75C6-48EC-A529-B1A7BF132853}"/>
              </a:ext>
            </a:extLst>
          </p:cNvPr>
          <p:cNvSpPr/>
          <p:nvPr/>
        </p:nvSpPr>
        <p:spPr>
          <a:xfrm>
            <a:off x="3961435" y="4719632"/>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2134754"/>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784101"/>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sp>
        <p:nvSpPr>
          <p:cNvPr id="2" name="Rectangle: Rounded Corners 1">
            <a:extLst>
              <a:ext uri="{FF2B5EF4-FFF2-40B4-BE49-F238E27FC236}">
                <a16:creationId xmlns:a16="http://schemas.microsoft.com/office/drawing/2014/main" id="{1729EE3F-5B97-4950-8DF2-70A1675C5A7F}"/>
              </a:ext>
            </a:extLst>
          </p:cNvPr>
          <p:cNvSpPr/>
          <p:nvPr/>
        </p:nvSpPr>
        <p:spPr>
          <a:xfrm>
            <a:off x="3961435" y="3411844"/>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a:endCxn id="39" idx="0"/>
          </p:cNvCxnSpPr>
          <p:nvPr/>
        </p:nvCxnSpPr>
        <p:spPr>
          <a:xfrm>
            <a:off x="4830115" y="3618582"/>
            <a:ext cx="0" cy="110105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41184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stCxn id="2" idx="3"/>
            <a:endCxn id="16" idx="1"/>
          </p:cNvCxnSpPr>
          <p:nvPr/>
        </p:nvCxnSpPr>
        <p:spPr>
          <a:xfrm flipV="1">
            <a:off x="5698795" y="3097973"/>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4830115" y="2341492"/>
            <a:ext cx="109" cy="10703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933161"/>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the </a:t>
              </a:r>
              <a:r>
                <a:rPr lang="en-US" sz="1400" dirty="0"/>
                <a:t>good</a:t>
              </a:r>
              <a:endParaRPr lang="en-US" dirty="0"/>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stCxn id="39" idx="3"/>
          </p:cNvCxnSpPr>
          <p:nvPr/>
        </p:nvCxnSpPr>
        <p:spPr>
          <a:xfrm flipV="1">
            <a:off x="5698795" y="4529189"/>
            <a:ext cx="729945" cy="29381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648345"/>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4393214"/>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3744066"/>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309491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560904"/>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2756188"/>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3290987"/>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965269"/>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cxnSp>
        <p:nvCxnSpPr>
          <p:cNvPr id="52" name="Straight Arrow Connector 51">
            <a:extLst>
              <a:ext uri="{FF2B5EF4-FFF2-40B4-BE49-F238E27FC236}">
                <a16:creationId xmlns:a16="http://schemas.microsoft.com/office/drawing/2014/main" id="{260BB606-AC2D-4FD0-A607-2A33BFE45F68}"/>
              </a:ext>
            </a:extLst>
          </p:cNvPr>
          <p:cNvCxnSpPr>
            <a:cxnSpLocks/>
          </p:cNvCxnSpPr>
          <p:nvPr/>
        </p:nvCxnSpPr>
        <p:spPr>
          <a:xfrm>
            <a:off x="2465741" y="2914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1710877-62E7-4DB7-82C9-CF1F1E0FB7B6}"/>
              </a:ext>
            </a:extLst>
          </p:cNvPr>
          <p:cNvCxnSpPr>
            <a:cxnSpLocks/>
          </p:cNvCxnSpPr>
          <p:nvPr/>
        </p:nvCxnSpPr>
        <p:spPr>
          <a:xfrm>
            <a:off x="2465741" y="4169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A353319-184A-46E2-97DA-B53370DB1509}"/>
              </a:ext>
            </a:extLst>
          </p:cNvPr>
          <p:cNvSpPr txBox="1"/>
          <p:nvPr/>
        </p:nvSpPr>
        <p:spPr>
          <a:xfrm>
            <a:off x="2633636" y="2468992"/>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90505" y="3723991"/>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grpSp>
        <p:nvGrpSpPr>
          <p:cNvPr id="29" name="Group 28">
            <a:extLst>
              <a:ext uri="{FF2B5EF4-FFF2-40B4-BE49-F238E27FC236}">
                <a16:creationId xmlns:a16="http://schemas.microsoft.com/office/drawing/2014/main" id="{8723F702-5DA1-431A-ADEE-07C8A47A6775}"/>
              </a:ext>
            </a:extLst>
          </p:cNvPr>
          <p:cNvGrpSpPr/>
          <p:nvPr/>
        </p:nvGrpSpPr>
        <p:grpSpPr>
          <a:xfrm>
            <a:off x="2469146" y="1119721"/>
            <a:ext cx="1507079" cy="5024224"/>
            <a:chOff x="3317915" y="1769106"/>
            <a:chExt cx="1507079" cy="5024224"/>
          </a:xfrm>
        </p:grpSpPr>
        <p:grpSp>
          <p:nvGrpSpPr>
            <p:cNvPr id="27" name="Group 26">
              <a:extLst>
                <a:ext uri="{FF2B5EF4-FFF2-40B4-BE49-F238E27FC236}">
                  <a16:creationId xmlns:a16="http://schemas.microsoft.com/office/drawing/2014/main" id="{772BCB14-E4D1-41D6-9EE1-080A94367141}"/>
                </a:ext>
              </a:extLst>
            </p:cNvPr>
            <p:cNvGrpSpPr/>
            <p:nvPr/>
          </p:nvGrpSpPr>
          <p:grpSpPr>
            <a:xfrm>
              <a:off x="3317915" y="1769106"/>
              <a:ext cx="1507079" cy="4800000"/>
              <a:chOff x="2458710" y="1115213"/>
              <a:chExt cx="1507079" cy="4800000"/>
            </a:xfrm>
          </p:grpSpPr>
          <p:pic>
            <p:nvPicPr>
              <p:cNvPr id="20" name="Picture 19" descr="A red and white tiled wall&#10;&#10;Description automatically generated with low confidence">
                <a:extLst>
                  <a:ext uri="{FF2B5EF4-FFF2-40B4-BE49-F238E27FC236}">
                    <a16:creationId xmlns:a16="http://schemas.microsoft.com/office/drawing/2014/main" id="{BB894804-6A46-449E-83BA-2B65DA8F2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519" y="1115213"/>
                <a:ext cx="571270" cy="4800000"/>
              </a:xfrm>
              <a:prstGeom prst="rect">
                <a:avLst/>
              </a:prstGeom>
            </p:spPr>
          </p:pic>
          <p:cxnSp>
            <p:nvCxnSpPr>
              <p:cNvPr id="62" name="Straight Arrow Connector 61">
                <a:extLst>
                  <a:ext uri="{FF2B5EF4-FFF2-40B4-BE49-F238E27FC236}">
                    <a16:creationId xmlns:a16="http://schemas.microsoft.com/office/drawing/2014/main" id="{39B92FBA-202D-405E-B3DC-8CF698C454F6}"/>
                  </a:ext>
                </a:extLst>
              </p:cNvPr>
              <p:cNvCxnSpPr>
                <a:cxnSpLocks/>
              </p:cNvCxnSpPr>
              <p:nvPr/>
            </p:nvCxnSpPr>
            <p:spPr>
              <a:xfrm>
                <a:off x="2458710" y="2914105"/>
                <a:ext cx="1169622"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8D27312-DE2A-44E9-A4A8-1A081CECB60A}"/>
                  </a:ext>
                </a:extLst>
              </p:cNvPr>
              <p:cNvCxnSpPr>
                <a:cxnSpLocks/>
              </p:cNvCxnSpPr>
              <p:nvPr/>
            </p:nvCxnSpPr>
            <p:spPr>
              <a:xfrm>
                <a:off x="2458710" y="4169105"/>
                <a:ext cx="1154749" cy="0"/>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86B3FA9C-D5AE-4374-875E-10A8F68F49F8}"/>
                </a:ext>
              </a:extLst>
            </p:cNvPr>
            <p:cNvSpPr txBox="1"/>
            <p:nvPr/>
          </p:nvSpPr>
          <p:spPr>
            <a:xfrm rot="4026574">
              <a:off x="3720019" y="6031230"/>
              <a:ext cx="1154868" cy="369332"/>
            </a:xfrm>
            <a:prstGeom prst="rect">
              <a:avLst/>
            </a:prstGeom>
            <a:noFill/>
          </p:spPr>
          <p:txBody>
            <a:bodyPr wrap="none" rtlCol="0">
              <a:spAutoFit/>
            </a:bodyPr>
            <a:lstStyle/>
            <a:p>
              <a:r>
                <a:rPr lang="en-US" dirty="0"/>
                <a:t>Mortal Sin</a:t>
              </a:r>
            </a:p>
          </p:txBody>
        </p:sp>
      </p:grpSp>
      <p:sp>
        <p:nvSpPr>
          <p:cNvPr id="34" name="TextBox 33">
            <a:extLst>
              <a:ext uri="{FF2B5EF4-FFF2-40B4-BE49-F238E27FC236}">
                <a16:creationId xmlns:a16="http://schemas.microsoft.com/office/drawing/2014/main" id="{C407C6D6-2235-4B47-900C-C6A984E8C0EB}"/>
              </a:ext>
            </a:extLst>
          </p:cNvPr>
          <p:cNvSpPr txBox="1"/>
          <p:nvPr/>
        </p:nvSpPr>
        <p:spPr>
          <a:xfrm>
            <a:off x="6125100" y="3464257"/>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35" name="TextBox 34">
            <a:extLst>
              <a:ext uri="{FF2B5EF4-FFF2-40B4-BE49-F238E27FC236}">
                <a16:creationId xmlns:a16="http://schemas.microsoft.com/office/drawing/2014/main" id="{F5BFF03A-0CA2-436B-B590-C1E74981814A}"/>
              </a:ext>
            </a:extLst>
          </p:cNvPr>
          <p:cNvSpPr txBox="1"/>
          <p:nvPr/>
        </p:nvSpPr>
        <p:spPr>
          <a:xfrm>
            <a:off x="6364976" y="2514267"/>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Tree>
    <p:extLst>
      <p:ext uri="{BB962C8B-B14F-4D97-AF65-F5344CB8AC3E}">
        <p14:creationId xmlns:p14="http://schemas.microsoft.com/office/powerpoint/2010/main" val="1701948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6779"/>
            <a:ext cx="7869527" cy="523220"/>
          </a:xfrm>
          <a:prstGeom prst="rect">
            <a:avLst/>
          </a:prstGeom>
          <a:noFill/>
        </p:spPr>
        <p:txBody>
          <a:bodyPr wrap="none" rtlCol="0">
            <a:spAutoFit/>
          </a:bodyPr>
          <a:lstStyle/>
          <a:p>
            <a:pPr>
              <a:spcBef>
                <a:spcPts val="1200"/>
              </a:spcBef>
            </a:pPr>
            <a:r>
              <a:rPr lang="en-US" sz="2800" b="1" dirty="0"/>
              <a:t>Basic Training Step 1:  Remove the Barriers to Grace</a:t>
            </a:r>
            <a:endParaRPr lang="en-US" sz="2400" b="1" dirty="0"/>
          </a:p>
        </p:txBody>
      </p:sp>
      <p:sp>
        <p:nvSpPr>
          <p:cNvPr id="39" name="Rectangle: Rounded Corners 38">
            <a:extLst>
              <a:ext uri="{FF2B5EF4-FFF2-40B4-BE49-F238E27FC236}">
                <a16:creationId xmlns:a16="http://schemas.microsoft.com/office/drawing/2014/main" id="{3CF7E1E4-75C6-48EC-A529-B1A7BF132853}"/>
              </a:ext>
            </a:extLst>
          </p:cNvPr>
          <p:cNvSpPr/>
          <p:nvPr/>
        </p:nvSpPr>
        <p:spPr>
          <a:xfrm>
            <a:off x="3961435" y="4719632"/>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2134754"/>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784101"/>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sp>
        <p:nvSpPr>
          <p:cNvPr id="2" name="Rectangle: Rounded Corners 1">
            <a:extLst>
              <a:ext uri="{FF2B5EF4-FFF2-40B4-BE49-F238E27FC236}">
                <a16:creationId xmlns:a16="http://schemas.microsoft.com/office/drawing/2014/main" id="{1729EE3F-5B97-4950-8DF2-70A1675C5A7F}"/>
              </a:ext>
            </a:extLst>
          </p:cNvPr>
          <p:cNvSpPr/>
          <p:nvPr/>
        </p:nvSpPr>
        <p:spPr>
          <a:xfrm>
            <a:off x="3961435" y="3411844"/>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a:endCxn id="39" idx="0"/>
          </p:cNvCxnSpPr>
          <p:nvPr/>
        </p:nvCxnSpPr>
        <p:spPr>
          <a:xfrm>
            <a:off x="4830115" y="3618582"/>
            <a:ext cx="0" cy="110105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41184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stCxn id="2" idx="3"/>
            <a:endCxn id="16" idx="1"/>
          </p:cNvCxnSpPr>
          <p:nvPr/>
        </p:nvCxnSpPr>
        <p:spPr>
          <a:xfrm flipV="1">
            <a:off x="5698795" y="3097973"/>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4830115" y="2341492"/>
            <a:ext cx="109" cy="10703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933161"/>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the </a:t>
              </a:r>
              <a:r>
                <a:rPr lang="en-US" sz="1400" dirty="0"/>
                <a:t>good</a:t>
              </a:r>
              <a:endParaRPr lang="en-US" dirty="0"/>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stCxn id="39" idx="3"/>
            <a:endCxn id="15" idx="1"/>
          </p:cNvCxnSpPr>
          <p:nvPr/>
        </p:nvCxnSpPr>
        <p:spPr>
          <a:xfrm flipV="1">
            <a:off x="5698795" y="4396668"/>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648345"/>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4393214"/>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3744066"/>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309491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560904"/>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2756188"/>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3290987"/>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965269"/>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cxnSp>
        <p:nvCxnSpPr>
          <p:cNvPr id="52" name="Straight Arrow Connector 51">
            <a:extLst>
              <a:ext uri="{FF2B5EF4-FFF2-40B4-BE49-F238E27FC236}">
                <a16:creationId xmlns:a16="http://schemas.microsoft.com/office/drawing/2014/main" id="{260BB606-AC2D-4FD0-A607-2A33BFE45F68}"/>
              </a:ext>
            </a:extLst>
          </p:cNvPr>
          <p:cNvCxnSpPr>
            <a:cxnSpLocks/>
          </p:cNvCxnSpPr>
          <p:nvPr/>
        </p:nvCxnSpPr>
        <p:spPr>
          <a:xfrm>
            <a:off x="2465741" y="2914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1710877-62E7-4DB7-82C9-CF1F1E0FB7B6}"/>
              </a:ext>
            </a:extLst>
          </p:cNvPr>
          <p:cNvCxnSpPr>
            <a:cxnSpLocks/>
          </p:cNvCxnSpPr>
          <p:nvPr/>
        </p:nvCxnSpPr>
        <p:spPr>
          <a:xfrm>
            <a:off x="2465741" y="4169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A353319-184A-46E2-97DA-B53370DB1509}"/>
              </a:ext>
            </a:extLst>
          </p:cNvPr>
          <p:cNvSpPr txBox="1"/>
          <p:nvPr/>
        </p:nvSpPr>
        <p:spPr>
          <a:xfrm>
            <a:off x="2593880" y="2468992"/>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723991"/>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grpSp>
        <p:nvGrpSpPr>
          <p:cNvPr id="29" name="Group 28">
            <a:extLst>
              <a:ext uri="{FF2B5EF4-FFF2-40B4-BE49-F238E27FC236}">
                <a16:creationId xmlns:a16="http://schemas.microsoft.com/office/drawing/2014/main" id="{8723F702-5DA1-431A-ADEE-07C8A47A6775}"/>
              </a:ext>
            </a:extLst>
          </p:cNvPr>
          <p:cNvGrpSpPr/>
          <p:nvPr/>
        </p:nvGrpSpPr>
        <p:grpSpPr>
          <a:xfrm>
            <a:off x="2465741" y="1119722"/>
            <a:ext cx="1507079" cy="5024224"/>
            <a:chOff x="3317915" y="1769106"/>
            <a:chExt cx="1507079" cy="5024224"/>
          </a:xfrm>
        </p:grpSpPr>
        <p:grpSp>
          <p:nvGrpSpPr>
            <p:cNvPr id="27" name="Group 26">
              <a:extLst>
                <a:ext uri="{FF2B5EF4-FFF2-40B4-BE49-F238E27FC236}">
                  <a16:creationId xmlns:a16="http://schemas.microsoft.com/office/drawing/2014/main" id="{772BCB14-E4D1-41D6-9EE1-080A94367141}"/>
                </a:ext>
              </a:extLst>
            </p:cNvPr>
            <p:cNvGrpSpPr/>
            <p:nvPr/>
          </p:nvGrpSpPr>
          <p:grpSpPr>
            <a:xfrm>
              <a:off x="3317915" y="1769106"/>
              <a:ext cx="1507079" cy="4800000"/>
              <a:chOff x="2458710" y="1115213"/>
              <a:chExt cx="1507079" cy="4800000"/>
            </a:xfrm>
          </p:grpSpPr>
          <p:pic>
            <p:nvPicPr>
              <p:cNvPr id="20" name="Picture 19" descr="A red and white tiled wall&#10;&#10;Description automatically generated with low confidence">
                <a:extLst>
                  <a:ext uri="{FF2B5EF4-FFF2-40B4-BE49-F238E27FC236}">
                    <a16:creationId xmlns:a16="http://schemas.microsoft.com/office/drawing/2014/main" id="{BB894804-6A46-449E-83BA-2B65DA8F2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519" y="1115213"/>
                <a:ext cx="571270" cy="4800000"/>
              </a:xfrm>
              <a:prstGeom prst="rect">
                <a:avLst/>
              </a:prstGeom>
            </p:spPr>
          </p:pic>
          <p:cxnSp>
            <p:nvCxnSpPr>
              <p:cNvPr id="62" name="Straight Arrow Connector 61">
                <a:extLst>
                  <a:ext uri="{FF2B5EF4-FFF2-40B4-BE49-F238E27FC236}">
                    <a16:creationId xmlns:a16="http://schemas.microsoft.com/office/drawing/2014/main" id="{39B92FBA-202D-405E-B3DC-8CF698C454F6}"/>
                  </a:ext>
                </a:extLst>
              </p:cNvPr>
              <p:cNvCxnSpPr>
                <a:cxnSpLocks/>
              </p:cNvCxnSpPr>
              <p:nvPr/>
            </p:nvCxnSpPr>
            <p:spPr>
              <a:xfrm>
                <a:off x="2458710" y="2914105"/>
                <a:ext cx="1169622"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8D27312-DE2A-44E9-A4A8-1A081CECB60A}"/>
                  </a:ext>
                </a:extLst>
              </p:cNvPr>
              <p:cNvCxnSpPr>
                <a:cxnSpLocks/>
              </p:cNvCxnSpPr>
              <p:nvPr/>
            </p:nvCxnSpPr>
            <p:spPr>
              <a:xfrm>
                <a:off x="2458710" y="4169105"/>
                <a:ext cx="1154749" cy="0"/>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86B3FA9C-D5AE-4374-875E-10A8F68F49F8}"/>
                </a:ext>
              </a:extLst>
            </p:cNvPr>
            <p:cNvSpPr txBox="1"/>
            <p:nvPr/>
          </p:nvSpPr>
          <p:spPr>
            <a:xfrm rot="4026574">
              <a:off x="3720019" y="6031230"/>
              <a:ext cx="1154868" cy="369332"/>
            </a:xfrm>
            <a:prstGeom prst="rect">
              <a:avLst/>
            </a:prstGeom>
            <a:noFill/>
          </p:spPr>
          <p:txBody>
            <a:bodyPr wrap="none" rtlCol="0">
              <a:spAutoFit/>
            </a:bodyPr>
            <a:lstStyle/>
            <a:p>
              <a:r>
                <a:rPr lang="en-US" dirty="0"/>
                <a:t>Mortal Sin</a:t>
              </a:r>
            </a:p>
          </p:txBody>
        </p:sp>
      </p:grpSp>
      <p:grpSp>
        <p:nvGrpSpPr>
          <p:cNvPr id="6" name="Group 5">
            <a:extLst>
              <a:ext uri="{FF2B5EF4-FFF2-40B4-BE49-F238E27FC236}">
                <a16:creationId xmlns:a16="http://schemas.microsoft.com/office/drawing/2014/main" id="{80A6682F-1E56-4170-B10A-4A20FDDB936E}"/>
              </a:ext>
            </a:extLst>
          </p:cNvPr>
          <p:cNvGrpSpPr/>
          <p:nvPr/>
        </p:nvGrpSpPr>
        <p:grpSpPr>
          <a:xfrm>
            <a:off x="2479891" y="973950"/>
            <a:ext cx="1469979" cy="5076499"/>
            <a:chOff x="8536221" y="940708"/>
            <a:chExt cx="1469979" cy="5076499"/>
          </a:xfrm>
        </p:grpSpPr>
        <p:grpSp>
          <p:nvGrpSpPr>
            <p:cNvPr id="5" name="Group 4">
              <a:extLst>
                <a:ext uri="{FF2B5EF4-FFF2-40B4-BE49-F238E27FC236}">
                  <a16:creationId xmlns:a16="http://schemas.microsoft.com/office/drawing/2014/main" id="{132D6F2C-226A-4DF0-A64A-893C5B3B0542}"/>
                </a:ext>
              </a:extLst>
            </p:cNvPr>
            <p:cNvGrpSpPr/>
            <p:nvPr/>
          </p:nvGrpSpPr>
          <p:grpSpPr>
            <a:xfrm>
              <a:off x="9002631" y="940708"/>
              <a:ext cx="1003569" cy="5076499"/>
              <a:chOff x="1872430" y="1096056"/>
              <a:chExt cx="1003569" cy="5076499"/>
            </a:xfrm>
          </p:grpSpPr>
          <p:sp>
            <p:nvSpPr>
              <p:cNvPr id="4" name="Rectangle 3">
                <a:extLst>
                  <a:ext uri="{FF2B5EF4-FFF2-40B4-BE49-F238E27FC236}">
                    <a16:creationId xmlns:a16="http://schemas.microsoft.com/office/drawing/2014/main" id="{DFABE647-F045-47B3-B210-D8E3CFDA7229}"/>
                  </a:ext>
                </a:extLst>
              </p:cNvPr>
              <p:cNvSpPr/>
              <p:nvPr/>
            </p:nvSpPr>
            <p:spPr>
              <a:xfrm>
                <a:off x="2304729" y="1096056"/>
                <a:ext cx="571270" cy="5074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FCA18F7-B8AC-4AE7-ABAC-DE7AF9DC7646}"/>
                  </a:ext>
                </a:extLst>
              </p:cNvPr>
              <p:cNvSpPr/>
              <p:nvPr/>
            </p:nvSpPr>
            <p:spPr>
              <a:xfrm>
                <a:off x="1872430" y="4722053"/>
                <a:ext cx="571270" cy="145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Arrow Connector 36">
              <a:extLst>
                <a:ext uri="{FF2B5EF4-FFF2-40B4-BE49-F238E27FC236}">
                  <a16:creationId xmlns:a16="http://schemas.microsoft.com/office/drawing/2014/main" id="{D13B6E01-A3BF-49D3-9AD2-6D3B2022028B}"/>
                </a:ext>
              </a:extLst>
            </p:cNvPr>
            <p:cNvCxnSpPr>
              <a:cxnSpLocks/>
            </p:cNvCxnSpPr>
            <p:nvPr/>
          </p:nvCxnSpPr>
          <p:spPr>
            <a:xfrm>
              <a:off x="8537148" y="2881585"/>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4CF2D29-0293-41EE-AAC8-FA06A3ECE4EB}"/>
                </a:ext>
              </a:extLst>
            </p:cNvPr>
            <p:cNvCxnSpPr>
              <a:cxnSpLocks/>
            </p:cNvCxnSpPr>
            <p:nvPr/>
          </p:nvCxnSpPr>
          <p:spPr>
            <a:xfrm>
              <a:off x="8536221" y="4136617"/>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E8879D07-7491-4CAB-A38F-618C203ADB77}"/>
              </a:ext>
            </a:extLst>
          </p:cNvPr>
          <p:cNvSpPr txBox="1"/>
          <p:nvPr/>
        </p:nvSpPr>
        <p:spPr>
          <a:xfrm>
            <a:off x="2165997" y="5539082"/>
            <a:ext cx="7860006" cy="830997"/>
          </a:xfrm>
          <a:prstGeom prst="rect">
            <a:avLst/>
          </a:prstGeom>
          <a:solidFill>
            <a:schemeClr val="bg1"/>
          </a:solidFill>
          <a:effectLst>
            <a:softEdge rad="0"/>
          </a:effectLst>
        </p:spPr>
        <p:txBody>
          <a:bodyPr wrap="square" rtlCol="0">
            <a:spAutoFit/>
          </a:bodyPr>
          <a:lstStyle/>
          <a:p>
            <a:pPr algn="ctr"/>
            <a:r>
              <a:rPr lang="en-US" sz="2400" b="1" dirty="0">
                <a:solidFill>
                  <a:srgbClr val="FF0000"/>
                </a:solidFill>
              </a:rPr>
              <a:t>CONFESSION removes the barrier that blocks us from receiving both Actual Grace and Sanctifying Grace</a:t>
            </a:r>
          </a:p>
        </p:txBody>
      </p:sp>
      <p:sp>
        <p:nvSpPr>
          <p:cNvPr id="43" name="TextBox 42">
            <a:extLst>
              <a:ext uri="{FF2B5EF4-FFF2-40B4-BE49-F238E27FC236}">
                <a16:creationId xmlns:a16="http://schemas.microsoft.com/office/drawing/2014/main" id="{6E96C2FC-5F49-4C02-BC4D-4E00BE5A48D9}"/>
              </a:ext>
            </a:extLst>
          </p:cNvPr>
          <p:cNvSpPr txBox="1"/>
          <p:nvPr/>
        </p:nvSpPr>
        <p:spPr>
          <a:xfrm>
            <a:off x="6125100" y="3464257"/>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44" name="TextBox 43">
            <a:extLst>
              <a:ext uri="{FF2B5EF4-FFF2-40B4-BE49-F238E27FC236}">
                <a16:creationId xmlns:a16="http://schemas.microsoft.com/office/drawing/2014/main" id="{E766F9E5-823E-422B-A288-0D394F8EB85A}"/>
              </a:ext>
            </a:extLst>
          </p:cNvPr>
          <p:cNvSpPr txBox="1"/>
          <p:nvPr/>
        </p:nvSpPr>
        <p:spPr>
          <a:xfrm>
            <a:off x="6364976" y="2514267"/>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Tree>
    <p:extLst>
      <p:ext uri="{BB962C8B-B14F-4D97-AF65-F5344CB8AC3E}">
        <p14:creationId xmlns:p14="http://schemas.microsoft.com/office/powerpoint/2010/main" val="24388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6779"/>
            <a:ext cx="7554119" cy="523220"/>
          </a:xfrm>
          <a:prstGeom prst="rect">
            <a:avLst/>
          </a:prstGeom>
          <a:noFill/>
        </p:spPr>
        <p:txBody>
          <a:bodyPr wrap="none" rtlCol="0">
            <a:spAutoFit/>
          </a:bodyPr>
          <a:lstStyle/>
          <a:p>
            <a:pPr>
              <a:spcBef>
                <a:spcPts val="1200"/>
              </a:spcBef>
            </a:pPr>
            <a:r>
              <a:rPr lang="en-US" sz="2800" b="1" dirty="0"/>
              <a:t>Basic Training Step 2:  Turn on the Spigot of Grace</a:t>
            </a:r>
            <a:endParaRPr lang="en-US" sz="2400" b="1" dirty="0"/>
          </a:p>
        </p:txBody>
      </p:sp>
      <p:sp>
        <p:nvSpPr>
          <p:cNvPr id="39" name="Rectangle: Rounded Corners 38">
            <a:extLst>
              <a:ext uri="{FF2B5EF4-FFF2-40B4-BE49-F238E27FC236}">
                <a16:creationId xmlns:a16="http://schemas.microsoft.com/office/drawing/2014/main" id="{3CF7E1E4-75C6-48EC-A529-B1A7BF132853}"/>
              </a:ext>
            </a:extLst>
          </p:cNvPr>
          <p:cNvSpPr/>
          <p:nvPr/>
        </p:nvSpPr>
        <p:spPr>
          <a:xfrm>
            <a:off x="3961435" y="4719632"/>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2134754"/>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784101"/>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sp>
        <p:nvSpPr>
          <p:cNvPr id="2" name="Rectangle: Rounded Corners 1">
            <a:extLst>
              <a:ext uri="{FF2B5EF4-FFF2-40B4-BE49-F238E27FC236}">
                <a16:creationId xmlns:a16="http://schemas.microsoft.com/office/drawing/2014/main" id="{1729EE3F-5B97-4950-8DF2-70A1675C5A7F}"/>
              </a:ext>
            </a:extLst>
          </p:cNvPr>
          <p:cNvSpPr/>
          <p:nvPr/>
        </p:nvSpPr>
        <p:spPr>
          <a:xfrm>
            <a:off x="3961435" y="3411844"/>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a:endCxn id="39" idx="0"/>
          </p:cNvCxnSpPr>
          <p:nvPr/>
        </p:nvCxnSpPr>
        <p:spPr>
          <a:xfrm>
            <a:off x="4830115" y="3618582"/>
            <a:ext cx="0" cy="110105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411844"/>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stCxn id="2" idx="3"/>
            <a:endCxn id="16" idx="1"/>
          </p:cNvCxnSpPr>
          <p:nvPr/>
        </p:nvCxnSpPr>
        <p:spPr>
          <a:xfrm flipV="1">
            <a:off x="5698795" y="3097973"/>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4830115" y="2341492"/>
            <a:ext cx="109" cy="10703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933161"/>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the </a:t>
              </a:r>
              <a:r>
                <a:rPr lang="en-US" sz="1400" dirty="0"/>
                <a:t>good</a:t>
              </a:r>
              <a:endParaRPr lang="en-US" dirty="0"/>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stCxn id="39" idx="3"/>
            <a:endCxn id="15" idx="1"/>
          </p:cNvCxnSpPr>
          <p:nvPr/>
        </p:nvCxnSpPr>
        <p:spPr>
          <a:xfrm flipV="1">
            <a:off x="5698795" y="4396668"/>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648345"/>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4393214"/>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3744066"/>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309491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560904"/>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2756188"/>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3290987"/>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965269"/>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cxnSp>
        <p:nvCxnSpPr>
          <p:cNvPr id="52" name="Straight Arrow Connector 51">
            <a:extLst>
              <a:ext uri="{FF2B5EF4-FFF2-40B4-BE49-F238E27FC236}">
                <a16:creationId xmlns:a16="http://schemas.microsoft.com/office/drawing/2014/main" id="{260BB606-AC2D-4FD0-A607-2A33BFE45F68}"/>
              </a:ext>
            </a:extLst>
          </p:cNvPr>
          <p:cNvCxnSpPr>
            <a:cxnSpLocks/>
          </p:cNvCxnSpPr>
          <p:nvPr/>
        </p:nvCxnSpPr>
        <p:spPr>
          <a:xfrm>
            <a:off x="2465741" y="2914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1710877-62E7-4DB7-82C9-CF1F1E0FB7B6}"/>
              </a:ext>
            </a:extLst>
          </p:cNvPr>
          <p:cNvCxnSpPr>
            <a:cxnSpLocks/>
          </p:cNvCxnSpPr>
          <p:nvPr/>
        </p:nvCxnSpPr>
        <p:spPr>
          <a:xfrm>
            <a:off x="2465741" y="4169106"/>
            <a:ext cx="1460856" cy="1"/>
          </a:xfrm>
          <a:prstGeom prst="straightConnector1">
            <a:avLst/>
          </a:prstGeom>
          <a:ln w="47625">
            <a:solidFill>
              <a:schemeClr val="accent5">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A353319-184A-46E2-97DA-B53370DB1509}"/>
              </a:ext>
            </a:extLst>
          </p:cNvPr>
          <p:cNvSpPr txBox="1"/>
          <p:nvPr/>
        </p:nvSpPr>
        <p:spPr>
          <a:xfrm>
            <a:off x="2593880" y="2468992"/>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723991"/>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42" name="TextBox 41">
            <a:extLst>
              <a:ext uri="{FF2B5EF4-FFF2-40B4-BE49-F238E27FC236}">
                <a16:creationId xmlns:a16="http://schemas.microsoft.com/office/drawing/2014/main" id="{E8879D07-7491-4CAB-A38F-618C203ADB77}"/>
              </a:ext>
            </a:extLst>
          </p:cNvPr>
          <p:cNvSpPr txBox="1"/>
          <p:nvPr/>
        </p:nvSpPr>
        <p:spPr>
          <a:xfrm>
            <a:off x="2165997" y="5353215"/>
            <a:ext cx="7860006" cy="1200329"/>
          </a:xfrm>
          <a:prstGeom prst="rect">
            <a:avLst/>
          </a:prstGeom>
          <a:solidFill>
            <a:schemeClr val="bg1"/>
          </a:solidFill>
          <a:effectLst>
            <a:softEdge rad="0"/>
          </a:effectLst>
        </p:spPr>
        <p:txBody>
          <a:bodyPr wrap="square" rtlCol="0">
            <a:spAutoFit/>
          </a:bodyPr>
          <a:lstStyle/>
          <a:p>
            <a:pPr algn="ctr"/>
            <a:r>
              <a:rPr lang="en-US" sz="2400" b="1" dirty="0">
                <a:solidFill>
                  <a:srgbClr val="FF0000"/>
                </a:solidFill>
              </a:rPr>
              <a:t>Receive the Eucharist AT LEAST WEEKLY</a:t>
            </a:r>
          </a:p>
          <a:p>
            <a:pPr algn="ctr"/>
            <a:r>
              <a:rPr lang="en-US" sz="2400" b="1" dirty="0">
                <a:solidFill>
                  <a:srgbClr val="FF0000"/>
                </a:solidFill>
              </a:rPr>
              <a:t>Go to Confession AT LEAST MONTHLY</a:t>
            </a:r>
          </a:p>
          <a:p>
            <a:pPr algn="ctr"/>
            <a:r>
              <a:rPr lang="en-US" sz="2400" b="1" dirty="0">
                <a:solidFill>
                  <a:srgbClr val="FF0000"/>
                </a:solidFill>
              </a:rPr>
              <a:t>Pray Twice Daily for AT LEAST 15 MINUTES</a:t>
            </a:r>
          </a:p>
        </p:txBody>
      </p:sp>
      <p:grpSp>
        <p:nvGrpSpPr>
          <p:cNvPr id="9" name="Group 8">
            <a:extLst>
              <a:ext uri="{FF2B5EF4-FFF2-40B4-BE49-F238E27FC236}">
                <a16:creationId xmlns:a16="http://schemas.microsoft.com/office/drawing/2014/main" id="{B395F06E-19DD-4C03-98F7-B34D6D2353F0}"/>
              </a:ext>
            </a:extLst>
          </p:cNvPr>
          <p:cNvGrpSpPr/>
          <p:nvPr/>
        </p:nvGrpSpPr>
        <p:grpSpPr>
          <a:xfrm>
            <a:off x="2465740" y="2943158"/>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56908B30-73F4-4F4F-A3F1-91B67A20DB34}"/>
              </a:ext>
            </a:extLst>
          </p:cNvPr>
          <p:cNvSpPr txBox="1"/>
          <p:nvPr/>
        </p:nvSpPr>
        <p:spPr>
          <a:xfrm>
            <a:off x="6125100" y="3464257"/>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33" name="TextBox 32">
            <a:extLst>
              <a:ext uri="{FF2B5EF4-FFF2-40B4-BE49-F238E27FC236}">
                <a16:creationId xmlns:a16="http://schemas.microsoft.com/office/drawing/2014/main" id="{C17213A5-2399-49C2-88DD-EC01B0FC808C}"/>
              </a:ext>
            </a:extLst>
          </p:cNvPr>
          <p:cNvSpPr txBox="1"/>
          <p:nvPr/>
        </p:nvSpPr>
        <p:spPr>
          <a:xfrm>
            <a:off x="6364976" y="2514267"/>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Tree>
    <p:extLst>
      <p:ext uri="{BB962C8B-B14F-4D97-AF65-F5344CB8AC3E}">
        <p14:creationId xmlns:p14="http://schemas.microsoft.com/office/powerpoint/2010/main" val="27642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395F06E-19DD-4C03-98F7-B34D6D2353F0}"/>
              </a:ext>
            </a:extLst>
          </p:cNvPr>
          <p:cNvGrpSpPr/>
          <p:nvPr/>
        </p:nvGrpSpPr>
        <p:grpSpPr>
          <a:xfrm>
            <a:off x="2465740" y="2767313"/>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9849171" cy="830997"/>
          </a:xfrm>
          <a:prstGeom prst="rect">
            <a:avLst/>
          </a:prstGeom>
          <a:noFill/>
        </p:spPr>
        <p:txBody>
          <a:bodyPr wrap="none" rtlCol="0">
            <a:spAutoFit/>
          </a:bodyPr>
          <a:lstStyle/>
          <a:p>
            <a:pPr>
              <a:spcBef>
                <a:spcPts val="1200"/>
              </a:spcBef>
            </a:pPr>
            <a:r>
              <a:rPr lang="en-US" sz="2800" b="1" dirty="0"/>
              <a:t>Basic Training Step 3:  Give Your Reason Something to Work With</a:t>
            </a:r>
          </a:p>
          <a:p>
            <a:r>
              <a:rPr lang="en-US" sz="2000" b="1" dirty="0"/>
              <a:t>                                                          (aka, form your conscience)</a:t>
            </a:r>
            <a:endParaRPr lang="en-US" b="1" dirty="0"/>
          </a:p>
        </p:txBody>
      </p:sp>
      <p:sp>
        <p:nvSpPr>
          <p:cNvPr id="39" name="Rectangle: Rounded Corners 38">
            <a:extLst>
              <a:ext uri="{FF2B5EF4-FFF2-40B4-BE49-F238E27FC236}">
                <a16:creationId xmlns:a16="http://schemas.microsoft.com/office/drawing/2014/main" id="{3CF7E1E4-75C6-48EC-A529-B1A7BF132853}"/>
              </a:ext>
            </a:extLst>
          </p:cNvPr>
          <p:cNvSpPr/>
          <p:nvPr/>
        </p:nvSpPr>
        <p:spPr>
          <a:xfrm>
            <a:off x="3961435" y="4543787"/>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Intellect</a:t>
            </a:r>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1958909"/>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3906951"/>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60825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sp>
        <p:nvSpPr>
          <p:cNvPr id="2" name="Rectangle: Rounded Corners 1">
            <a:extLst>
              <a:ext uri="{FF2B5EF4-FFF2-40B4-BE49-F238E27FC236}">
                <a16:creationId xmlns:a16="http://schemas.microsoft.com/office/drawing/2014/main" id="{1729EE3F-5B97-4950-8DF2-70A1675C5A7F}"/>
              </a:ext>
            </a:extLst>
          </p:cNvPr>
          <p:cNvSpPr/>
          <p:nvPr/>
        </p:nvSpPr>
        <p:spPr>
          <a:xfrm>
            <a:off x="3961435" y="3235999"/>
            <a:ext cx="1737360" cy="206738"/>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2" idx="2"/>
            <a:endCxn id="39" idx="0"/>
          </p:cNvCxnSpPr>
          <p:nvPr/>
        </p:nvCxnSpPr>
        <p:spPr>
          <a:xfrm>
            <a:off x="4830115" y="3442737"/>
            <a:ext cx="0" cy="110105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235999"/>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stCxn id="2" idx="3"/>
            <a:endCxn id="16" idx="1"/>
          </p:cNvCxnSpPr>
          <p:nvPr/>
        </p:nvCxnSpPr>
        <p:spPr>
          <a:xfrm flipV="1">
            <a:off x="5698795" y="2922128"/>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2" idx="0"/>
            <a:endCxn id="14" idx="2"/>
          </p:cNvCxnSpPr>
          <p:nvPr/>
        </p:nvCxnSpPr>
        <p:spPr>
          <a:xfrm flipV="1">
            <a:off x="4830115" y="2165647"/>
            <a:ext cx="109" cy="10703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757316"/>
            <a:ext cx="2307691" cy="627743"/>
            <a:chOff x="8571741" y="3824812"/>
            <a:chExt cx="2307691"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135746" cy="329834"/>
            </a:xfrm>
            <a:prstGeom prst="rect">
              <a:avLst/>
            </a:prstGeom>
            <a:noFill/>
          </p:spPr>
          <p:txBody>
            <a:bodyPr wrap="square" rtlCol="0">
              <a:spAutoFit/>
            </a:bodyPr>
            <a:lstStyle/>
            <a:p>
              <a:pPr>
                <a:lnSpc>
                  <a:spcPct val="85000"/>
                </a:lnSpc>
              </a:pPr>
              <a:r>
                <a:rPr lang="en-US" dirty="0"/>
                <a:t>Ordered to the </a:t>
              </a:r>
              <a:r>
                <a:rPr lang="en-US" sz="1400" dirty="0"/>
                <a:t>good</a:t>
              </a:r>
              <a:endParaRPr lang="en-US" dirty="0"/>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stCxn id="39" idx="3"/>
            <a:endCxn id="15" idx="1"/>
          </p:cNvCxnSpPr>
          <p:nvPr/>
        </p:nvCxnSpPr>
        <p:spPr>
          <a:xfrm flipV="1">
            <a:off x="5698795" y="4220823"/>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472500"/>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421736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356822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291907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385059"/>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2580343"/>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3115142"/>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789424"/>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sp>
        <p:nvSpPr>
          <p:cNvPr id="60" name="TextBox 59">
            <a:extLst>
              <a:ext uri="{FF2B5EF4-FFF2-40B4-BE49-F238E27FC236}">
                <a16:creationId xmlns:a16="http://schemas.microsoft.com/office/drawing/2014/main" id="{BA353319-184A-46E2-97DA-B53370DB1509}"/>
              </a:ext>
            </a:extLst>
          </p:cNvPr>
          <p:cNvSpPr txBox="1"/>
          <p:nvPr/>
        </p:nvSpPr>
        <p:spPr>
          <a:xfrm>
            <a:off x="2593880" y="2293147"/>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548146"/>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32" name="TextBox 31">
            <a:extLst>
              <a:ext uri="{FF2B5EF4-FFF2-40B4-BE49-F238E27FC236}">
                <a16:creationId xmlns:a16="http://schemas.microsoft.com/office/drawing/2014/main" id="{67F85C70-A7C3-48E7-BA66-031E71D149FE}"/>
              </a:ext>
            </a:extLst>
          </p:cNvPr>
          <p:cNvSpPr txBox="1"/>
          <p:nvPr/>
        </p:nvSpPr>
        <p:spPr>
          <a:xfrm>
            <a:off x="2044288" y="5192934"/>
            <a:ext cx="7860006" cy="1350819"/>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Read Scripture (with a guide)</a:t>
            </a:r>
          </a:p>
          <a:p>
            <a:pPr algn="ctr">
              <a:lnSpc>
                <a:spcPct val="85000"/>
              </a:lnSpc>
            </a:pPr>
            <a:r>
              <a:rPr lang="en-US" sz="2400" b="1" dirty="0">
                <a:solidFill>
                  <a:srgbClr val="FF0000"/>
                </a:solidFill>
              </a:rPr>
              <a:t>Study the Catechism (with a guide)</a:t>
            </a:r>
          </a:p>
          <a:p>
            <a:pPr algn="ctr">
              <a:lnSpc>
                <a:spcPct val="85000"/>
              </a:lnSpc>
            </a:pPr>
            <a:r>
              <a:rPr lang="en-US" sz="2400" b="1" dirty="0">
                <a:solidFill>
                  <a:srgbClr val="FF0000"/>
                </a:solidFill>
              </a:rPr>
              <a:t>Read the Lives of the Saints and their Writings</a:t>
            </a:r>
          </a:p>
          <a:p>
            <a:pPr algn="ctr">
              <a:lnSpc>
                <a:spcPct val="85000"/>
              </a:lnSpc>
            </a:pPr>
            <a:r>
              <a:rPr lang="en-US" sz="2400" b="1" dirty="0">
                <a:solidFill>
                  <a:srgbClr val="FF0000"/>
                </a:solidFill>
              </a:rPr>
              <a:t>Read Spiritual Books</a:t>
            </a:r>
          </a:p>
        </p:txBody>
      </p:sp>
      <p:sp>
        <p:nvSpPr>
          <p:cNvPr id="33" name="Rectangle: Rounded Corners 32">
            <a:extLst>
              <a:ext uri="{FF2B5EF4-FFF2-40B4-BE49-F238E27FC236}">
                <a16:creationId xmlns:a16="http://schemas.microsoft.com/office/drawing/2014/main" id="{FA89FAAB-F59A-4E83-83FE-8E8241C067B0}"/>
              </a:ext>
            </a:extLst>
          </p:cNvPr>
          <p:cNvSpPr/>
          <p:nvPr/>
        </p:nvSpPr>
        <p:spPr>
          <a:xfrm>
            <a:off x="3977797" y="4319603"/>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35" name="Rectangle: Rounded Corners 34">
            <a:extLst>
              <a:ext uri="{FF2B5EF4-FFF2-40B4-BE49-F238E27FC236}">
                <a16:creationId xmlns:a16="http://schemas.microsoft.com/office/drawing/2014/main" id="{141F38B0-CDB9-4FFB-BE0C-E159031CC038}"/>
              </a:ext>
            </a:extLst>
          </p:cNvPr>
          <p:cNvSpPr/>
          <p:nvPr/>
        </p:nvSpPr>
        <p:spPr>
          <a:xfrm>
            <a:off x="3957568" y="3014320"/>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sp>
        <p:nvSpPr>
          <p:cNvPr id="34" name="TextBox 33">
            <a:extLst>
              <a:ext uri="{FF2B5EF4-FFF2-40B4-BE49-F238E27FC236}">
                <a16:creationId xmlns:a16="http://schemas.microsoft.com/office/drawing/2014/main" id="{9907D456-2264-42F3-926E-2B91557EFF8D}"/>
              </a:ext>
            </a:extLst>
          </p:cNvPr>
          <p:cNvSpPr txBox="1"/>
          <p:nvPr/>
        </p:nvSpPr>
        <p:spPr>
          <a:xfrm>
            <a:off x="6125100" y="3288412"/>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37" name="TextBox 36">
            <a:extLst>
              <a:ext uri="{FF2B5EF4-FFF2-40B4-BE49-F238E27FC236}">
                <a16:creationId xmlns:a16="http://schemas.microsoft.com/office/drawing/2014/main" id="{80127AD0-2A5F-4845-A00D-1F64728355BE}"/>
              </a:ext>
            </a:extLst>
          </p:cNvPr>
          <p:cNvSpPr txBox="1"/>
          <p:nvPr/>
        </p:nvSpPr>
        <p:spPr>
          <a:xfrm>
            <a:off x="6364976" y="2338422"/>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Tree>
    <p:extLst>
      <p:ext uri="{BB962C8B-B14F-4D97-AF65-F5344CB8AC3E}">
        <p14:creationId xmlns:p14="http://schemas.microsoft.com/office/powerpoint/2010/main" val="34267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FA89FAAB-F59A-4E83-83FE-8E8241C067B0}"/>
              </a:ext>
            </a:extLst>
          </p:cNvPr>
          <p:cNvSpPr/>
          <p:nvPr/>
        </p:nvSpPr>
        <p:spPr>
          <a:xfrm>
            <a:off x="3967682" y="4167204"/>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35" name="Rectangle: Rounded Corners 34">
            <a:extLst>
              <a:ext uri="{FF2B5EF4-FFF2-40B4-BE49-F238E27FC236}">
                <a16:creationId xmlns:a16="http://schemas.microsoft.com/office/drawing/2014/main" id="{141F38B0-CDB9-4FFB-BE0C-E159031CC038}"/>
              </a:ext>
            </a:extLst>
          </p:cNvPr>
          <p:cNvSpPr/>
          <p:nvPr/>
        </p:nvSpPr>
        <p:spPr>
          <a:xfrm>
            <a:off x="3967682" y="2861921"/>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grpSp>
        <p:nvGrpSpPr>
          <p:cNvPr id="9" name="Group 8">
            <a:extLst>
              <a:ext uri="{FF2B5EF4-FFF2-40B4-BE49-F238E27FC236}">
                <a16:creationId xmlns:a16="http://schemas.microsoft.com/office/drawing/2014/main" id="{B395F06E-19DD-4C03-98F7-B34D6D2353F0}"/>
              </a:ext>
            </a:extLst>
          </p:cNvPr>
          <p:cNvGrpSpPr/>
          <p:nvPr/>
        </p:nvGrpSpPr>
        <p:grpSpPr>
          <a:xfrm>
            <a:off x="2465740" y="2614914"/>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6016968" cy="523220"/>
          </a:xfrm>
          <a:prstGeom prst="rect">
            <a:avLst/>
          </a:prstGeom>
          <a:noFill/>
        </p:spPr>
        <p:txBody>
          <a:bodyPr wrap="none" rtlCol="0">
            <a:spAutoFit/>
          </a:bodyPr>
          <a:lstStyle/>
          <a:p>
            <a:pPr>
              <a:spcBef>
                <a:spcPts val="1200"/>
              </a:spcBef>
            </a:pPr>
            <a:r>
              <a:rPr lang="en-US" sz="2800" b="1" dirty="0"/>
              <a:t>Basic Training Step 4:  Practice Penance</a:t>
            </a:r>
            <a:endParaRPr lang="en-US" sz="2400" b="1" dirty="0"/>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1806510"/>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3754552"/>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2455857"/>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35" idx="2"/>
            <a:endCxn id="33" idx="0"/>
          </p:cNvCxnSpPr>
          <p:nvPr/>
        </p:nvCxnSpPr>
        <p:spPr>
          <a:xfrm>
            <a:off x="4836362" y="3502001"/>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3083600"/>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endCxn id="16" idx="1"/>
          </p:cNvCxnSpPr>
          <p:nvPr/>
        </p:nvCxnSpPr>
        <p:spPr>
          <a:xfrm flipV="1">
            <a:off x="5698795" y="2769729"/>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35" idx="0"/>
            <a:endCxn id="14" idx="2"/>
          </p:cNvCxnSpPr>
          <p:nvPr/>
        </p:nvCxnSpPr>
        <p:spPr>
          <a:xfrm flipH="1" flipV="1">
            <a:off x="4830224" y="2013248"/>
            <a:ext cx="6138" cy="84867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604917"/>
            <a:ext cx="2433647" cy="627743"/>
            <a:chOff x="8571741" y="3824812"/>
            <a:chExt cx="2433647"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endCxn id="15" idx="1"/>
          </p:cNvCxnSpPr>
          <p:nvPr/>
        </p:nvCxnSpPr>
        <p:spPr>
          <a:xfrm flipV="1">
            <a:off x="5698795" y="4068424"/>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320101"/>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4064970"/>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341582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2766673"/>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232660"/>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2427944"/>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2962743"/>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637025"/>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sp>
        <p:nvSpPr>
          <p:cNvPr id="60" name="TextBox 59">
            <a:extLst>
              <a:ext uri="{FF2B5EF4-FFF2-40B4-BE49-F238E27FC236}">
                <a16:creationId xmlns:a16="http://schemas.microsoft.com/office/drawing/2014/main" id="{BA353319-184A-46E2-97DA-B53370DB1509}"/>
              </a:ext>
            </a:extLst>
          </p:cNvPr>
          <p:cNvSpPr txBox="1"/>
          <p:nvPr/>
        </p:nvSpPr>
        <p:spPr>
          <a:xfrm>
            <a:off x="2593880" y="2140748"/>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395747"/>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32" name="TextBox 31">
            <a:extLst>
              <a:ext uri="{FF2B5EF4-FFF2-40B4-BE49-F238E27FC236}">
                <a16:creationId xmlns:a16="http://schemas.microsoft.com/office/drawing/2014/main" id="{67F85C70-A7C3-48E7-BA66-031E71D149FE}"/>
              </a:ext>
            </a:extLst>
          </p:cNvPr>
          <p:cNvSpPr txBox="1"/>
          <p:nvPr/>
        </p:nvSpPr>
        <p:spPr>
          <a:xfrm>
            <a:off x="2014024" y="5148893"/>
            <a:ext cx="7860006" cy="1036887"/>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Observe ALL fasting days to their fullest</a:t>
            </a:r>
          </a:p>
          <a:p>
            <a:pPr algn="ctr">
              <a:lnSpc>
                <a:spcPct val="85000"/>
              </a:lnSpc>
            </a:pPr>
            <a:r>
              <a:rPr lang="en-US" sz="2400" b="1" dirty="0">
                <a:solidFill>
                  <a:srgbClr val="FF0000"/>
                </a:solidFill>
              </a:rPr>
              <a:t>Abstain from meat on ALL Fridays</a:t>
            </a:r>
          </a:p>
          <a:p>
            <a:pPr algn="ctr">
              <a:lnSpc>
                <a:spcPct val="85000"/>
              </a:lnSpc>
            </a:pPr>
            <a:r>
              <a:rPr lang="en-US" sz="2400" b="1" dirty="0">
                <a:solidFill>
                  <a:srgbClr val="FF0000"/>
                </a:solidFill>
              </a:rPr>
              <a:t>Practice small acts of mortification DAILY</a:t>
            </a:r>
          </a:p>
        </p:txBody>
      </p:sp>
      <p:sp>
        <p:nvSpPr>
          <p:cNvPr id="37" name="Rectangle: Rounded Corners 36">
            <a:extLst>
              <a:ext uri="{FF2B5EF4-FFF2-40B4-BE49-F238E27FC236}">
                <a16:creationId xmlns:a16="http://schemas.microsoft.com/office/drawing/2014/main" id="{14AAF4D9-5245-40F7-9BE6-EA835A17B228}"/>
              </a:ext>
            </a:extLst>
          </p:cNvPr>
          <p:cNvSpPr/>
          <p:nvPr/>
        </p:nvSpPr>
        <p:spPr>
          <a:xfrm>
            <a:off x="3961544" y="1613496"/>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31" name="TextBox 30">
            <a:extLst>
              <a:ext uri="{FF2B5EF4-FFF2-40B4-BE49-F238E27FC236}">
                <a16:creationId xmlns:a16="http://schemas.microsoft.com/office/drawing/2014/main" id="{82707D4A-F2A6-4EDF-B785-6ACA70C4225E}"/>
              </a:ext>
            </a:extLst>
          </p:cNvPr>
          <p:cNvSpPr txBox="1"/>
          <p:nvPr/>
        </p:nvSpPr>
        <p:spPr>
          <a:xfrm>
            <a:off x="6125100" y="3136013"/>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34" name="TextBox 33">
            <a:extLst>
              <a:ext uri="{FF2B5EF4-FFF2-40B4-BE49-F238E27FC236}">
                <a16:creationId xmlns:a16="http://schemas.microsoft.com/office/drawing/2014/main" id="{DED5F303-C541-4830-B031-69C58C068591}"/>
              </a:ext>
            </a:extLst>
          </p:cNvPr>
          <p:cNvSpPr txBox="1"/>
          <p:nvPr/>
        </p:nvSpPr>
        <p:spPr>
          <a:xfrm>
            <a:off x="6364976" y="2186023"/>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Tree>
    <p:extLst>
      <p:ext uri="{BB962C8B-B14F-4D97-AF65-F5344CB8AC3E}">
        <p14:creationId xmlns:p14="http://schemas.microsoft.com/office/powerpoint/2010/main" val="21572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FA89FAAB-F59A-4E83-83FE-8E8241C067B0}"/>
              </a:ext>
            </a:extLst>
          </p:cNvPr>
          <p:cNvSpPr/>
          <p:nvPr/>
        </p:nvSpPr>
        <p:spPr>
          <a:xfrm>
            <a:off x="3967682" y="3641009"/>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35" name="Rectangle: Rounded Corners 34">
            <a:extLst>
              <a:ext uri="{FF2B5EF4-FFF2-40B4-BE49-F238E27FC236}">
                <a16:creationId xmlns:a16="http://schemas.microsoft.com/office/drawing/2014/main" id="{141F38B0-CDB9-4FFB-BE0C-E159031CC038}"/>
              </a:ext>
            </a:extLst>
          </p:cNvPr>
          <p:cNvSpPr/>
          <p:nvPr/>
        </p:nvSpPr>
        <p:spPr>
          <a:xfrm>
            <a:off x="3967682" y="2335726"/>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grpSp>
        <p:nvGrpSpPr>
          <p:cNvPr id="9" name="Group 8">
            <a:extLst>
              <a:ext uri="{FF2B5EF4-FFF2-40B4-BE49-F238E27FC236}">
                <a16:creationId xmlns:a16="http://schemas.microsoft.com/office/drawing/2014/main" id="{B395F06E-19DD-4C03-98F7-B34D6D2353F0}"/>
              </a:ext>
            </a:extLst>
          </p:cNvPr>
          <p:cNvGrpSpPr/>
          <p:nvPr/>
        </p:nvGrpSpPr>
        <p:grpSpPr>
          <a:xfrm>
            <a:off x="2465740" y="2088719"/>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5853205" cy="523220"/>
          </a:xfrm>
          <a:prstGeom prst="rect">
            <a:avLst/>
          </a:prstGeom>
          <a:noFill/>
        </p:spPr>
        <p:txBody>
          <a:bodyPr wrap="none" rtlCol="0">
            <a:spAutoFit/>
          </a:bodyPr>
          <a:lstStyle/>
          <a:p>
            <a:pPr>
              <a:spcBef>
                <a:spcPts val="1200"/>
              </a:spcBef>
            </a:pPr>
            <a:r>
              <a:rPr lang="en-US" sz="2800" b="1" dirty="0"/>
              <a:t>Basic Training Has a Significant Impact</a:t>
            </a:r>
            <a:endParaRPr lang="en-US" sz="2400" b="1" dirty="0"/>
          </a:p>
        </p:txBody>
      </p:sp>
      <p:sp>
        <p:nvSpPr>
          <p:cNvPr id="14" name="Rectangle: Rounded Corners 13">
            <a:extLst>
              <a:ext uri="{FF2B5EF4-FFF2-40B4-BE49-F238E27FC236}">
                <a16:creationId xmlns:a16="http://schemas.microsoft.com/office/drawing/2014/main" id="{F52B2F08-6340-44E5-BF4B-80EE859FC9B7}"/>
              </a:ext>
            </a:extLst>
          </p:cNvPr>
          <p:cNvSpPr/>
          <p:nvPr/>
        </p:nvSpPr>
        <p:spPr>
          <a:xfrm>
            <a:off x="3961544" y="1280315"/>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3228357"/>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16" name="Rectangle: Rounded Corners 15">
            <a:extLst>
              <a:ext uri="{FF2B5EF4-FFF2-40B4-BE49-F238E27FC236}">
                <a16:creationId xmlns:a16="http://schemas.microsoft.com/office/drawing/2014/main" id="{18BF6F8B-C092-4277-987D-1AAF263E3A8D}"/>
              </a:ext>
            </a:extLst>
          </p:cNvPr>
          <p:cNvSpPr/>
          <p:nvPr/>
        </p:nvSpPr>
        <p:spPr>
          <a:xfrm>
            <a:off x="6428740" y="1929662"/>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35" idx="2"/>
            <a:endCxn id="33" idx="0"/>
          </p:cNvCxnSpPr>
          <p:nvPr/>
        </p:nvCxnSpPr>
        <p:spPr>
          <a:xfrm>
            <a:off x="4836362" y="2975806"/>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A504CE9-ECD7-4BAF-AAD4-AB455858E1AE}"/>
              </a:ext>
            </a:extLst>
          </p:cNvPr>
          <p:cNvCxnSpPr>
            <a:cxnSpLocks/>
            <a:stCxn id="16" idx="2"/>
            <a:endCxn id="15" idx="0"/>
          </p:cNvCxnSpPr>
          <p:nvPr/>
        </p:nvCxnSpPr>
        <p:spPr>
          <a:xfrm>
            <a:off x="7401197" y="2557405"/>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B418A7-B352-42B7-B3AE-32143C261D6A}"/>
              </a:ext>
            </a:extLst>
          </p:cNvPr>
          <p:cNvCxnSpPr>
            <a:cxnSpLocks/>
            <a:endCxn id="16" idx="1"/>
          </p:cNvCxnSpPr>
          <p:nvPr/>
        </p:nvCxnSpPr>
        <p:spPr>
          <a:xfrm flipV="1">
            <a:off x="5698795" y="2243534"/>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35" idx="0"/>
            <a:endCxn id="14" idx="2"/>
          </p:cNvCxnSpPr>
          <p:nvPr/>
        </p:nvCxnSpPr>
        <p:spPr>
          <a:xfrm flipH="1" flipV="1">
            <a:off x="4830224" y="1487053"/>
            <a:ext cx="6138" cy="84867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5F8ED4-2343-4020-B2F0-93E3A46E7D8D}"/>
              </a:ext>
            </a:extLst>
          </p:cNvPr>
          <p:cNvGrpSpPr/>
          <p:nvPr/>
        </p:nvGrpSpPr>
        <p:grpSpPr>
          <a:xfrm>
            <a:off x="5802346" y="1078722"/>
            <a:ext cx="2433647" cy="627743"/>
            <a:chOff x="8571741" y="3824812"/>
            <a:chExt cx="2433647"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cxnSp>
        <p:nvCxnSpPr>
          <p:cNvPr id="47" name="Straight Arrow Connector 46">
            <a:extLst>
              <a:ext uri="{FF2B5EF4-FFF2-40B4-BE49-F238E27FC236}">
                <a16:creationId xmlns:a16="http://schemas.microsoft.com/office/drawing/2014/main" id="{3B40C145-474E-48E9-AD04-8CCBFE6EE86D}"/>
              </a:ext>
            </a:extLst>
          </p:cNvPr>
          <p:cNvCxnSpPr>
            <a:cxnSpLocks/>
            <a:endCxn id="15" idx="1"/>
          </p:cNvCxnSpPr>
          <p:nvPr/>
        </p:nvCxnSpPr>
        <p:spPr>
          <a:xfrm flipV="1">
            <a:off x="5698795" y="3542229"/>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1793906"/>
            <a:ext cx="1364305" cy="2197949"/>
          </a:xfrm>
          <a:prstGeom prst="rect">
            <a:avLst/>
          </a:prstGeom>
        </p:spPr>
      </p:pic>
      <p:cxnSp>
        <p:nvCxnSpPr>
          <p:cNvPr id="10" name="Straight Arrow Connector 9">
            <a:extLst>
              <a:ext uri="{FF2B5EF4-FFF2-40B4-BE49-F238E27FC236}">
                <a16:creationId xmlns:a16="http://schemas.microsoft.com/office/drawing/2014/main" id="{C0703A36-0C0A-4F6C-B9EA-C79059EAE6B6}"/>
              </a:ext>
            </a:extLst>
          </p:cNvPr>
          <p:cNvCxnSpPr>
            <a:cxnSpLocks/>
          </p:cNvCxnSpPr>
          <p:nvPr/>
        </p:nvCxnSpPr>
        <p:spPr>
          <a:xfrm flipH="1">
            <a:off x="8373654" y="3538775"/>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605886-4CA7-478C-B851-264A111C0CAB}"/>
              </a:ext>
            </a:extLst>
          </p:cNvPr>
          <p:cNvCxnSpPr/>
          <p:nvPr/>
        </p:nvCxnSpPr>
        <p:spPr>
          <a:xfrm flipH="1">
            <a:off x="8373654" y="288962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28B42F2-6D55-410F-85B9-5869EF1267C3}"/>
              </a:ext>
            </a:extLst>
          </p:cNvPr>
          <p:cNvCxnSpPr/>
          <p:nvPr/>
        </p:nvCxnSpPr>
        <p:spPr>
          <a:xfrm flipH="1">
            <a:off x="8373654" y="2240478"/>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1706465"/>
            <a:ext cx="1890026" cy="1741187"/>
          </a:xfrm>
          <a:prstGeom prst="rect">
            <a:avLst/>
          </a:prstGeom>
        </p:spPr>
      </p:pic>
      <p:sp>
        <p:nvSpPr>
          <p:cNvPr id="12" name="TextBox 11">
            <a:extLst>
              <a:ext uri="{FF2B5EF4-FFF2-40B4-BE49-F238E27FC236}">
                <a16:creationId xmlns:a16="http://schemas.microsoft.com/office/drawing/2014/main" id="{B2458D7C-F8F9-4A3D-A611-46CBD27D2BE1}"/>
              </a:ext>
            </a:extLst>
          </p:cNvPr>
          <p:cNvSpPr txBox="1"/>
          <p:nvPr/>
        </p:nvSpPr>
        <p:spPr>
          <a:xfrm>
            <a:off x="8813336" y="1901749"/>
            <a:ext cx="896399" cy="276999"/>
          </a:xfrm>
          <a:prstGeom prst="rect">
            <a:avLst/>
          </a:prstGeom>
          <a:noFill/>
        </p:spPr>
        <p:txBody>
          <a:bodyPr wrap="none" rtlCol="0">
            <a:spAutoFit/>
          </a:bodyPr>
          <a:lstStyle/>
          <a:p>
            <a:r>
              <a:rPr lang="en-US" sz="1200" dirty="0"/>
              <a:t>Temptation</a:t>
            </a:r>
          </a:p>
        </p:txBody>
      </p:sp>
      <p:sp>
        <p:nvSpPr>
          <p:cNvPr id="40" name="TextBox 39">
            <a:extLst>
              <a:ext uri="{FF2B5EF4-FFF2-40B4-BE49-F238E27FC236}">
                <a16:creationId xmlns:a16="http://schemas.microsoft.com/office/drawing/2014/main" id="{924554E5-D1CB-430E-9B9C-BEE5422075E3}"/>
              </a:ext>
            </a:extLst>
          </p:cNvPr>
          <p:cNvSpPr txBox="1"/>
          <p:nvPr/>
        </p:nvSpPr>
        <p:spPr>
          <a:xfrm>
            <a:off x="8813336" y="2436548"/>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1" name="TextBox 50">
            <a:extLst>
              <a:ext uri="{FF2B5EF4-FFF2-40B4-BE49-F238E27FC236}">
                <a16:creationId xmlns:a16="http://schemas.microsoft.com/office/drawing/2014/main" id="{E93C6147-D62C-40CE-902D-99732DF07744}"/>
              </a:ext>
            </a:extLst>
          </p:cNvPr>
          <p:cNvSpPr txBox="1"/>
          <p:nvPr/>
        </p:nvSpPr>
        <p:spPr>
          <a:xfrm>
            <a:off x="8813336" y="3110830"/>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sp>
        <p:nvSpPr>
          <p:cNvPr id="60" name="TextBox 59">
            <a:extLst>
              <a:ext uri="{FF2B5EF4-FFF2-40B4-BE49-F238E27FC236}">
                <a16:creationId xmlns:a16="http://schemas.microsoft.com/office/drawing/2014/main" id="{BA353319-184A-46E2-97DA-B53370DB1509}"/>
              </a:ext>
            </a:extLst>
          </p:cNvPr>
          <p:cNvSpPr txBox="1"/>
          <p:nvPr/>
        </p:nvSpPr>
        <p:spPr>
          <a:xfrm>
            <a:off x="2593880" y="1614553"/>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2869552"/>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32" name="TextBox 31">
            <a:extLst>
              <a:ext uri="{FF2B5EF4-FFF2-40B4-BE49-F238E27FC236}">
                <a16:creationId xmlns:a16="http://schemas.microsoft.com/office/drawing/2014/main" id="{67F85C70-A7C3-48E7-BA66-031E71D149FE}"/>
              </a:ext>
            </a:extLst>
          </p:cNvPr>
          <p:cNvSpPr txBox="1"/>
          <p:nvPr/>
        </p:nvSpPr>
        <p:spPr>
          <a:xfrm>
            <a:off x="666941" y="4568554"/>
            <a:ext cx="4642814" cy="1631216"/>
          </a:xfrm>
          <a:prstGeom prst="rect">
            <a:avLst/>
          </a:prstGeom>
          <a:solidFill>
            <a:schemeClr val="bg1"/>
          </a:solidFill>
          <a:effectLst>
            <a:softEdge rad="0"/>
          </a:effectLst>
        </p:spPr>
        <p:txBody>
          <a:bodyPr wrap="square" rtlCol="0">
            <a:spAutoFit/>
          </a:bodyPr>
          <a:lstStyle/>
          <a:p>
            <a:r>
              <a:rPr lang="en-US" sz="2000" b="1" dirty="0"/>
              <a:t>Basic Training has:</a:t>
            </a:r>
          </a:p>
          <a:p>
            <a:pPr marL="457200" indent="-457200">
              <a:buAutoNum type="arabicParenR"/>
            </a:pPr>
            <a:r>
              <a:rPr lang="en-US" sz="2000" b="1" dirty="0"/>
              <a:t>Removed the barrier of mortal sin</a:t>
            </a:r>
          </a:p>
          <a:p>
            <a:pPr marL="457200" indent="-457200">
              <a:buAutoNum type="arabicParenR"/>
            </a:pPr>
            <a:r>
              <a:rPr lang="en-US" sz="2000" b="1" dirty="0"/>
              <a:t>Turned on the spigot of Grace</a:t>
            </a:r>
          </a:p>
          <a:p>
            <a:pPr marL="457200" indent="-457200">
              <a:buAutoNum type="arabicParenR"/>
            </a:pPr>
            <a:r>
              <a:rPr lang="en-US" sz="2000" b="1" dirty="0"/>
              <a:t>Built up our Reason and our Intellect</a:t>
            </a:r>
          </a:p>
          <a:p>
            <a:pPr marL="457200" indent="-457200">
              <a:buAutoNum type="arabicParenR"/>
            </a:pPr>
            <a:r>
              <a:rPr lang="en-US" sz="2000" b="1" dirty="0"/>
              <a:t>Strengthened our Will</a:t>
            </a:r>
            <a:endParaRPr lang="en-US" sz="2400" b="1" dirty="0"/>
          </a:p>
        </p:txBody>
      </p:sp>
      <p:sp>
        <p:nvSpPr>
          <p:cNvPr id="37" name="Rectangle: Rounded Corners 36">
            <a:extLst>
              <a:ext uri="{FF2B5EF4-FFF2-40B4-BE49-F238E27FC236}">
                <a16:creationId xmlns:a16="http://schemas.microsoft.com/office/drawing/2014/main" id="{14AAF4D9-5245-40F7-9BE6-EA835A17B228}"/>
              </a:ext>
            </a:extLst>
          </p:cNvPr>
          <p:cNvSpPr/>
          <p:nvPr/>
        </p:nvSpPr>
        <p:spPr>
          <a:xfrm>
            <a:off x="3961544" y="1087301"/>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31" name="TextBox 30">
            <a:extLst>
              <a:ext uri="{FF2B5EF4-FFF2-40B4-BE49-F238E27FC236}">
                <a16:creationId xmlns:a16="http://schemas.microsoft.com/office/drawing/2014/main" id="{82707D4A-F2A6-4EDF-B785-6ACA70C4225E}"/>
              </a:ext>
            </a:extLst>
          </p:cNvPr>
          <p:cNvSpPr txBox="1"/>
          <p:nvPr/>
        </p:nvSpPr>
        <p:spPr>
          <a:xfrm>
            <a:off x="6125100" y="2609818"/>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34" name="TextBox 33">
            <a:extLst>
              <a:ext uri="{FF2B5EF4-FFF2-40B4-BE49-F238E27FC236}">
                <a16:creationId xmlns:a16="http://schemas.microsoft.com/office/drawing/2014/main" id="{DED5F303-C541-4830-B031-69C58C068591}"/>
              </a:ext>
            </a:extLst>
          </p:cNvPr>
          <p:cNvSpPr txBox="1"/>
          <p:nvPr/>
        </p:nvSpPr>
        <p:spPr>
          <a:xfrm>
            <a:off x="6364976" y="1659828"/>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
        <p:nvSpPr>
          <p:cNvPr id="39" name="TextBox 38">
            <a:extLst>
              <a:ext uri="{FF2B5EF4-FFF2-40B4-BE49-F238E27FC236}">
                <a16:creationId xmlns:a16="http://schemas.microsoft.com/office/drawing/2014/main" id="{537A9497-A578-4F92-86CD-7C290FA2F17D}"/>
              </a:ext>
            </a:extLst>
          </p:cNvPr>
          <p:cNvSpPr txBox="1"/>
          <p:nvPr/>
        </p:nvSpPr>
        <p:spPr>
          <a:xfrm>
            <a:off x="5743823" y="4568554"/>
            <a:ext cx="5781235" cy="1779718"/>
          </a:xfrm>
          <a:prstGeom prst="rect">
            <a:avLst/>
          </a:prstGeom>
          <a:solidFill>
            <a:schemeClr val="bg1"/>
          </a:solidFill>
          <a:effectLst>
            <a:softEdge rad="0"/>
          </a:effectLst>
        </p:spPr>
        <p:txBody>
          <a:bodyPr wrap="square" rtlCol="0">
            <a:spAutoFit/>
          </a:bodyPr>
          <a:lstStyle/>
          <a:p>
            <a:pPr>
              <a:lnSpc>
                <a:spcPct val="85000"/>
              </a:lnSpc>
            </a:pPr>
            <a:r>
              <a:rPr lang="en-US" sz="2000" b="1" dirty="0">
                <a:solidFill>
                  <a:srgbClr val="FF0000"/>
                </a:solidFill>
              </a:rPr>
              <a:t>But…</a:t>
            </a:r>
          </a:p>
          <a:p>
            <a:pPr marL="457200" indent="-457200">
              <a:lnSpc>
                <a:spcPct val="85000"/>
              </a:lnSpc>
              <a:spcBef>
                <a:spcPts val="300"/>
              </a:spcBef>
              <a:buAutoNum type="arabicParenR"/>
            </a:pPr>
            <a:r>
              <a:rPr lang="en-US" sz="2000" b="1" dirty="0">
                <a:solidFill>
                  <a:srgbClr val="FF0000"/>
                </a:solidFill>
              </a:rPr>
              <a:t>Still no shield protecting us from the demonic</a:t>
            </a:r>
          </a:p>
          <a:p>
            <a:pPr marL="457200" indent="-457200">
              <a:lnSpc>
                <a:spcPct val="85000"/>
              </a:lnSpc>
              <a:spcBef>
                <a:spcPts val="300"/>
              </a:spcBef>
              <a:buAutoNum type="arabicParenR"/>
            </a:pPr>
            <a:r>
              <a:rPr lang="en-US" sz="2000" b="1" dirty="0">
                <a:solidFill>
                  <a:srgbClr val="FF0000"/>
                </a:solidFill>
              </a:rPr>
              <a:t>Reason and Intellect (though strengthened) remain subjugated to Appetites and Imagination</a:t>
            </a:r>
          </a:p>
          <a:p>
            <a:pPr marL="457200" indent="-457200">
              <a:lnSpc>
                <a:spcPct val="85000"/>
              </a:lnSpc>
              <a:spcBef>
                <a:spcPts val="300"/>
              </a:spcBef>
              <a:buAutoNum type="arabicParenR"/>
            </a:pPr>
            <a:r>
              <a:rPr lang="en-US" sz="2000" b="1" dirty="0">
                <a:solidFill>
                  <a:srgbClr val="FF0000"/>
                </a:solidFill>
              </a:rPr>
              <a:t>Our Will (though oriented to the good) is still not properly oriented to GOD</a:t>
            </a:r>
            <a:endParaRPr lang="en-US" sz="2400" b="1" dirty="0">
              <a:solidFill>
                <a:srgbClr val="FF0000"/>
              </a:solidFill>
            </a:endParaRPr>
          </a:p>
        </p:txBody>
      </p:sp>
    </p:spTree>
    <p:extLst>
      <p:ext uri="{BB962C8B-B14F-4D97-AF65-F5344CB8AC3E}">
        <p14:creationId xmlns:p14="http://schemas.microsoft.com/office/powerpoint/2010/main" val="84251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6779"/>
            <a:ext cx="6312754" cy="523220"/>
          </a:xfrm>
          <a:prstGeom prst="rect">
            <a:avLst/>
          </a:prstGeom>
          <a:noFill/>
        </p:spPr>
        <p:txBody>
          <a:bodyPr wrap="none" rtlCol="0">
            <a:spAutoFit/>
          </a:bodyPr>
          <a:lstStyle/>
          <a:p>
            <a:pPr>
              <a:spcBef>
                <a:spcPts val="1200"/>
              </a:spcBef>
            </a:pPr>
            <a:r>
              <a:rPr lang="en-US" sz="2800" b="1" dirty="0"/>
              <a:t>Intermediate Training: Prayer and Fasting</a:t>
            </a:r>
            <a:endParaRPr lang="en-US" sz="2400" b="1" dirty="0"/>
          </a:p>
        </p:txBody>
      </p:sp>
      <p:sp>
        <p:nvSpPr>
          <p:cNvPr id="32" name="TextBox 31">
            <a:extLst>
              <a:ext uri="{FF2B5EF4-FFF2-40B4-BE49-F238E27FC236}">
                <a16:creationId xmlns:a16="http://schemas.microsoft.com/office/drawing/2014/main" id="{67F85C70-A7C3-48E7-BA66-031E71D149FE}"/>
              </a:ext>
            </a:extLst>
          </p:cNvPr>
          <p:cNvSpPr txBox="1"/>
          <p:nvPr/>
        </p:nvSpPr>
        <p:spPr>
          <a:xfrm>
            <a:off x="2062214" y="5256318"/>
            <a:ext cx="7860006" cy="1350819"/>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Praying the Rosary DAILY along with Meditative Prayer</a:t>
            </a:r>
          </a:p>
          <a:p>
            <a:pPr algn="ctr">
              <a:lnSpc>
                <a:spcPct val="85000"/>
              </a:lnSpc>
            </a:pPr>
            <a:r>
              <a:rPr lang="en-US" sz="2400" b="1" dirty="0">
                <a:solidFill>
                  <a:srgbClr val="FF0000"/>
                </a:solidFill>
              </a:rPr>
              <a:t>forms our Shield against demonic activity</a:t>
            </a:r>
          </a:p>
          <a:p>
            <a:pPr algn="ctr">
              <a:lnSpc>
                <a:spcPct val="85000"/>
              </a:lnSpc>
            </a:pPr>
            <a:r>
              <a:rPr lang="en-US" sz="2400" b="1" dirty="0">
                <a:solidFill>
                  <a:srgbClr val="FF0000"/>
                </a:solidFill>
              </a:rPr>
              <a:t>Fasting STRENGTHENS our shield</a:t>
            </a:r>
          </a:p>
          <a:p>
            <a:pPr algn="ctr">
              <a:lnSpc>
                <a:spcPct val="85000"/>
              </a:lnSpc>
            </a:pPr>
            <a:r>
              <a:rPr lang="en-US" sz="2400" b="1" dirty="0">
                <a:solidFill>
                  <a:srgbClr val="FF0000"/>
                </a:solidFill>
              </a:rPr>
              <a:t>Sacramentals increase the size/reach of our shield</a:t>
            </a:r>
          </a:p>
        </p:txBody>
      </p:sp>
      <p:sp>
        <p:nvSpPr>
          <p:cNvPr id="58" name="Rectangle: Rounded Corners 57">
            <a:extLst>
              <a:ext uri="{FF2B5EF4-FFF2-40B4-BE49-F238E27FC236}">
                <a16:creationId xmlns:a16="http://schemas.microsoft.com/office/drawing/2014/main" id="{D25E121B-9084-4D0E-95F7-A01502501937}"/>
              </a:ext>
            </a:extLst>
          </p:cNvPr>
          <p:cNvSpPr/>
          <p:nvPr/>
        </p:nvSpPr>
        <p:spPr>
          <a:xfrm>
            <a:off x="3994455" y="3957259"/>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59" name="Rectangle: Rounded Corners 58">
            <a:extLst>
              <a:ext uri="{FF2B5EF4-FFF2-40B4-BE49-F238E27FC236}">
                <a16:creationId xmlns:a16="http://schemas.microsoft.com/office/drawing/2014/main" id="{ECC6C9E0-9A58-42E1-BFFD-B12EDA2CE51A}"/>
              </a:ext>
            </a:extLst>
          </p:cNvPr>
          <p:cNvSpPr/>
          <p:nvPr/>
        </p:nvSpPr>
        <p:spPr>
          <a:xfrm>
            <a:off x="3994455" y="2651976"/>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grpSp>
        <p:nvGrpSpPr>
          <p:cNvPr id="62" name="Group 61">
            <a:extLst>
              <a:ext uri="{FF2B5EF4-FFF2-40B4-BE49-F238E27FC236}">
                <a16:creationId xmlns:a16="http://schemas.microsoft.com/office/drawing/2014/main" id="{35CBD73D-2407-4825-9CAB-1E72864C5279}"/>
              </a:ext>
            </a:extLst>
          </p:cNvPr>
          <p:cNvGrpSpPr/>
          <p:nvPr/>
        </p:nvGrpSpPr>
        <p:grpSpPr>
          <a:xfrm>
            <a:off x="2492513" y="2404969"/>
            <a:ext cx="1525310" cy="1233749"/>
            <a:chOff x="2465740" y="2943158"/>
            <a:chExt cx="1525310" cy="1233749"/>
          </a:xfrm>
        </p:grpSpPr>
        <p:cxnSp>
          <p:nvCxnSpPr>
            <p:cNvPr id="63" name="Straight Arrow Connector 62">
              <a:extLst>
                <a:ext uri="{FF2B5EF4-FFF2-40B4-BE49-F238E27FC236}">
                  <a16:creationId xmlns:a16="http://schemas.microsoft.com/office/drawing/2014/main" id="{4B9BA479-AFF9-4444-8008-EC11A6D6D02D}"/>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E40F9C9-B11C-4E77-9A92-557C38FC39E0}"/>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65" name="Rectangle: Rounded Corners 64">
            <a:extLst>
              <a:ext uri="{FF2B5EF4-FFF2-40B4-BE49-F238E27FC236}">
                <a16:creationId xmlns:a16="http://schemas.microsoft.com/office/drawing/2014/main" id="{3DE1CEA0-03C4-4419-AFB8-5B78D6064426}"/>
              </a:ext>
            </a:extLst>
          </p:cNvPr>
          <p:cNvSpPr/>
          <p:nvPr/>
        </p:nvSpPr>
        <p:spPr>
          <a:xfrm>
            <a:off x="3988317" y="1596565"/>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66" name="Rectangle: Rounded Corners 65">
            <a:extLst>
              <a:ext uri="{FF2B5EF4-FFF2-40B4-BE49-F238E27FC236}">
                <a16:creationId xmlns:a16="http://schemas.microsoft.com/office/drawing/2014/main" id="{F9B6F8A5-31B0-400A-AE8B-30CE3BB962FA}"/>
              </a:ext>
            </a:extLst>
          </p:cNvPr>
          <p:cNvSpPr/>
          <p:nvPr/>
        </p:nvSpPr>
        <p:spPr>
          <a:xfrm>
            <a:off x="6455513" y="3544607"/>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sp>
        <p:nvSpPr>
          <p:cNvPr id="67" name="Rectangle: Rounded Corners 66">
            <a:extLst>
              <a:ext uri="{FF2B5EF4-FFF2-40B4-BE49-F238E27FC236}">
                <a16:creationId xmlns:a16="http://schemas.microsoft.com/office/drawing/2014/main" id="{D216D1BC-5B22-4422-8BAD-1D23C7CE46E1}"/>
              </a:ext>
            </a:extLst>
          </p:cNvPr>
          <p:cNvSpPr/>
          <p:nvPr/>
        </p:nvSpPr>
        <p:spPr>
          <a:xfrm>
            <a:off x="6455513" y="2245912"/>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Appetites</a:t>
            </a:r>
          </a:p>
        </p:txBody>
      </p:sp>
      <p:cxnSp>
        <p:nvCxnSpPr>
          <p:cNvPr id="68" name="Straight Arrow Connector 67">
            <a:extLst>
              <a:ext uri="{FF2B5EF4-FFF2-40B4-BE49-F238E27FC236}">
                <a16:creationId xmlns:a16="http://schemas.microsoft.com/office/drawing/2014/main" id="{376931E6-DF86-4B25-ACD7-E1D48F68A6F6}"/>
              </a:ext>
            </a:extLst>
          </p:cNvPr>
          <p:cNvCxnSpPr>
            <a:cxnSpLocks/>
            <a:stCxn id="59" idx="2"/>
            <a:endCxn id="58" idx="0"/>
          </p:cNvCxnSpPr>
          <p:nvPr/>
        </p:nvCxnSpPr>
        <p:spPr>
          <a:xfrm>
            <a:off x="4863135" y="3292056"/>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90A8C7C-D4F9-4EBD-8613-AF7AAFEF6417}"/>
              </a:ext>
            </a:extLst>
          </p:cNvPr>
          <p:cNvCxnSpPr>
            <a:cxnSpLocks/>
            <a:stCxn id="67" idx="2"/>
            <a:endCxn id="66" idx="0"/>
          </p:cNvCxnSpPr>
          <p:nvPr/>
        </p:nvCxnSpPr>
        <p:spPr>
          <a:xfrm>
            <a:off x="7427970" y="2873655"/>
            <a:ext cx="0" cy="670952"/>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42B814C-5538-4B9B-8342-62C12700867A}"/>
              </a:ext>
            </a:extLst>
          </p:cNvPr>
          <p:cNvCxnSpPr>
            <a:cxnSpLocks/>
            <a:endCxn id="67" idx="1"/>
          </p:cNvCxnSpPr>
          <p:nvPr/>
        </p:nvCxnSpPr>
        <p:spPr>
          <a:xfrm flipV="1">
            <a:off x="5725568" y="2559784"/>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BA1A1FA-CDEC-48C1-994D-215B5B28D0AF}"/>
              </a:ext>
            </a:extLst>
          </p:cNvPr>
          <p:cNvCxnSpPr>
            <a:cxnSpLocks/>
            <a:stCxn id="59" idx="0"/>
            <a:endCxn id="65" idx="2"/>
          </p:cNvCxnSpPr>
          <p:nvPr/>
        </p:nvCxnSpPr>
        <p:spPr>
          <a:xfrm flipH="1" flipV="1">
            <a:off x="4856997" y="1803303"/>
            <a:ext cx="6138" cy="84867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273DB8B3-1ACE-4BE3-9AEA-7CAF76801BA2}"/>
              </a:ext>
            </a:extLst>
          </p:cNvPr>
          <p:cNvGrpSpPr/>
          <p:nvPr/>
        </p:nvGrpSpPr>
        <p:grpSpPr>
          <a:xfrm>
            <a:off x="5829119" y="1394972"/>
            <a:ext cx="2433647" cy="627743"/>
            <a:chOff x="8571741" y="3824812"/>
            <a:chExt cx="2433647" cy="627743"/>
          </a:xfrm>
        </p:grpSpPr>
        <p:sp>
          <p:nvSpPr>
            <p:cNvPr id="73" name="Right Brace 72">
              <a:extLst>
                <a:ext uri="{FF2B5EF4-FFF2-40B4-BE49-F238E27FC236}">
                  <a16:creationId xmlns:a16="http://schemas.microsoft.com/office/drawing/2014/main" id="{2244FD34-2D4C-4FD6-8716-E36BABF5DF1A}"/>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a:extLst>
                <a:ext uri="{FF2B5EF4-FFF2-40B4-BE49-F238E27FC236}">
                  <a16:creationId xmlns:a16="http://schemas.microsoft.com/office/drawing/2014/main" id="{A2EFA2C6-601B-44F0-AD1C-FE513DB89755}"/>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cxnSp>
        <p:nvCxnSpPr>
          <p:cNvPr id="75" name="Straight Arrow Connector 74">
            <a:extLst>
              <a:ext uri="{FF2B5EF4-FFF2-40B4-BE49-F238E27FC236}">
                <a16:creationId xmlns:a16="http://schemas.microsoft.com/office/drawing/2014/main" id="{B0A67705-BE4C-4E80-B9FD-E5390C8E2A21}"/>
              </a:ext>
            </a:extLst>
          </p:cNvPr>
          <p:cNvCxnSpPr>
            <a:cxnSpLocks/>
            <a:endCxn id="66" idx="1"/>
          </p:cNvCxnSpPr>
          <p:nvPr/>
        </p:nvCxnSpPr>
        <p:spPr>
          <a:xfrm flipV="1">
            <a:off x="5725568" y="3858479"/>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76" name="Picture 75" descr="A statue of a deer&#10;&#10;Description automatically generated with low confidence">
            <a:extLst>
              <a:ext uri="{FF2B5EF4-FFF2-40B4-BE49-F238E27FC236}">
                <a16:creationId xmlns:a16="http://schemas.microsoft.com/office/drawing/2014/main" id="{860F52C4-EF5B-401E-A831-0B63837E1649}"/>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61283" y="2110156"/>
            <a:ext cx="1364305" cy="2197949"/>
          </a:xfrm>
          <a:prstGeom prst="rect">
            <a:avLst/>
          </a:prstGeom>
        </p:spPr>
      </p:pic>
      <p:cxnSp>
        <p:nvCxnSpPr>
          <p:cNvPr id="77" name="Straight Arrow Connector 76">
            <a:extLst>
              <a:ext uri="{FF2B5EF4-FFF2-40B4-BE49-F238E27FC236}">
                <a16:creationId xmlns:a16="http://schemas.microsoft.com/office/drawing/2014/main" id="{B7A7F5DE-6821-45EA-9BFB-E9E6782BE6ED}"/>
              </a:ext>
            </a:extLst>
          </p:cNvPr>
          <p:cNvCxnSpPr>
            <a:cxnSpLocks/>
          </p:cNvCxnSpPr>
          <p:nvPr/>
        </p:nvCxnSpPr>
        <p:spPr>
          <a:xfrm flipH="1">
            <a:off x="8400427" y="3855025"/>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707E539-847E-42F2-85D6-CCF9A13D1B24}"/>
              </a:ext>
            </a:extLst>
          </p:cNvPr>
          <p:cNvCxnSpPr/>
          <p:nvPr/>
        </p:nvCxnSpPr>
        <p:spPr>
          <a:xfrm flipH="1">
            <a:off x="8400427" y="3205877"/>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02FE571-CBDB-40A8-B71E-04EB7DEFFC53}"/>
              </a:ext>
            </a:extLst>
          </p:cNvPr>
          <p:cNvCxnSpPr/>
          <p:nvPr/>
        </p:nvCxnSpPr>
        <p:spPr>
          <a:xfrm flipH="1">
            <a:off x="8400427" y="2556728"/>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ECD83400-E4A2-4755-B6EA-AB50317EDCD5}"/>
              </a:ext>
            </a:extLst>
          </p:cNvPr>
          <p:cNvPicPr>
            <a:picLocks noChangeAspect="1"/>
          </p:cNvPicPr>
          <p:nvPr/>
        </p:nvPicPr>
        <p:blipFill>
          <a:blip r:embed="rId4"/>
          <a:stretch>
            <a:fillRect/>
          </a:stretch>
        </p:blipFill>
        <p:spPr>
          <a:xfrm>
            <a:off x="666941" y="2022715"/>
            <a:ext cx="1890026" cy="1741187"/>
          </a:xfrm>
          <a:prstGeom prst="rect">
            <a:avLst/>
          </a:prstGeom>
        </p:spPr>
      </p:pic>
      <p:sp>
        <p:nvSpPr>
          <p:cNvPr id="81" name="TextBox 80">
            <a:extLst>
              <a:ext uri="{FF2B5EF4-FFF2-40B4-BE49-F238E27FC236}">
                <a16:creationId xmlns:a16="http://schemas.microsoft.com/office/drawing/2014/main" id="{9A5A6032-4396-4E2C-8C9D-A7FA4093EA06}"/>
              </a:ext>
            </a:extLst>
          </p:cNvPr>
          <p:cNvSpPr txBox="1"/>
          <p:nvPr/>
        </p:nvSpPr>
        <p:spPr>
          <a:xfrm>
            <a:off x="8840109" y="2217999"/>
            <a:ext cx="896399" cy="276999"/>
          </a:xfrm>
          <a:prstGeom prst="rect">
            <a:avLst/>
          </a:prstGeom>
          <a:noFill/>
        </p:spPr>
        <p:txBody>
          <a:bodyPr wrap="none" rtlCol="0">
            <a:spAutoFit/>
          </a:bodyPr>
          <a:lstStyle/>
          <a:p>
            <a:r>
              <a:rPr lang="en-US" sz="1200" dirty="0"/>
              <a:t>Temptation</a:t>
            </a:r>
          </a:p>
        </p:txBody>
      </p:sp>
      <p:sp>
        <p:nvSpPr>
          <p:cNvPr id="82" name="TextBox 81">
            <a:extLst>
              <a:ext uri="{FF2B5EF4-FFF2-40B4-BE49-F238E27FC236}">
                <a16:creationId xmlns:a16="http://schemas.microsoft.com/office/drawing/2014/main" id="{A18FD904-64A6-4B5E-8FD5-CA5871CBF69D}"/>
              </a:ext>
            </a:extLst>
          </p:cNvPr>
          <p:cNvSpPr txBox="1"/>
          <p:nvPr/>
        </p:nvSpPr>
        <p:spPr>
          <a:xfrm>
            <a:off x="8840109" y="2752798"/>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83" name="TextBox 82">
            <a:extLst>
              <a:ext uri="{FF2B5EF4-FFF2-40B4-BE49-F238E27FC236}">
                <a16:creationId xmlns:a16="http://schemas.microsoft.com/office/drawing/2014/main" id="{9527C195-C9EE-405C-BDF0-3B1FE2F0CDF1}"/>
              </a:ext>
            </a:extLst>
          </p:cNvPr>
          <p:cNvSpPr txBox="1"/>
          <p:nvPr/>
        </p:nvSpPr>
        <p:spPr>
          <a:xfrm>
            <a:off x="8840109" y="3427080"/>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sp>
        <p:nvSpPr>
          <p:cNvPr id="84" name="TextBox 83">
            <a:extLst>
              <a:ext uri="{FF2B5EF4-FFF2-40B4-BE49-F238E27FC236}">
                <a16:creationId xmlns:a16="http://schemas.microsoft.com/office/drawing/2014/main" id="{EDA9F562-AC9E-4172-B5FA-68960F33463C}"/>
              </a:ext>
            </a:extLst>
          </p:cNvPr>
          <p:cNvSpPr txBox="1"/>
          <p:nvPr/>
        </p:nvSpPr>
        <p:spPr>
          <a:xfrm>
            <a:off x="2620653" y="1930803"/>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85" name="TextBox 84">
            <a:extLst>
              <a:ext uri="{FF2B5EF4-FFF2-40B4-BE49-F238E27FC236}">
                <a16:creationId xmlns:a16="http://schemas.microsoft.com/office/drawing/2014/main" id="{42725095-B14C-4445-A710-9A681516E20A}"/>
              </a:ext>
            </a:extLst>
          </p:cNvPr>
          <p:cNvSpPr txBox="1"/>
          <p:nvPr/>
        </p:nvSpPr>
        <p:spPr>
          <a:xfrm>
            <a:off x="2777522" y="3185802"/>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86" name="Rectangle: Rounded Corners 85">
            <a:extLst>
              <a:ext uri="{FF2B5EF4-FFF2-40B4-BE49-F238E27FC236}">
                <a16:creationId xmlns:a16="http://schemas.microsoft.com/office/drawing/2014/main" id="{F6DA65EE-822B-4E8A-A1D2-7A68F1F3CBA7}"/>
              </a:ext>
            </a:extLst>
          </p:cNvPr>
          <p:cNvSpPr/>
          <p:nvPr/>
        </p:nvSpPr>
        <p:spPr>
          <a:xfrm>
            <a:off x="3988317" y="1403551"/>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87" name="TextBox 86">
            <a:extLst>
              <a:ext uri="{FF2B5EF4-FFF2-40B4-BE49-F238E27FC236}">
                <a16:creationId xmlns:a16="http://schemas.microsoft.com/office/drawing/2014/main" id="{94CA0F20-3117-4E03-B7E4-633F0599C16B}"/>
              </a:ext>
            </a:extLst>
          </p:cNvPr>
          <p:cNvSpPr txBox="1"/>
          <p:nvPr/>
        </p:nvSpPr>
        <p:spPr>
          <a:xfrm>
            <a:off x="6151873" y="2926068"/>
            <a:ext cx="2485637" cy="250710"/>
          </a:xfrm>
          <a:prstGeom prst="rect">
            <a:avLst/>
          </a:prstGeom>
          <a:noFill/>
        </p:spPr>
        <p:txBody>
          <a:bodyPr wrap="square" rtlCol="0">
            <a:spAutoFit/>
          </a:bodyPr>
          <a:lstStyle/>
          <a:p>
            <a:pPr algn="ctr">
              <a:lnSpc>
                <a:spcPct val="85000"/>
              </a:lnSpc>
            </a:pPr>
            <a:r>
              <a:rPr lang="en-US" sz="1200" b="1" dirty="0"/>
              <a:t>RESENTMENT – RIVALRY - REVENGE</a:t>
            </a:r>
          </a:p>
        </p:txBody>
      </p:sp>
      <p:sp>
        <p:nvSpPr>
          <p:cNvPr id="88" name="TextBox 87">
            <a:extLst>
              <a:ext uri="{FF2B5EF4-FFF2-40B4-BE49-F238E27FC236}">
                <a16:creationId xmlns:a16="http://schemas.microsoft.com/office/drawing/2014/main" id="{B70A1AB2-C2CA-424D-8D16-FB191ED7ABBA}"/>
              </a:ext>
            </a:extLst>
          </p:cNvPr>
          <p:cNvSpPr txBox="1"/>
          <p:nvPr/>
        </p:nvSpPr>
        <p:spPr>
          <a:xfrm>
            <a:off x="6391749" y="1976078"/>
            <a:ext cx="2072441" cy="250694"/>
          </a:xfrm>
          <a:prstGeom prst="rect">
            <a:avLst/>
          </a:prstGeom>
          <a:noFill/>
        </p:spPr>
        <p:txBody>
          <a:bodyPr wrap="square" rtlCol="0">
            <a:spAutoFit/>
          </a:bodyPr>
          <a:lstStyle/>
          <a:p>
            <a:pPr algn="ctr">
              <a:lnSpc>
                <a:spcPct val="85000"/>
              </a:lnSpc>
            </a:pPr>
            <a:r>
              <a:rPr lang="en-US" sz="1200" b="1" dirty="0"/>
              <a:t>POWER - PRIDE - PREDJUDICE</a:t>
            </a:r>
          </a:p>
        </p:txBody>
      </p:sp>
      <p:sp>
        <p:nvSpPr>
          <p:cNvPr id="4" name="Rectangle 3">
            <a:extLst>
              <a:ext uri="{FF2B5EF4-FFF2-40B4-BE49-F238E27FC236}">
                <a16:creationId xmlns:a16="http://schemas.microsoft.com/office/drawing/2014/main" id="{710B0219-C289-473A-A662-E49760E2595C}"/>
              </a:ext>
            </a:extLst>
          </p:cNvPr>
          <p:cNvSpPr/>
          <p:nvPr/>
        </p:nvSpPr>
        <p:spPr>
          <a:xfrm>
            <a:off x="8415300" y="1699934"/>
            <a:ext cx="1410935" cy="2755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144F5FA9-C74A-4E34-9BF7-039F636A2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70177" y="1623972"/>
            <a:ext cx="890175" cy="3163808"/>
          </a:xfrm>
          <a:prstGeom prst="rect">
            <a:avLst/>
          </a:prstGeom>
        </p:spPr>
      </p:pic>
      <p:grpSp>
        <p:nvGrpSpPr>
          <p:cNvPr id="17" name="Group 16">
            <a:extLst>
              <a:ext uri="{FF2B5EF4-FFF2-40B4-BE49-F238E27FC236}">
                <a16:creationId xmlns:a16="http://schemas.microsoft.com/office/drawing/2014/main" id="{58C9EED9-3703-47AC-8606-0B92206E1E2C}"/>
              </a:ext>
            </a:extLst>
          </p:cNvPr>
          <p:cNvGrpSpPr/>
          <p:nvPr/>
        </p:nvGrpSpPr>
        <p:grpSpPr>
          <a:xfrm>
            <a:off x="8975602" y="2180424"/>
            <a:ext cx="951833" cy="1674601"/>
            <a:chOff x="8942611" y="2720671"/>
            <a:chExt cx="951833" cy="1674601"/>
          </a:xfrm>
        </p:grpSpPr>
        <p:grpSp>
          <p:nvGrpSpPr>
            <p:cNvPr id="14" name="Group 13">
              <a:extLst>
                <a:ext uri="{FF2B5EF4-FFF2-40B4-BE49-F238E27FC236}">
                  <a16:creationId xmlns:a16="http://schemas.microsoft.com/office/drawing/2014/main" id="{E29A8D5F-8D7E-4EAA-9449-D90A23F30B8B}"/>
                </a:ext>
              </a:extLst>
            </p:cNvPr>
            <p:cNvGrpSpPr/>
            <p:nvPr/>
          </p:nvGrpSpPr>
          <p:grpSpPr>
            <a:xfrm>
              <a:off x="8942611" y="3096974"/>
              <a:ext cx="894347" cy="1298298"/>
              <a:chOff x="8854357" y="5792252"/>
              <a:chExt cx="1460856" cy="1298298"/>
            </a:xfrm>
          </p:grpSpPr>
          <p:cxnSp>
            <p:nvCxnSpPr>
              <p:cNvPr id="37" name="Straight Arrow Connector 36">
                <a:extLst>
                  <a:ext uri="{FF2B5EF4-FFF2-40B4-BE49-F238E27FC236}">
                    <a16:creationId xmlns:a16="http://schemas.microsoft.com/office/drawing/2014/main" id="{324951AF-E99B-40FB-9E97-61CEBF6EB390}"/>
                  </a:ext>
                </a:extLst>
              </p:cNvPr>
              <p:cNvCxnSpPr>
                <a:cxnSpLocks/>
              </p:cNvCxnSpPr>
              <p:nvPr/>
            </p:nvCxnSpPr>
            <p:spPr>
              <a:xfrm flipH="1">
                <a:off x="8854357" y="709054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FD453B-389D-4E58-BCCA-43ACB5790ED5}"/>
                  </a:ext>
                </a:extLst>
              </p:cNvPr>
              <p:cNvCxnSpPr>
                <a:cxnSpLocks/>
              </p:cNvCxnSpPr>
              <p:nvPr/>
            </p:nvCxnSpPr>
            <p:spPr>
              <a:xfrm flipH="1">
                <a:off x="8854357" y="644140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3E4D33D-FB83-44E7-A406-C1E45491531A}"/>
                  </a:ext>
                </a:extLst>
              </p:cNvPr>
              <p:cNvCxnSpPr>
                <a:cxnSpLocks/>
              </p:cNvCxnSpPr>
              <p:nvPr/>
            </p:nvCxnSpPr>
            <p:spPr>
              <a:xfrm flipH="1">
                <a:off x="8854357" y="579225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BED02AB6-ACE8-44EE-A031-1B614CF021CE}"/>
                </a:ext>
              </a:extLst>
            </p:cNvPr>
            <p:cNvSpPr txBox="1"/>
            <p:nvPr/>
          </p:nvSpPr>
          <p:spPr>
            <a:xfrm>
              <a:off x="8998045" y="2720671"/>
              <a:ext cx="896399" cy="276999"/>
            </a:xfrm>
            <a:prstGeom prst="rect">
              <a:avLst/>
            </a:prstGeom>
            <a:noFill/>
          </p:spPr>
          <p:txBody>
            <a:bodyPr wrap="none" rtlCol="0">
              <a:spAutoFit/>
            </a:bodyPr>
            <a:lstStyle/>
            <a:p>
              <a:r>
                <a:rPr lang="en-US" sz="1200" dirty="0"/>
                <a:t>Temptation</a:t>
              </a:r>
            </a:p>
          </p:txBody>
        </p:sp>
        <p:sp>
          <p:nvSpPr>
            <p:cNvPr id="56" name="TextBox 55">
              <a:extLst>
                <a:ext uri="{FF2B5EF4-FFF2-40B4-BE49-F238E27FC236}">
                  <a16:creationId xmlns:a16="http://schemas.microsoft.com/office/drawing/2014/main" id="{612DF69F-18C4-426C-B692-94B438F47938}"/>
                </a:ext>
              </a:extLst>
            </p:cNvPr>
            <p:cNvSpPr txBox="1"/>
            <p:nvPr/>
          </p:nvSpPr>
          <p:spPr>
            <a:xfrm>
              <a:off x="8998045" y="3255470"/>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7" name="TextBox 56">
              <a:extLst>
                <a:ext uri="{FF2B5EF4-FFF2-40B4-BE49-F238E27FC236}">
                  <a16:creationId xmlns:a16="http://schemas.microsoft.com/office/drawing/2014/main" id="{FF1F323A-B056-4F76-AACD-B4D0E93497CC}"/>
                </a:ext>
              </a:extLst>
            </p:cNvPr>
            <p:cNvSpPr txBox="1"/>
            <p:nvPr/>
          </p:nvSpPr>
          <p:spPr>
            <a:xfrm>
              <a:off x="8998045" y="3929752"/>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grpSp>
    </p:spTree>
    <p:extLst>
      <p:ext uri="{BB962C8B-B14F-4D97-AF65-F5344CB8AC3E}">
        <p14:creationId xmlns:p14="http://schemas.microsoft.com/office/powerpoint/2010/main" val="16330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2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nodeType="withEffect">
                                  <p:stCondLst>
                                    <p:cond delay="2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629348" y="227991"/>
            <a:ext cx="6713537" cy="584775"/>
          </a:xfrm>
          <a:prstGeom prst="rect">
            <a:avLst/>
          </a:prstGeom>
          <a:noFill/>
        </p:spPr>
        <p:txBody>
          <a:bodyPr wrap="square" rtlCol="0">
            <a:spAutoFit/>
          </a:bodyPr>
          <a:lstStyle/>
          <a:p>
            <a:r>
              <a:rPr lang="en-US" sz="3200" b="1" i="1" dirty="0"/>
              <a:t>Resources:</a:t>
            </a:r>
            <a:endParaRPr lang="en-US" sz="2000" i="1" dirty="0"/>
          </a:p>
        </p:txBody>
      </p:sp>
      <p:sp>
        <p:nvSpPr>
          <p:cNvPr id="3" name="TextBox 2">
            <a:extLst>
              <a:ext uri="{FF2B5EF4-FFF2-40B4-BE49-F238E27FC236}">
                <a16:creationId xmlns:a16="http://schemas.microsoft.com/office/drawing/2014/main" id="{F0DFF445-3528-D17C-D0EB-7E05A8D332FA}"/>
              </a:ext>
            </a:extLst>
          </p:cNvPr>
          <p:cNvSpPr txBox="1"/>
          <p:nvPr/>
        </p:nvSpPr>
        <p:spPr>
          <a:xfrm>
            <a:off x="629348" y="1040653"/>
            <a:ext cx="11302098" cy="5164491"/>
          </a:xfrm>
          <a:prstGeom prst="rect">
            <a:avLst/>
          </a:prstGeom>
          <a:noFill/>
        </p:spPr>
        <p:txBody>
          <a:bodyPr wrap="square" rtlCol="0">
            <a:spAutoFit/>
          </a:bodyPr>
          <a:lstStyle/>
          <a:p>
            <a:pPr marL="0" marR="0">
              <a:lnSpc>
                <a:spcPct val="90000"/>
              </a:lnSpc>
              <a:spcBef>
                <a:spcPts val="1200"/>
              </a:spcBef>
              <a:spcAft>
                <a:spcPts val="0"/>
              </a:spcAft>
              <a:tabLst>
                <a:tab pos="400050" algn="l"/>
              </a:tabLst>
            </a:pPr>
            <a:r>
              <a:rPr lang="en-US" sz="2000" b="1" i="1" dirty="0">
                <a:solidFill>
                  <a:srgbClr val="4472C4"/>
                </a:solidFill>
                <a:effectLst/>
                <a:latin typeface="Helvetica" panose="020B0604020202020204" pitchFamily="34" charset="0"/>
                <a:ea typeface="Calibri" panose="020F0502020204030204" pitchFamily="34" charset="0"/>
                <a:cs typeface="Helvetica" panose="020B0604020202020204" pitchFamily="34" charset="0"/>
              </a:rPr>
              <a:t>Reference Books:</a:t>
            </a:r>
            <a:endParaRPr lang="en-US" sz="2000" dirty="0">
              <a:solidFill>
                <a:srgbClr val="4472C4"/>
              </a:solidFill>
              <a:effectLst/>
              <a:latin typeface="Helvetica" panose="020B0604020202020204" pitchFamily="34" charset="0"/>
              <a:ea typeface="Calibri" panose="020F0502020204030204" pitchFamily="34" charset="0"/>
              <a:cs typeface="Helvetica" panose="020B0604020202020204" pitchFamily="34"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 Binding Force of Tradition</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Chad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Ripperger</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FSSP, PhD,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Sensus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Traditionis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Press, 2013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Summa </a:t>
            </a:r>
            <a:r>
              <a:rPr lang="en-US" sz="1600" i="1" dirty="0" err="1">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Theologiae</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St Thomas Aquinas</a:t>
            </a:r>
          </a:p>
          <a:p>
            <a:pPr>
              <a:lnSpc>
                <a:spcPct val="90000"/>
              </a:lnSpc>
              <a:spcBef>
                <a:spcPts val="1200"/>
              </a:spcBef>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Summa Contra Gentiles</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St Thomas Aquinas</a:t>
            </a: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 Christian Life</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Francis L B Cunningham, OP, Wipf &amp; Stock, Eugene OR, 2009 (previously published by Priory Press, 1959)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Introduction to the Science of Mental Health</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Chad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Ripperger</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FSSP, PhD.,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Sensus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Traditionis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Press, 2015</a:t>
            </a:r>
          </a:p>
          <a:p>
            <a:pPr>
              <a:lnSpc>
                <a:spcPct val="90000"/>
              </a:lnSpc>
              <a:spcBef>
                <a:spcPts val="1200"/>
              </a:spcBef>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Handbook of Moral Theology</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Dominic M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Prummer</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O.P., translated from original Latin text (1921) by Rev Gerald W. </a:t>
            </a:r>
            <a:r>
              <a:rPr lang="en-US" sz="1400" dirty="0">
                <a:solidFill>
                  <a:srgbClr val="4D4D4D"/>
                </a:solidFill>
                <a:latin typeface="Helvetica" panose="020B0604020202020204" pitchFamily="34" charset="0"/>
                <a:ea typeface="Calibri" panose="020F0502020204030204" pitchFamily="34" charset="0"/>
                <a:cs typeface="Times New Roman" panose="02020603050405020304" pitchFamily="18" charset="0"/>
              </a:rPr>
              <a:t>Shelton, STL</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Benedictus Books, Manchester, NH 2022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Spiritual Theology</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Jordan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Aumann</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O.P., Bloomsbury T&amp;T Clark, 1980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 Catechism of the Council of Trent</a:t>
            </a:r>
            <a:r>
              <a:rPr lang="en-US" sz="1600" i="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Translated with notes by John A McHugh, O.P., STM,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LittD</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and Charles J Callahan, O.O., STM,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LittD</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Baronius</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Press, 1923</a:t>
            </a: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Catechism of the Catholic Church, 2</a:t>
            </a:r>
            <a:r>
              <a:rPr lang="en-US" sz="1600" i="1" baseline="30000"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nd</a:t>
            </a: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 Ed</a:t>
            </a:r>
            <a:r>
              <a:rPr lang="en-US" sz="1600" i="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Libreria</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Editrice</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Vaticana</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1997</a:t>
            </a:r>
            <a:endParaRPr lang="en-US" sz="1600" i="1"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Nicomachean Ethics</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Aristotle, translated by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C.D.C.Reeve</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Hackett Publishing Company, Cambridge, 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1200"/>
              </a:spcBef>
              <a:spcAft>
                <a:spcPts val="0"/>
              </a:spcAft>
              <a:tabLst>
                <a:tab pos="400050" algn="l"/>
              </a:tabLst>
            </a:pPr>
            <a:r>
              <a:rPr lang="en-US" sz="1600" i="1" dirty="0">
                <a:solidFill>
                  <a:srgbClr val="FF0000"/>
                </a:solidFill>
                <a:effectLst/>
                <a:latin typeface="Helvetica" panose="020B0604020202020204" pitchFamily="34" charset="0"/>
                <a:ea typeface="Calibri" panose="020F0502020204030204" pitchFamily="34" charset="0"/>
                <a:cs typeface="Times New Roman" panose="02020603050405020304" pitchFamily="18" charset="0"/>
              </a:rPr>
              <a:t>The Three Conversions in the Spiritual Life</a:t>
            </a:r>
            <a:r>
              <a:rPr lang="en-US" sz="16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Fr Reginald </a:t>
            </a:r>
            <a:r>
              <a:rPr lang="en-US" sz="1400" dirty="0" err="1">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Garrigou</a:t>
            </a:r>
            <a:r>
              <a:rPr lang="en-US" sz="1400" dirty="0">
                <a:solidFill>
                  <a:srgbClr val="4D4D4D"/>
                </a:solidFill>
                <a:effectLst/>
                <a:latin typeface="Helvetica" panose="020B0604020202020204" pitchFamily="34" charset="0"/>
                <a:ea typeface="Calibri" panose="020F0502020204030204" pitchFamily="34" charset="0"/>
                <a:cs typeface="Times New Roman" panose="02020603050405020304" pitchFamily="18" charset="0"/>
              </a:rPr>
              <a:t>-Lagrange, O.P., Tan Books, Charlotte, NC, 1938 reprinted 1993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Rectangle 4">
            <a:extLst>
              <a:ext uri="{FF2B5EF4-FFF2-40B4-BE49-F238E27FC236}">
                <a16:creationId xmlns:a16="http://schemas.microsoft.com/office/drawing/2014/main" id="{B6D55219-24FD-5C42-1BFD-F17FCCBB2BF1}"/>
              </a:ext>
            </a:extLst>
          </p:cNvPr>
          <p:cNvSpPr/>
          <p:nvPr/>
        </p:nvSpPr>
        <p:spPr>
          <a:xfrm>
            <a:off x="260554" y="2124222"/>
            <a:ext cx="436098" cy="53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sym typeface="Wingdings" panose="05000000000000000000" pitchFamily="2" charset="2"/>
              </a:rPr>
              <a:t></a:t>
            </a:r>
            <a:endParaRPr lang="en-US" sz="2400" dirty="0">
              <a:solidFill>
                <a:schemeClr val="tx1"/>
              </a:solidFill>
            </a:endParaRPr>
          </a:p>
        </p:txBody>
      </p:sp>
      <p:sp>
        <p:nvSpPr>
          <p:cNvPr id="6" name="Rectangle 5">
            <a:extLst>
              <a:ext uri="{FF2B5EF4-FFF2-40B4-BE49-F238E27FC236}">
                <a16:creationId xmlns:a16="http://schemas.microsoft.com/office/drawing/2014/main" id="{7C683669-E2C5-328F-10CC-B0D94E85CAE7}"/>
              </a:ext>
            </a:extLst>
          </p:cNvPr>
          <p:cNvSpPr/>
          <p:nvPr/>
        </p:nvSpPr>
        <p:spPr>
          <a:xfrm>
            <a:off x="260554" y="3235927"/>
            <a:ext cx="436098" cy="53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sym typeface="Wingdings" panose="05000000000000000000" pitchFamily="2" charset="2"/>
              </a:rPr>
              <a:t></a:t>
            </a:r>
            <a:endParaRPr lang="en-US" sz="2400" dirty="0">
              <a:solidFill>
                <a:schemeClr val="tx1"/>
              </a:solidFill>
            </a:endParaRPr>
          </a:p>
        </p:txBody>
      </p:sp>
    </p:spTree>
    <p:extLst>
      <p:ext uri="{BB962C8B-B14F-4D97-AF65-F5344CB8AC3E}">
        <p14:creationId xmlns:p14="http://schemas.microsoft.com/office/powerpoint/2010/main" val="429073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17D42C78-7E1B-43BE-946F-3FE1ABEDDB21}"/>
              </a:ext>
            </a:extLst>
          </p:cNvPr>
          <p:cNvGrpSpPr/>
          <p:nvPr/>
        </p:nvGrpSpPr>
        <p:grpSpPr>
          <a:xfrm>
            <a:off x="6707436" y="2353998"/>
            <a:ext cx="1951052" cy="863087"/>
            <a:chOff x="6716256" y="2609668"/>
            <a:chExt cx="1951052" cy="863087"/>
          </a:xfrm>
        </p:grpSpPr>
        <p:sp>
          <p:nvSpPr>
            <p:cNvPr id="93" name="Rectangle: Rounded Corners 92">
              <a:extLst>
                <a:ext uri="{FF2B5EF4-FFF2-40B4-BE49-F238E27FC236}">
                  <a16:creationId xmlns:a16="http://schemas.microsoft.com/office/drawing/2014/main" id="{A2A2AC22-2F48-47E1-974B-82E9F5EA8C9C}"/>
                </a:ext>
              </a:extLst>
            </p:cNvPr>
            <p:cNvSpPr/>
            <p:nvPr/>
          </p:nvSpPr>
          <p:spPr>
            <a:xfrm>
              <a:off x="6722394" y="2609668"/>
              <a:ext cx="1944914" cy="840799"/>
            </a:xfrm>
            <a:prstGeom prst="roundRect">
              <a:avLst>
                <a:gd name="adj" fmla="val 17837"/>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2400" dirty="0"/>
            </a:p>
          </p:txBody>
        </p:sp>
        <p:sp>
          <p:nvSpPr>
            <p:cNvPr id="94" name="Rectangle: Rounded Corners 93">
              <a:extLst>
                <a:ext uri="{FF2B5EF4-FFF2-40B4-BE49-F238E27FC236}">
                  <a16:creationId xmlns:a16="http://schemas.microsoft.com/office/drawing/2014/main" id="{2B65B487-337D-46BC-8BFC-2DC8A2E2E388}"/>
                </a:ext>
              </a:extLst>
            </p:cNvPr>
            <p:cNvSpPr/>
            <p:nvPr/>
          </p:nvSpPr>
          <p:spPr>
            <a:xfrm>
              <a:off x="6716256" y="2609668"/>
              <a:ext cx="1944914" cy="419488"/>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Concupiscible</a:t>
              </a:r>
            </a:p>
          </p:txBody>
        </p:sp>
        <p:sp>
          <p:nvSpPr>
            <p:cNvPr id="95" name="Rectangle: Rounded Corners 94">
              <a:extLst>
                <a:ext uri="{FF2B5EF4-FFF2-40B4-BE49-F238E27FC236}">
                  <a16:creationId xmlns:a16="http://schemas.microsoft.com/office/drawing/2014/main" id="{251748D1-8536-4A0F-B895-E1040181D886}"/>
                </a:ext>
              </a:extLst>
            </p:cNvPr>
            <p:cNvSpPr/>
            <p:nvPr/>
          </p:nvSpPr>
          <p:spPr>
            <a:xfrm>
              <a:off x="6722394" y="3042010"/>
              <a:ext cx="1944914" cy="430745"/>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Irascible</a:t>
              </a:r>
            </a:p>
          </p:txBody>
        </p: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7168437" cy="523220"/>
          </a:xfrm>
          <a:prstGeom prst="rect">
            <a:avLst/>
          </a:prstGeom>
          <a:noFill/>
        </p:spPr>
        <p:txBody>
          <a:bodyPr wrap="none" rtlCol="0">
            <a:spAutoFit/>
          </a:bodyPr>
          <a:lstStyle/>
          <a:p>
            <a:pPr>
              <a:spcBef>
                <a:spcPts val="1200"/>
              </a:spcBef>
            </a:pPr>
            <a:r>
              <a:rPr lang="en-US" sz="2800" b="1" dirty="0"/>
              <a:t>Advanced Training: The Cardinal/Moral Virtues</a:t>
            </a:r>
            <a:endParaRPr lang="en-US" sz="2400" b="1" dirty="0"/>
          </a:p>
        </p:txBody>
      </p:sp>
      <p:sp>
        <p:nvSpPr>
          <p:cNvPr id="54" name="Rectangle: Rounded Corners 53">
            <a:extLst>
              <a:ext uri="{FF2B5EF4-FFF2-40B4-BE49-F238E27FC236}">
                <a16:creationId xmlns:a16="http://schemas.microsoft.com/office/drawing/2014/main" id="{397862DE-60B7-4109-9F2C-DFA8E7408799}"/>
              </a:ext>
            </a:extLst>
          </p:cNvPr>
          <p:cNvSpPr/>
          <p:nvPr/>
        </p:nvSpPr>
        <p:spPr>
          <a:xfrm>
            <a:off x="4261336" y="4166302"/>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55" name="Rectangle: Rounded Corners 54">
            <a:extLst>
              <a:ext uri="{FF2B5EF4-FFF2-40B4-BE49-F238E27FC236}">
                <a16:creationId xmlns:a16="http://schemas.microsoft.com/office/drawing/2014/main" id="{E3087528-7034-43DF-A92C-2CC0AF5AA7D8}"/>
              </a:ext>
            </a:extLst>
          </p:cNvPr>
          <p:cNvSpPr/>
          <p:nvPr/>
        </p:nvSpPr>
        <p:spPr>
          <a:xfrm>
            <a:off x="4261336" y="2861019"/>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grpSp>
        <p:nvGrpSpPr>
          <p:cNvPr id="56" name="Group 55">
            <a:extLst>
              <a:ext uri="{FF2B5EF4-FFF2-40B4-BE49-F238E27FC236}">
                <a16:creationId xmlns:a16="http://schemas.microsoft.com/office/drawing/2014/main" id="{E38A2822-C699-46ED-846B-F8F69F41C36D}"/>
              </a:ext>
            </a:extLst>
          </p:cNvPr>
          <p:cNvGrpSpPr/>
          <p:nvPr/>
        </p:nvGrpSpPr>
        <p:grpSpPr>
          <a:xfrm>
            <a:off x="2759394" y="2614012"/>
            <a:ext cx="1525310" cy="1233749"/>
            <a:chOff x="2465740" y="2943158"/>
            <a:chExt cx="1525310" cy="1233749"/>
          </a:xfrm>
        </p:grpSpPr>
        <p:cxnSp>
          <p:nvCxnSpPr>
            <p:cNvPr id="57" name="Straight Arrow Connector 56">
              <a:extLst>
                <a:ext uri="{FF2B5EF4-FFF2-40B4-BE49-F238E27FC236}">
                  <a16:creationId xmlns:a16="http://schemas.microsoft.com/office/drawing/2014/main" id="{1D126F79-E879-482D-B3F7-968E223D26AB}"/>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2153819-8CCF-4CE7-A16F-E670E3E510EE}"/>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59" name="Rectangle: Rounded Corners 58">
            <a:extLst>
              <a:ext uri="{FF2B5EF4-FFF2-40B4-BE49-F238E27FC236}">
                <a16:creationId xmlns:a16="http://schemas.microsoft.com/office/drawing/2014/main" id="{2498CD8B-3A3F-4B96-A236-40F7D98BF07F}"/>
              </a:ext>
            </a:extLst>
          </p:cNvPr>
          <p:cNvSpPr/>
          <p:nvPr/>
        </p:nvSpPr>
        <p:spPr>
          <a:xfrm>
            <a:off x="4255198" y="1805608"/>
            <a:ext cx="1737360" cy="206738"/>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62" name="Rectangle: Rounded Corners 61">
            <a:extLst>
              <a:ext uri="{FF2B5EF4-FFF2-40B4-BE49-F238E27FC236}">
                <a16:creationId xmlns:a16="http://schemas.microsoft.com/office/drawing/2014/main" id="{DE9FE78F-B156-4C15-A9D6-44641BCA7781}"/>
              </a:ext>
            </a:extLst>
          </p:cNvPr>
          <p:cNvSpPr/>
          <p:nvPr/>
        </p:nvSpPr>
        <p:spPr>
          <a:xfrm>
            <a:off x="6722394" y="3753650"/>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cxnSp>
        <p:nvCxnSpPr>
          <p:cNvPr id="64" name="Straight Arrow Connector 63">
            <a:extLst>
              <a:ext uri="{FF2B5EF4-FFF2-40B4-BE49-F238E27FC236}">
                <a16:creationId xmlns:a16="http://schemas.microsoft.com/office/drawing/2014/main" id="{76115730-1E5E-4995-A32C-1F552898348A}"/>
              </a:ext>
            </a:extLst>
          </p:cNvPr>
          <p:cNvCxnSpPr>
            <a:cxnSpLocks/>
            <a:stCxn id="55" idx="2"/>
            <a:endCxn id="54" idx="0"/>
          </p:cNvCxnSpPr>
          <p:nvPr/>
        </p:nvCxnSpPr>
        <p:spPr>
          <a:xfrm>
            <a:off x="5130016" y="3501099"/>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691FB6D-202D-4B3A-B1A6-815C9ECBED3F}"/>
              </a:ext>
            </a:extLst>
          </p:cNvPr>
          <p:cNvCxnSpPr>
            <a:cxnSpLocks/>
            <a:stCxn id="93" idx="2"/>
            <a:endCxn id="62" idx="0"/>
          </p:cNvCxnSpPr>
          <p:nvPr/>
        </p:nvCxnSpPr>
        <p:spPr>
          <a:xfrm>
            <a:off x="7686031" y="3194797"/>
            <a:ext cx="8820" cy="55885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836041B-411B-4C2C-90F9-08DAB71E6006}"/>
              </a:ext>
            </a:extLst>
          </p:cNvPr>
          <p:cNvCxnSpPr>
            <a:cxnSpLocks/>
            <a:stCxn id="55" idx="3"/>
          </p:cNvCxnSpPr>
          <p:nvPr/>
        </p:nvCxnSpPr>
        <p:spPr>
          <a:xfrm flipV="1">
            <a:off x="5998696" y="2751748"/>
            <a:ext cx="723698" cy="429311"/>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19A66C9-D7EA-4BE7-B83E-690EAD352F8A}"/>
              </a:ext>
            </a:extLst>
          </p:cNvPr>
          <p:cNvCxnSpPr>
            <a:cxnSpLocks/>
            <a:stCxn id="55" idx="0"/>
            <a:endCxn id="59" idx="2"/>
          </p:cNvCxnSpPr>
          <p:nvPr/>
        </p:nvCxnSpPr>
        <p:spPr>
          <a:xfrm flipH="1" flipV="1">
            <a:off x="5123878" y="2012346"/>
            <a:ext cx="6138" cy="84867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076AC37D-3539-4D92-9471-81E68443BD1A}"/>
              </a:ext>
            </a:extLst>
          </p:cNvPr>
          <p:cNvGrpSpPr/>
          <p:nvPr/>
        </p:nvGrpSpPr>
        <p:grpSpPr>
          <a:xfrm>
            <a:off x="6096000" y="1604015"/>
            <a:ext cx="2433647" cy="627743"/>
            <a:chOff x="8571741" y="3824812"/>
            <a:chExt cx="2433647" cy="627743"/>
          </a:xfrm>
        </p:grpSpPr>
        <p:sp>
          <p:nvSpPr>
            <p:cNvPr id="69" name="Right Brace 68">
              <a:extLst>
                <a:ext uri="{FF2B5EF4-FFF2-40B4-BE49-F238E27FC236}">
                  <a16:creationId xmlns:a16="http://schemas.microsoft.com/office/drawing/2014/main" id="{AD66630A-6DFB-4B5F-B01F-7E95B0BCD244}"/>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4F754415-6B19-4FBF-B0ED-A7A6474A0046}"/>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cxnSp>
        <p:nvCxnSpPr>
          <p:cNvPr id="71" name="Straight Arrow Connector 70">
            <a:extLst>
              <a:ext uri="{FF2B5EF4-FFF2-40B4-BE49-F238E27FC236}">
                <a16:creationId xmlns:a16="http://schemas.microsoft.com/office/drawing/2014/main" id="{D429C221-C83E-4AA5-B592-B86B07707596}"/>
              </a:ext>
            </a:extLst>
          </p:cNvPr>
          <p:cNvCxnSpPr>
            <a:cxnSpLocks/>
            <a:endCxn id="62" idx="1"/>
          </p:cNvCxnSpPr>
          <p:nvPr/>
        </p:nvCxnSpPr>
        <p:spPr>
          <a:xfrm flipV="1">
            <a:off x="5992449" y="4067522"/>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72" name="Picture 71" descr="A statue of a deer&#10;&#10;Description automatically generated with low confidence">
            <a:extLst>
              <a:ext uri="{FF2B5EF4-FFF2-40B4-BE49-F238E27FC236}">
                <a16:creationId xmlns:a16="http://schemas.microsoft.com/office/drawing/2014/main" id="{0B2BA352-194C-42AB-BB12-5D00E94C09DC}"/>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10128164" y="2319199"/>
            <a:ext cx="1364305" cy="2197949"/>
          </a:xfrm>
          <a:prstGeom prst="rect">
            <a:avLst/>
          </a:prstGeom>
        </p:spPr>
      </p:pic>
      <p:pic>
        <p:nvPicPr>
          <p:cNvPr id="76" name="Picture 75">
            <a:extLst>
              <a:ext uri="{FF2B5EF4-FFF2-40B4-BE49-F238E27FC236}">
                <a16:creationId xmlns:a16="http://schemas.microsoft.com/office/drawing/2014/main" id="{F4370F99-9983-4230-9F0A-9D95B1D7436A}"/>
              </a:ext>
            </a:extLst>
          </p:cNvPr>
          <p:cNvPicPr>
            <a:picLocks noChangeAspect="1"/>
          </p:cNvPicPr>
          <p:nvPr/>
        </p:nvPicPr>
        <p:blipFill>
          <a:blip r:embed="rId4"/>
          <a:stretch>
            <a:fillRect/>
          </a:stretch>
        </p:blipFill>
        <p:spPr>
          <a:xfrm>
            <a:off x="933822" y="2231758"/>
            <a:ext cx="1890026" cy="1741187"/>
          </a:xfrm>
          <a:prstGeom prst="rect">
            <a:avLst/>
          </a:prstGeom>
        </p:spPr>
      </p:pic>
      <p:sp>
        <p:nvSpPr>
          <p:cNvPr id="80" name="TextBox 79">
            <a:extLst>
              <a:ext uri="{FF2B5EF4-FFF2-40B4-BE49-F238E27FC236}">
                <a16:creationId xmlns:a16="http://schemas.microsoft.com/office/drawing/2014/main" id="{9E8A63E0-742C-498A-9603-472C452B2536}"/>
              </a:ext>
            </a:extLst>
          </p:cNvPr>
          <p:cNvSpPr txBox="1"/>
          <p:nvPr/>
        </p:nvSpPr>
        <p:spPr>
          <a:xfrm>
            <a:off x="2887534" y="2139846"/>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81" name="TextBox 80">
            <a:extLst>
              <a:ext uri="{FF2B5EF4-FFF2-40B4-BE49-F238E27FC236}">
                <a16:creationId xmlns:a16="http://schemas.microsoft.com/office/drawing/2014/main" id="{D2277C6A-E33B-47C9-8108-1715C8C29D85}"/>
              </a:ext>
            </a:extLst>
          </p:cNvPr>
          <p:cNvSpPr txBox="1"/>
          <p:nvPr/>
        </p:nvSpPr>
        <p:spPr>
          <a:xfrm>
            <a:off x="3044403" y="3394845"/>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82" name="Rectangle: Rounded Corners 81">
            <a:extLst>
              <a:ext uri="{FF2B5EF4-FFF2-40B4-BE49-F238E27FC236}">
                <a16:creationId xmlns:a16="http://schemas.microsoft.com/office/drawing/2014/main" id="{4D94989D-2AF1-4C1A-ACC1-AC5B08DCA806}"/>
              </a:ext>
            </a:extLst>
          </p:cNvPr>
          <p:cNvSpPr/>
          <p:nvPr/>
        </p:nvSpPr>
        <p:spPr>
          <a:xfrm>
            <a:off x="4255198" y="1612594"/>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sp>
        <p:nvSpPr>
          <p:cNvPr id="87" name="TextBox 86">
            <a:extLst>
              <a:ext uri="{FF2B5EF4-FFF2-40B4-BE49-F238E27FC236}">
                <a16:creationId xmlns:a16="http://schemas.microsoft.com/office/drawing/2014/main" id="{F5F8413C-6ECC-494A-9619-4EAF5E64F1EA}"/>
              </a:ext>
            </a:extLst>
          </p:cNvPr>
          <p:cNvSpPr txBox="1"/>
          <p:nvPr/>
        </p:nvSpPr>
        <p:spPr>
          <a:xfrm>
            <a:off x="1792310" y="5369653"/>
            <a:ext cx="7860006" cy="954107"/>
          </a:xfrm>
          <a:prstGeom prst="rect">
            <a:avLst/>
          </a:prstGeom>
          <a:solidFill>
            <a:schemeClr val="bg1"/>
          </a:solidFill>
          <a:effectLst>
            <a:softEdge rad="0"/>
          </a:effectLst>
        </p:spPr>
        <p:txBody>
          <a:bodyPr wrap="square" rtlCol="0">
            <a:spAutoFit/>
          </a:bodyPr>
          <a:lstStyle/>
          <a:p>
            <a:pPr algn="ctr"/>
            <a:r>
              <a:rPr lang="en-US" sz="2800" b="1" dirty="0">
                <a:solidFill>
                  <a:srgbClr val="FF0000"/>
                </a:solidFill>
              </a:rPr>
              <a:t>We need a way to restore</a:t>
            </a:r>
          </a:p>
          <a:p>
            <a:pPr algn="ctr"/>
            <a:r>
              <a:rPr lang="en-US" sz="2800" b="1" dirty="0">
                <a:solidFill>
                  <a:srgbClr val="FF0000"/>
                </a:solidFill>
              </a:rPr>
              <a:t>PROPER ORDER to our capacities</a:t>
            </a:r>
          </a:p>
        </p:txBody>
      </p:sp>
      <p:pic>
        <p:nvPicPr>
          <p:cNvPr id="97" name="Picture 96">
            <a:extLst>
              <a:ext uri="{FF2B5EF4-FFF2-40B4-BE49-F238E27FC236}">
                <a16:creationId xmlns:a16="http://schemas.microsoft.com/office/drawing/2014/main" id="{39925EF2-D27D-4D5F-A79B-E318C7F54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6104" y="2079301"/>
            <a:ext cx="890175" cy="3163808"/>
          </a:xfrm>
          <a:prstGeom prst="rect">
            <a:avLst/>
          </a:prstGeom>
        </p:spPr>
      </p:pic>
      <p:grpSp>
        <p:nvGrpSpPr>
          <p:cNvPr id="98" name="Group 97">
            <a:extLst>
              <a:ext uri="{FF2B5EF4-FFF2-40B4-BE49-F238E27FC236}">
                <a16:creationId xmlns:a16="http://schemas.microsoft.com/office/drawing/2014/main" id="{CB24AB3F-BCA5-45AD-9513-707DE35A7CF2}"/>
              </a:ext>
            </a:extLst>
          </p:cNvPr>
          <p:cNvGrpSpPr/>
          <p:nvPr/>
        </p:nvGrpSpPr>
        <p:grpSpPr>
          <a:xfrm>
            <a:off x="9391006" y="2491701"/>
            <a:ext cx="951833" cy="1674601"/>
            <a:chOff x="8942611" y="2720671"/>
            <a:chExt cx="951833" cy="1674601"/>
          </a:xfrm>
        </p:grpSpPr>
        <p:grpSp>
          <p:nvGrpSpPr>
            <p:cNvPr id="99" name="Group 98">
              <a:extLst>
                <a:ext uri="{FF2B5EF4-FFF2-40B4-BE49-F238E27FC236}">
                  <a16:creationId xmlns:a16="http://schemas.microsoft.com/office/drawing/2014/main" id="{45014EC9-F18F-46DB-9A47-4E668198B2B1}"/>
                </a:ext>
              </a:extLst>
            </p:cNvPr>
            <p:cNvGrpSpPr/>
            <p:nvPr/>
          </p:nvGrpSpPr>
          <p:grpSpPr>
            <a:xfrm>
              <a:off x="8942611" y="3096974"/>
              <a:ext cx="894347" cy="1298298"/>
              <a:chOff x="8854357" y="5792252"/>
              <a:chExt cx="1460856" cy="1298298"/>
            </a:xfrm>
          </p:grpSpPr>
          <p:cxnSp>
            <p:nvCxnSpPr>
              <p:cNvPr id="103" name="Straight Arrow Connector 102">
                <a:extLst>
                  <a:ext uri="{FF2B5EF4-FFF2-40B4-BE49-F238E27FC236}">
                    <a16:creationId xmlns:a16="http://schemas.microsoft.com/office/drawing/2014/main" id="{A596DDA4-D10D-46BC-A5AB-84A54AAB43E5}"/>
                  </a:ext>
                </a:extLst>
              </p:cNvPr>
              <p:cNvCxnSpPr>
                <a:cxnSpLocks/>
              </p:cNvCxnSpPr>
              <p:nvPr/>
            </p:nvCxnSpPr>
            <p:spPr>
              <a:xfrm flipH="1">
                <a:off x="8854357" y="709054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C3EC337-FD03-4F39-ABDE-0535254C0540}"/>
                  </a:ext>
                </a:extLst>
              </p:cNvPr>
              <p:cNvCxnSpPr>
                <a:cxnSpLocks/>
              </p:cNvCxnSpPr>
              <p:nvPr/>
            </p:nvCxnSpPr>
            <p:spPr>
              <a:xfrm flipH="1">
                <a:off x="8854357" y="644140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D818340-986C-46D1-899B-040621B22AC0}"/>
                  </a:ext>
                </a:extLst>
              </p:cNvPr>
              <p:cNvCxnSpPr>
                <a:cxnSpLocks/>
              </p:cNvCxnSpPr>
              <p:nvPr/>
            </p:nvCxnSpPr>
            <p:spPr>
              <a:xfrm flipH="1">
                <a:off x="8854357" y="579225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9BD77C14-2E11-4D50-9463-5D71FB2E422C}"/>
                </a:ext>
              </a:extLst>
            </p:cNvPr>
            <p:cNvSpPr txBox="1"/>
            <p:nvPr/>
          </p:nvSpPr>
          <p:spPr>
            <a:xfrm>
              <a:off x="8998045" y="2720671"/>
              <a:ext cx="896399" cy="276999"/>
            </a:xfrm>
            <a:prstGeom prst="rect">
              <a:avLst/>
            </a:prstGeom>
            <a:noFill/>
          </p:spPr>
          <p:txBody>
            <a:bodyPr wrap="none" rtlCol="0">
              <a:spAutoFit/>
            </a:bodyPr>
            <a:lstStyle/>
            <a:p>
              <a:r>
                <a:rPr lang="en-US" sz="1200" dirty="0"/>
                <a:t>Temptation</a:t>
              </a:r>
            </a:p>
          </p:txBody>
        </p:sp>
        <p:sp>
          <p:nvSpPr>
            <p:cNvPr id="101" name="TextBox 100">
              <a:extLst>
                <a:ext uri="{FF2B5EF4-FFF2-40B4-BE49-F238E27FC236}">
                  <a16:creationId xmlns:a16="http://schemas.microsoft.com/office/drawing/2014/main" id="{6D63F751-2F9B-4F7B-9DDC-D4989D353517}"/>
                </a:ext>
              </a:extLst>
            </p:cNvPr>
            <p:cNvSpPr txBox="1"/>
            <p:nvPr/>
          </p:nvSpPr>
          <p:spPr>
            <a:xfrm>
              <a:off x="8998045" y="3255470"/>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102" name="TextBox 101">
              <a:extLst>
                <a:ext uri="{FF2B5EF4-FFF2-40B4-BE49-F238E27FC236}">
                  <a16:creationId xmlns:a16="http://schemas.microsoft.com/office/drawing/2014/main" id="{64D11A28-1591-4E73-BC54-98198FCAC7F4}"/>
                </a:ext>
              </a:extLst>
            </p:cNvPr>
            <p:cNvSpPr txBox="1"/>
            <p:nvPr/>
          </p:nvSpPr>
          <p:spPr>
            <a:xfrm>
              <a:off x="8998045" y="3929752"/>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grpSp>
    </p:spTree>
    <p:extLst>
      <p:ext uri="{BB962C8B-B14F-4D97-AF65-F5344CB8AC3E}">
        <p14:creationId xmlns:p14="http://schemas.microsoft.com/office/powerpoint/2010/main" val="2893797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8D254B39-0C7C-4777-DA68-2F9B9289AAE8}"/>
              </a:ext>
            </a:extLst>
          </p:cNvPr>
          <p:cNvCxnSpPr>
            <a:cxnSpLocks/>
          </p:cNvCxnSpPr>
          <p:nvPr/>
        </p:nvCxnSpPr>
        <p:spPr>
          <a:xfrm flipV="1">
            <a:off x="2342606" y="1748408"/>
            <a:ext cx="465157" cy="920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a:xfrm>
            <a:off x="4724400" y="6544125"/>
            <a:ext cx="2743200" cy="285750"/>
          </a:xfrm>
        </p:spPr>
        <p:txBody>
          <a:bodyPr/>
          <a:lstStyle/>
          <a:p>
            <a:fld id="{BAA7A0D1-65CA-4B8C-93AA-9017606EBD14}" type="slidenum">
              <a:rPr lang="en-US" smtClean="0"/>
              <a:t>31</a:t>
            </a:fld>
            <a:endParaRPr lang="en-US"/>
          </a:p>
        </p:txBody>
      </p:sp>
      <p:sp>
        <p:nvSpPr>
          <p:cNvPr id="35" name="TextBox 34">
            <a:extLst>
              <a:ext uri="{FF2B5EF4-FFF2-40B4-BE49-F238E27FC236}">
                <a16:creationId xmlns:a16="http://schemas.microsoft.com/office/drawing/2014/main" id="{470C430D-2705-4EC9-91FE-CC564509A884}"/>
              </a:ext>
            </a:extLst>
          </p:cNvPr>
          <p:cNvSpPr txBox="1"/>
          <p:nvPr/>
        </p:nvSpPr>
        <p:spPr>
          <a:xfrm>
            <a:off x="666941" y="346779"/>
            <a:ext cx="7168437" cy="523220"/>
          </a:xfrm>
          <a:prstGeom prst="rect">
            <a:avLst/>
          </a:prstGeom>
          <a:noFill/>
        </p:spPr>
        <p:txBody>
          <a:bodyPr wrap="none" rtlCol="0">
            <a:spAutoFit/>
          </a:bodyPr>
          <a:lstStyle/>
          <a:p>
            <a:pPr>
              <a:spcBef>
                <a:spcPts val="1200"/>
              </a:spcBef>
            </a:pPr>
            <a:r>
              <a:rPr lang="en-US" sz="2800" b="1" dirty="0"/>
              <a:t>Advanced Training: The Cardinal/Moral Virtues</a:t>
            </a:r>
            <a:endParaRPr lang="en-US" sz="2400" b="1" dirty="0"/>
          </a:p>
        </p:txBody>
      </p:sp>
      <p:sp>
        <p:nvSpPr>
          <p:cNvPr id="9" name="Rectangle: Rounded Corners 8">
            <a:extLst>
              <a:ext uri="{FF2B5EF4-FFF2-40B4-BE49-F238E27FC236}">
                <a16:creationId xmlns:a16="http://schemas.microsoft.com/office/drawing/2014/main" id="{D029D157-CAAA-4112-8C1D-06A94A0FE41F}"/>
              </a:ext>
            </a:extLst>
          </p:cNvPr>
          <p:cNvSpPr/>
          <p:nvPr/>
        </p:nvSpPr>
        <p:spPr>
          <a:xfrm>
            <a:off x="4878476" y="1362726"/>
            <a:ext cx="1371600" cy="365760"/>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dirty="0"/>
              <a:t>Prudence</a:t>
            </a:r>
          </a:p>
        </p:txBody>
      </p:sp>
      <p:sp>
        <p:nvSpPr>
          <p:cNvPr id="69" name="TextBox 68">
            <a:extLst>
              <a:ext uri="{FF2B5EF4-FFF2-40B4-BE49-F238E27FC236}">
                <a16:creationId xmlns:a16="http://schemas.microsoft.com/office/drawing/2014/main" id="{7D964867-F654-499E-99C8-9520A997C04F}"/>
              </a:ext>
            </a:extLst>
          </p:cNvPr>
          <p:cNvSpPr txBox="1"/>
          <p:nvPr/>
        </p:nvSpPr>
        <p:spPr>
          <a:xfrm>
            <a:off x="6250076" y="1345006"/>
            <a:ext cx="4958980" cy="565283"/>
          </a:xfrm>
          <a:prstGeom prst="rect">
            <a:avLst/>
          </a:prstGeom>
          <a:noFill/>
        </p:spPr>
        <p:txBody>
          <a:bodyPr wrap="square" rtlCol="0">
            <a:spAutoFit/>
          </a:bodyPr>
          <a:lstStyle/>
          <a:p>
            <a:pPr>
              <a:lnSpc>
                <a:spcPct val="85000"/>
              </a:lnSpc>
            </a:pPr>
            <a:r>
              <a:rPr lang="en-US" dirty="0"/>
              <a:t>Perfecting the </a:t>
            </a:r>
            <a:r>
              <a:rPr lang="en-US" b="1" dirty="0"/>
              <a:t>INTELLECT </a:t>
            </a:r>
            <a:r>
              <a:rPr lang="en-US" dirty="0"/>
              <a:t>in commanding the kind of action best suited to reach a goal</a:t>
            </a:r>
            <a:endParaRPr lang="en-US" sz="1400" dirty="0"/>
          </a:p>
        </p:txBody>
      </p:sp>
      <p:sp>
        <p:nvSpPr>
          <p:cNvPr id="19" name="Rectangle: Rounded Corners 18">
            <a:extLst>
              <a:ext uri="{FF2B5EF4-FFF2-40B4-BE49-F238E27FC236}">
                <a16:creationId xmlns:a16="http://schemas.microsoft.com/office/drawing/2014/main" id="{1CB18888-159D-4373-A7FB-274962AC97EB}"/>
              </a:ext>
            </a:extLst>
          </p:cNvPr>
          <p:cNvSpPr/>
          <p:nvPr/>
        </p:nvSpPr>
        <p:spPr>
          <a:xfrm>
            <a:off x="4878476" y="3325043"/>
            <a:ext cx="1371600" cy="365760"/>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dirty="0"/>
              <a:t>Justice</a:t>
            </a:r>
          </a:p>
        </p:txBody>
      </p:sp>
      <p:sp>
        <p:nvSpPr>
          <p:cNvPr id="20" name="Rectangle: Rounded Corners 19">
            <a:extLst>
              <a:ext uri="{FF2B5EF4-FFF2-40B4-BE49-F238E27FC236}">
                <a16:creationId xmlns:a16="http://schemas.microsoft.com/office/drawing/2014/main" id="{4C77EB53-82AF-4C1E-A272-D78D37E4B7FE}"/>
              </a:ext>
            </a:extLst>
          </p:cNvPr>
          <p:cNvSpPr/>
          <p:nvPr/>
        </p:nvSpPr>
        <p:spPr>
          <a:xfrm>
            <a:off x="4878476" y="4083290"/>
            <a:ext cx="1371600" cy="365760"/>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dirty="0"/>
              <a:t>Temperance</a:t>
            </a:r>
          </a:p>
        </p:txBody>
      </p:sp>
      <p:sp>
        <p:nvSpPr>
          <p:cNvPr id="21" name="Rectangle: Rounded Corners 20">
            <a:extLst>
              <a:ext uri="{FF2B5EF4-FFF2-40B4-BE49-F238E27FC236}">
                <a16:creationId xmlns:a16="http://schemas.microsoft.com/office/drawing/2014/main" id="{5F577B62-B9E9-4013-AFBD-6E83D690D231}"/>
              </a:ext>
            </a:extLst>
          </p:cNvPr>
          <p:cNvSpPr/>
          <p:nvPr/>
        </p:nvSpPr>
        <p:spPr>
          <a:xfrm>
            <a:off x="4869235" y="4841536"/>
            <a:ext cx="1371600" cy="365760"/>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dirty="0"/>
              <a:t>Fortitude</a:t>
            </a:r>
          </a:p>
        </p:txBody>
      </p:sp>
      <p:sp>
        <p:nvSpPr>
          <p:cNvPr id="23" name="Rectangle: Rounded Corners 22">
            <a:extLst>
              <a:ext uri="{FF2B5EF4-FFF2-40B4-BE49-F238E27FC236}">
                <a16:creationId xmlns:a16="http://schemas.microsoft.com/office/drawing/2014/main" id="{8EEC63A7-517B-4BF6-BE7B-548E0394F2C2}"/>
              </a:ext>
            </a:extLst>
          </p:cNvPr>
          <p:cNvSpPr/>
          <p:nvPr/>
        </p:nvSpPr>
        <p:spPr>
          <a:xfrm>
            <a:off x="2526359" y="1284013"/>
            <a:ext cx="1944914" cy="512704"/>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In the Practical Judgment</a:t>
            </a:r>
          </a:p>
        </p:txBody>
      </p:sp>
      <p:cxnSp>
        <p:nvCxnSpPr>
          <p:cNvPr id="48" name="Straight Connector 47">
            <a:extLst>
              <a:ext uri="{FF2B5EF4-FFF2-40B4-BE49-F238E27FC236}">
                <a16:creationId xmlns:a16="http://schemas.microsoft.com/office/drawing/2014/main" id="{4F1FACEA-8B52-49DC-86C6-891D9223D952}"/>
              </a:ext>
            </a:extLst>
          </p:cNvPr>
          <p:cNvCxnSpPr>
            <a:cxnSpLocks/>
            <a:stCxn id="20" idx="1"/>
            <a:endCxn id="22" idx="3"/>
          </p:cNvCxnSpPr>
          <p:nvPr/>
        </p:nvCxnSpPr>
        <p:spPr>
          <a:xfrm flipH="1">
            <a:off x="4504254" y="4266170"/>
            <a:ext cx="374222" cy="7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2CCC6C-6CCB-4AFB-B0A9-6BB5DEEB13A4}"/>
              </a:ext>
            </a:extLst>
          </p:cNvPr>
          <p:cNvCxnSpPr>
            <a:cxnSpLocks/>
            <a:stCxn id="19" idx="1"/>
          </p:cNvCxnSpPr>
          <p:nvPr/>
        </p:nvCxnSpPr>
        <p:spPr>
          <a:xfrm flipH="1">
            <a:off x="4374986" y="3507923"/>
            <a:ext cx="503490" cy="541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5A2AF9-B288-4F48-8A42-2E8B0265F0C8}"/>
              </a:ext>
            </a:extLst>
          </p:cNvPr>
          <p:cNvCxnSpPr>
            <a:cxnSpLocks/>
            <a:stCxn id="9" idx="1"/>
            <a:endCxn id="23" idx="3"/>
          </p:cNvCxnSpPr>
          <p:nvPr/>
        </p:nvCxnSpPr>
        <p:spPr>
          <a:xfrm flipH="1" flipV="1">
            <a:off x="4471273" y="1540365"/>
            <a:ext cx="407203" cy="52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66487E9-F62F-404D-B1B3-AD262CB9D757}"/>
              </a:ext>
            </a:extLst>
          </p:cNvPr>
          <p:cNvCxnSpPr>
            <a:cxnSpLocks/>
            <a:stCxn id="21" idx="1"/>
          </p:cNvCxnSpPr>
          <p:nvPr/>
        </p:nvCxnSpPr>
        <p:spPr>
          <a:xfrm flipH="1" flipV="1">
            <a:off x="4374986" y="4517118"/>
            <a:ext cx="494249" cy="5072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F03910E-E14D-407E-9389-BBE1A7A1FE65}"/>
              </a:ext>
            </a:extLst>
          </p:cNvPr>
          <p:cNvCxnSpPr>
            <a:cxnSpLocks/>
          </p:cNvCxnSpPr>
          <p:nvPr/>
        </p:nvCxnSpPr>
        <p:spPr>
          <a:xfrm>
            <a:off x="2296983" y="3249947"/>
            <a:ext cx="465157" cy="920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BE294BEB-A490-4CAD-85AC-98A743CB170F}"/>
              </a:ext>
            </a:extLst>
          </p:cNvPr>
          <p:cNvSpPr/>
          <p:nvPr/>
        </p:nvSpPr>
        <p:spPr>
          <a:xfrm>
            <a:off x="2559340" y="4016919"/>
            <a:ext cx="1944914" cy="512704"/>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In the Appetites</a:t>
            </a:r>
          </a:p>
        </p:txBody>
      </p:sp>
      <p:sp>
        <p:nvSpPr>
          <p:cNvPr id="71" name="TextBox 70">
            <a:extLst>
              <a:ext uri="{FF2B5EF4-FFF2-40B4-BE49-F238E27FC236}">
                <a16:creationId xmlns:a16="http://schemas.microsoft.com/office/drawing/2014/main" id="{81D896DC-E0E5-465E-BF38-977E85A3AFD0}"/>
              </a:ext>
            </a:extLst>
          </p:cNvPr>
          <p:cNvSpPr txBox="1"/>
          <p:nvPr/>
        </p:nvSpPr>
        <p:spPr>
          <a:xfrm>
            <a:off x="6319899" y="4057714"/>
            <a:ext cx="5567301" cy="565283"/>
          </a:xfrm>
          <a:prstGeom prst="rect">
            <a:avLst/>
          </a:prstGeom>
          <a:noFill/>
        </p:spPr>
        <p:txBody>
          <a:bodyPr wrap="square" rtlCol="0">
            <a:spAutoFit/>
          </a:bodyPr>
          <a:lstStyle/>
          <a:p>
            <a:pPr>
              <a:lnSpc>
                <a:spcPct val="85000"/>
              </a:lnSpc>
            </a:pPr>
            <a:r>
              <a:rPr lang="en-US" dirty="0"/>
              <a:t>Perfecting </a:t>
            </a:r>
            <a:r>
              <a:rPr lang="en-US" b="1" dirty="0"/>
              <a:t>REASON</a:t>
            </a:r>
            <a:r>
              <a:rPr lang="en-US" dirty="0"/>
              <a:t>’s control over the </a:t>
            </a:r>
            <a:r>
              <a:rPr lang="en-US" b="1" i="1" dirty="0"/>
              <a:t>concupiscible appetites</a:t>
            </a:r>
            <a:r>
              <a:rPr lang="en-US" dirty="0"/>
              <a:t> by moderating pleasures according to </a:t>
            </a:r>
            <a:r>
              <a:rPr lang="en-US" b="1" dirty="0"/>
              <a:t>REASON</a:t>
            </a:r>
            <a:endParaRPr lang="en-US" sz="1400" b="1" dirty="0"/>
          </a:p>
        </p:txBody>
      </p:sp>
      <p:sp>
        <p:nvSpPr>
          <p:cNvPr id="73" name="TextBox 72">
            <a:extLst>
              <a:ext uri="{FF2B5EF4-FFF2-40B4-BE49-F238E27FC236}">
                <a16:creationId xmlns:a16="http://schemas.microsoft.com/office/drawing/2014/main" id="{83750D68-DA02-4983-A252-8BE537AA66B6}"/>
              </a:ext>
            </a:extLst>
          </p:cNvPr>
          <p:cNvSpPr txBox="1"/>
          <p:nvPr/>
        </p:nvSpPr>
        <p:spPr>
          <a:xfrm>
            <a:off x="6319900" y="4840728"/>
            <a:ext cx="4958980" cy="800732"/>
          </a:xfrm>
          <a:prstGeom prst="rect">
            <a:avLst/>
          </a:prstGeom>
          <a:noFill/>
        </p:spPr>
        <p:txBody>
          <a:bodyPr wrap="square" rtlCol="0">
            <a:spAutoFit/>
          </a:bodyPr>
          <a:lstStyle/>
          <a:p>
            <a:pPr>
              <a:lnSpc>
                <a:spcPct val="85000"/>
              </a:lnSpc>
            </a:pPr>
            <a:r>
              <a:rPr lang="en-US" dirty="0"/>
              <a:t>Perfecting </a:t>
            </a:r>
            <a:r>
              <a:rPr lang="en-US" b="1" dirty="0"/>
              <a:t>REASON</a:t>
            </a:r>
            <a:r>
              <a:rPr lang="en-US" dirty="0"/>
              <a:t>’s control over the </a:t>
            </a:r>
            <a:r>
              <a:rPr lang="en-US" b="1" i="1" dirty="0"/>
              <a:t>irascible appetites </a:t>
            </a:r>
            <a:r>
              <a:rPr lang="en-US" dirty="0"/>
              <a:t>by strengthening </a:t>
            </a:r>
            <a:r>
              <a:rPr lang="en-US" b="1" dirty="0"/>
              <a:t>REASON</a:t>
            </a:r>
            <a:r>
              <a:rPr lang="en-US" dirty="0"/>
              <a:t> to withstand hardships attached to reasonable human living</a:t>
            </a:r>
            <a:endParaRPr lang="en-US" sz="1400" dirty="0"/>
          </a:p>
        </p:txBody>
      </p:sp>
      <p:sp>
        <p:nvSpPr>
          <p:cNvPr id="74" name="TextBox 73">
            <a:extLst>
              <a:ext uri="{FF2B5EF4-FFF2-40B4-BE49-F238E27FC236}">
                <a16:creationId xmlns:a16="http://schemas.microsoft.com/office/drawing/2014/main" id="{A472C7FD-896A-46EE-A969-8A12FAEF0BCC}"/>
              </a:ext>
            </a:extLst>
          </p:cNvPr>
          <p:cNvSpPr txBox="1"/>
          <p:nvPr/>
        </p:nvSpPr>
        <p:spPr>
          <a:xfrm>
            <a:off x="6319900" y="3412022"/>
            <a:ext cx="4958980" cy="329834"/>
          </a:xfrm>
          <a:prstGeom prst="rect">
            <a:avLst/>
          </a:prstGeom>
          <a:noFill/>
        </p:spPr>
        <p:txBody>
          <a:bodyPr wrap="square" rtlCol="0">
            <a:spAutoFit/>
          </a:bodyPr>
          <a:lstStyle/>
          <a:p>
            <a:pPr>
              <a:lnSpc>
                <a:spcPct val="85000"/>
              </a:lnSpc>
            </a:pPr>
            <a:r>
              <a:rPr lang="en-US" dirty="0"/>
              <a:t>Perfecting the </a:t>
            </a:r>
            <a:r>
              <a:rPr lang="en-US" b="1" dirty="0"/>
              <a:t>WILL</a:t>
            </a:r>
            <a:r>
              <a:rPr lang="en-US" dirty="0"/>
              <a:t> to give others what is their due</a:t>
            </a:r>
            <a:endParaRPr lang="en-US" sz="1400" dirty="0"/>
          </a:p>
        </p:txBody>
      </p:sp>
      <p:sp>
        <p:nvSpPr>
          <p:cNvPr id="11" name="Rectangle: Rounded Corners 10">
            <a:extLst>
              <a:ext uri="{FF2B5EF4-FFF2-40B4-BE49-F238E27FC236}">
                <a16:creationId xmlns:a16="http://schemas.microsoft.com/office/drawing/2014/main" id="{92F8E342-1DAC-4440-8222-D03799899B10}"/>
              </a:ext>
            </a:extLst>
          </p:cNvPr>
          <p:cNvSpPr/>
          <p:nvPr/>
        </p:nvSpPr>
        <p:spPr>
          <a:xfrm>
            <a:off x="684137" y="2593523"/>
            <a:ext cx="1944914" cy="731520"/>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Moral</a:t>
            </a:r>
          </a:p>
          <a:p>
            <a:pPr algn="ctr">
              <a:lnSpc>
                <a:spcPct val="85000"/>
              </a:lnSpc>
            </a:pPr>
            <a:r>
              <a:rPr lang="en-US" dirty="0"/>
              <a:t>Virtues</a:t>
            </a:r>
          </a:p>
        </p:txBody>
      </p:sp>
    </p:spTree>
    <p:extLst>
      <p:ext uri="{BB962C8B-B14F-4D97-AF65-F5344CB8AC3E}">
        <p14:creationId xmlns:p14="http://schemas.microsoft.com/office/powerpoint/2010/main" val="325587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A9B418A7-B352-42B7-B3AE-32143C261D6A}"/>
              </a:ext>
            </a:extLst>
          </p:cNvPr>
          <p:cNvCxnSpPr>
            <a:cxnSpLocks/>
          </p:cNvCxnSpPr>
          <p:nvPr/>
        </p:nvCxnSpPr>
        <p:spPr>
          <a:xfrm flipV="1">
            <a:off x="5698795" y="3097973"/>
            <a:ext cx="729945" cy="417240"/>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B40C145-474E-48E9-AD04-8CCBFE6EE86D}"/>
              </a:ext>
            </a:extLst>
          </p:cNvPr>
          <p:cNvCxnSpPr>
            <a:cxnSpLocks/>
            <a:endCxn id="15" idx="1"/>
          </p:cNvCxnSpPr>
          <p:nvPr/>
        </p:nvCxnSpPr>
        <p:spPr>
          <a:xfrm flipV="1">
            <a:off x="5698795" y="4396668"/>
            <a:ext cx="729945" cy="42633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45EEE69-AD15-4977-AE23-008490D8542E}"/>
              </a:ext>
            </a:extLst>
          </p:cNvPr>
          <p:cNvGrpSpPr/>
          <p:nvPr/>
        </p:nvGrpSpPr>
        <p:grpSpPr>
          <a:xfrm>
            <a:off x="3955297" y="1945114"/>
            <a:ext cx="1743498" cy="3193788"/>
            <a:chOff x="3961544" y="1941740"/>
            <a:chExt cx="1743498" cy="3193788"/>
          </a:xfrm>
        </p:grpSpPr>
        <p:sp>
          <p:nvSpPr>
            <p:cNvPr id="33" name="Rectangle: Rounded Corners 32">
              <a:extLst>
                <a:ext uri="{FF2B5EF4-FFF2-40B4-BE49-F238E27FC236}">
                  <a16:creationId xmlns:a16="http://schemas.microsoft.com/office/drawing/2014/main" id="{FA89FAAB-F59A-4E83-83FE-8E8241C067B0}"/>
                </a:ext>
              </a:extLst>
            </p:cNvPr>
            <p:cNvSpPr/>
            <p:nvPr/>
          </p:nvSpPr>
          <p:spPr>
            <a:xfrm>
              <a:off x="3967682" y="4495448"/>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35" name="Rectangle: Rounded Corners 34">
              <a:extLst>
                <a:ext uri="{FF2B5EF4-FFF2-40B4-BE49-F238E27FC236}">
                  <a16:creationId xmlns:a16="http://schemas.microsoft.com/office/drawing/2014/main" id="{141F38B0-CDB9-4FFB-BE0C-E159031CC038}"/>
                </a:ext>
              </a:extLst>
            </p:cNvPr>
            <p:cNvSpPr/>
            <p:nvPr/>
          </p:nvSpPr>
          <p:spPr>
            <a:xfrm>
              <a:off x="3967682" y="3190165"/>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cxnSp>
          <p:nvCxnSpPr>
            <p:cNvPr id="18" name="Straight Arrow Connector 17">
              <a:extLst>
                <a:ext uri="{FF2B5EF4-FFF2-40B4-BE49-F238E27FC236}">
                  <a16:creationId xmlns:a16="http://schemas.microsoft.com/office/drawing/2014/main" id="{D86752C2-725D-4B44-9924-31740B11AFF1}"/>
                </a:ext>
              </a:extLst>
            </p:cNvPr>
            <p:cNvCxnSpPr>
              <a:cxnSpLocks/>
              <a:stCxn id="35" idx="2"/>
              <a:endCxn id="33" idx="0"/>
            </p:cNvCxnSpPr>
            <p:nvPr/>
          </p:nvCxnSpPr>
          <p:spPr>
            <a:xfrm>
              <a:off x="4836362" y="3830245"/>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70D9F1-1D79-439B-B338-C130E378E016}"/>
                </a:ext>
              </a:extLst>
            </p:cNvPr>
            <p:cNvCxnSpPr>
              <a:cxnSpLocks/>
              <a:stCxn id="35" idx="0"/>
              <a:endCxn id="37" idx="2"/>
            </p:cNvCxnSpPr>
            <p:nvPr/>
          </p:nvCxnSpPr>
          <p:spPr>
            <a:xfrm flipH="1" flipV="1">
              <a:off x="4830224" y="2581820"/>
              <a:ext cx="6138" cy="608345"/>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14AAF4D9-5245-40F7-9BE6-EA835A17B228}"/>
                </a:ext>
              </a:extLst>
            </p:cNvPr>
            <p:cNvSpPr/>
            <p:nvPr/>
          </p:nvSpPr>
          <p:spPr>
            <a:xfrm>
              <a:off x="3961544" y="1941740"/>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grpSp>
      <p:sp>
        <p:nvSpPr>
          <p:cNvPr id="5" name="Rectangle 4">
            <a:extLst>
              <a:ext uri="{FF2B5EF4-FFF2-40B4-BE49-F238E27FC236}">
                <a16:creationId xmlns:a16="http://schemas.microsoft.com/office/drawing/2014/main" id="{780B979B-8E5A-463E-BEB0-8E1D38C99CC3}"/>
              </a:ext>
            </a:extLst>
          </p:cNvPr>
          <p:cNvSpPr/>
          <p:nvPr/>
        </p:nvSpPr>
        <p:spPr>
          <a:xfrm>
            <a:off x="3956392" y="1922561"/>
            <a:ext cx="2459383" cy="346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27D7A1E-842D-4490-8101-CBB9FC1DFCDD}"/>
              </a:ext>
            </a:extLst>
          </p:cNvPr>
          <p:cNvGrpSpPr/>
          <p:nvPr/>
        </p:nvGrpSpPr>
        <p:grpSpPr>
          <a:xfrm>
            <a:off x="3956187" y="1935311"/>
            <a:ext cx="4277853" cy="3202367"/>
            <a:chOff x="3958140" y="1933161"/>
            <a:chExt cx="4277853" cy="3202367"/>
          </a:xfrm>
        </p:grpSpPr>
        <p:grpSp>
          <p:nvGrpSpPr>
            <p:cNvPr id="48" name="Group 47">
              <a:extLst>
                <a:ext uri="{FF2B5EF4-FFF2-40B4-BE49-F238E27FC236}">
                  <a16:creationId xmlns:a16="http://schemas.microsoft.com/office/drawing/2014/main" id="{605F8ED4-2343-4020-B2F0-93E3A46E7D8D}"/>
                </a:ext>
              </a:extLst>
            </p:cNvPr>
            <p:cNvGrpSpPr/>
            <p:nvPr/>
          </p:nvGrpSpPr>
          <p:grpSpPr>
            <a:xfrm>
              <a:off x="5802346" y="1933161"/>
              <a:ext cx="2433647" cy="627743"/>
              <a:chOff x="8571741" y="3824812"/>
              <a:chExt cx="2433647"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grpSp>
          <p:nvGrpSpPr>
            <p:cNvPr id="34" name="Group 33">
              <a:extLst>
                <a:ext uri="{FF2B5EF4-FFF2-40B4-BE49-F238E27FC236}">
                  <a16:creationId xmlns:a16="http://schemas.microsoft.com/office/drawing/2014/main" id="{2A67E299-63E7-4BF9-911D-7952BD137056}"/>
                </a:ext>
              </a:extLst>
            </p:cNvPr>
            <p:cNvGrpSpPr/>
            <p:nvPr/>
          </p:nvGrpSpPr>
          <p:grpSpPr>
            <a:xfrm>
              <a:off x="3958140" y="1941740"/>
              <a:ext cx="1743498" cy="3193788"/>
              <a:chOff x="3961544" y="1941740"/>
              <a:chExt cx="1743498" cy="3193788"/>
            </a:xfrm>
          </p:grpSpPr>
          <p:sp>
            <p:nvSpPr>
              <p:cNvPr id="39" name="Rectangle: Rounded Corners 38">
                <a:extLst>
                  <a:ext uri="{FF2B5EF4-FFF2-40B4-BE49-F238E27FC236}">
                    <a16:creationId xmlns:a16="http://schemas.microsoft.com/office/drawing/2014/main" id="{C6059139-E22F-4667-AD42-569237CBBA84}"/>
                  </a:ext>
                </a:extLst>
              </p:cNvPr>
              <p:cNvSpPr/>
              <p:nvPr/>
            </p:nvSpPr>
            <p:spPr>
              <a:xfrm>
                <a:off x="3967682" y="4495448"/>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41" name="Rectangle: Rounded Corners 40">
                <a:extLst>
                  <a:ext uri="{FF2B5EF4-FFF2-40B4-BE49-F238E27FC236}">
                    <a16:creationId xmlns:a16="http://schemas.microsoft.com/office/drawing/2014/main" id="{8A937A61-E3CC-425B-BAFC-34FB81014008}"/>
                  </a:ext>
                </a:extLst>
              </p:cNvPr>
              <p:cNvSpPr/>
              <p:nvPr/>
            </p:nvSpPr>
            <p:spPr>
              <a:xfrm>
                <a:off x="3967682" y="3190165"/>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cxnSp>
            <p:nvCxnSpPr>
              <p:cNvPr id="42" name="Straight Arrow Connector 41">
                <a:extLst>
                  <a:ext uri="{FF2B5EF4-FFF2-40B4-BE49-F238E27FC236}">
                    <a16:creationId xmlns:a16="http://schemas.microsoft.com/office/drawing/2014/main" id="{59C00671-2435-464F-8A04-F3CB6257593E}"/>
                  </a:ext>
                </a:extLst>
              </p:cNvPr>
              <p:cNvCxnSpPr>
                <a:cxnSpLocks/>
                <a:stCxn id="41" idx="2"/>
                <a:endCxn id="39" idx="0"/>
              </p:cNvCxnSpPr>
              <p:nvPr/>
            </p:nvCxnSpPr>
            <p:spPr>
              <a:xfrm>
                <a:off x="4836362" y="3830245"/>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C69850D-A115-440F-9226-0BF5F5F13FA6}"/>
                  </a:ext>
                </a:extLst>
              </p:cNvPr>
              <p:cNvCxnSpPr>
                <a:cxnSpLocks/>
                <a:stCxn id="41" idx="0"/>
                <a:endCxn id="44" idx="2"/>
              </p:cNvCxnSpPr>
              <p:nvPr/>
            </p:nvCxnSpPr>
            <p:spPr>
              <a:xfrm flipH="1" flipV="1">
                <a:off x="4830224" y="2581820"/>
                <a:ext cx="6138" cy="608345"/>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FD473317-1FA9-4F3E-8EFE-9E043A295CA2}"/>
                  </a:ext>
                </a:extLst>
              </p:cNvPr>
              <p:cNvSpPr/>
              <p:nvPr/>
            </p:nvSpPr>
            <p:spPr>
              <a:xfrm>
                <a:off x="3961544" y="1941740"/>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grpSp>
      </p:grpSp>
      <p:grpSp>
        <p:nvGrpSpPr>
          <p:cNvPr id="9" name="Group 8">
            <a:extLst>
              <a:ext uri="{FF2B5EF4-FFF2-40B4-BE49-F238E27FC236}">
                <a16:creationId xmlns:a16="http://schemas.microsoft.com/office/drawing/2014/main" id="{B395F06E-19DD-4C03-98F7-B34D6D2353F0}"/>
              </a:ext>
            </a:extLst>
          </p:cNvPr>
          <p:cNvGrpSpPr/>
          <p:nvPr/>
        </p:nvGrpSpPr>
        <p:grpSpPr>
          <a:xfrm>
            <a:off x="2465740" y="2943158"/>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5284267" cy="523220"/>
          </a:xfrm>
          <a:prstGeom prst="rect">
            <a:avLst/>
          </a:prstGeom>
          <a:noFill/>
        </p:spPr>
        <p:txBody>
          <a:bodyPr wrap="none" rtlCol="0">
            <a:spAutoFit/>
          </a:bodyPr>
          <a:lstStyle/>
          <a:p>
            <a:pPr>
              <a:spcBef>
                <a:spcPts val="1200"/>
              </a:spcBef>
            </a:pPr>
            <a:r>
              <a:rPr lang="en-US" sz="2800" b="1" dirty="0"/>
              <a:t>The Impact of the Cardinal Virtues</a:t>
            </a:r>
            <a:endParaRPr lang="en-US" sz="2400" b="1" dirty="0"/>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cxnSp>
        <p:nvCxnSpPr>
          <p:cNvPr id="19" name="Straight Arrow Connector 18">
            <a:extLst>
              <a:ext uri="{FF2B5EF4-FFF2-40B4-BE49-F238E27FC236}">
                <a16:creationId xmlns:a16="http://schemas.microsoft.com/office/drawing/2014/main" id="{EA504CE9-ECD7-4BAF-AAD4-AB455858E1AE}"/>
              </a:ext>
            </a:extLst>
          </p:cNvPr>
          <p:cNvCxnSpPr>
            <a:cxnSpLocks/>
            <a:stCxn id="67" idx="2"/>
            <a:endCxn id="15" idx="0"/>
          </p:cNvCxnSpPr>
          <p:nvPr/>
        </p:nvCxnSpPr>
        <p:spPr>
          <a:xfrm flipH="1">
            <a:off x="7401197" y="3557627"/>
            <a:ext cx="16977" cy="525169"/>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648345"/>
            <a:ext cx="1364305" cy="2197949"/>
          </a:xfrm>
          <a:prstGeom prst="rect">
            <a:avLst/>
          </a:prstGeom>
        </p:spPr>
      </p:pic>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560904"/>
            <a:ext cx="1890026" cy="1741187"/>
          </a:xfrm>
          <a:prstGeom prst="rect">
            <a:avLst/>
          </a:prstGeom>
        </p:spPr>
      </p:pic>
      <p:sp>
        <p:nvSpPr>
          <p:cNvPr id="60" name="TextBox 59">
            <a:extLst>
              <a:ext uri="{FF2B5EF4-FFF2-40B4-BE49-F238E27FC236}">
                <a16:creationId xmlns:a16="http://schemas.microsoft.com/office/drawing/2014/main" id="{BA353319-184A-46E2-97DA-B53370DB1509}"/>
              </a:ext>
            </a:extLst>
          </p:cNvPr>
          <p:cNvSpPr txBox="1"/>
          <p:nvPr/>
        </p:nvSpPr>
        <p:spPr>
          <a:xfrm>
            <a:off x="2593880" y="2468992"/>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723991"/>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32" name="TextBox 31">
            <a:extLst>
              <a:ext uri="{FF2B5EF4-FFF2-40B4-BE49-F238E27FC236}">
                <a16:creationId xmlns:a16="http://schemas.microsoft.com/office/drawing/2014/main" id="{67F85C70-A7C3-48E7-BA66-031E71D149FE}"/>
              </a:ext>
            </a:extLst>
          </p:cNvPr>
          <p:cNvSpPr txBox="1"/>
          <p:nvPr/>
        </p:nvSpPr>
        <p:spPr>
          <a:xfrm>
            <a:off x="2120800" y="5283221"/>
            <a:ext cx="7860006" cy="1128001"/>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Practice the Cardinal Virtues</a:t>
            </a:r>
          </a:p>
          <a:p>
            <a:pPr algn="ctr">
              <a:lnSpc>
                <a:spcPct val="85000"/>
              </a:lnSpc>
            </a:pPr>
            <a:r>
              <a:rPr lang="en-US" sz="2400" b="1" dirty="0">
                <a:solidFill>
                  <a:srgbClr val="FF0000"/>
                </a:solidFill>
              </a:rPr>
              <a:t>to develop our Character</a:t>
            </a:r>
          </a:p>
          <a:p>
            <a:pPr algn="ctr">
              <a:spcBef>
                <a:spcPts val="300"/>
              </a:spcBef>
            </a:pPr>
            <a:r>
              <a:rPr lang="en-US" sz="2400" b="1" dirty="0">
                <a:solidFill>
                  <a:srgbClr val="FF0000"/>
                </a:solidFill>
              </a:rPr>
              <a:t>Temperance, Fortitude, Prudence, Justice</a:t>
            </a:r>
          </a:p>
        </p:txBody>
      </p:sp>
      <p:grpSp>
        <p:nvGrpSpPr>
          <p:cNvPr id="25" name="Group 24">
            <a:extLst>
              <a:ext uri="{FF2B5EF4-FFF2-40B4-BE49-F238E27FC236}">
                <a16:creationId xmlns:a16="http://schemas.microsoft.com/office/drawing/2014/main" id="{1DB39B1D-0AE9-4326-8F20-BBDC40A2D54D}"/>
              </a:ext>
            </a:extLst>
          </p:cNvPr>
          <p:cNvGrpSpPr/>
          <p:nvPr/>
        </p:nvGrpSpPr>
        <p:grpSpPr>
          <a:xfrm>
            <a:off x="5672866" y="2894687"/>
            <a:ext cx="755874" cy="1501981"/>
            <a:chOff x="10184099" y="1986619"/>
            <a:chExt cx="755874" cy="1501981"/>
          </a:xfrm>
        </p:grpSpPr>
        <p:cxnSp>
          <p:nvCxnSpPr>
            <p:cNvPr id="52" name="Straight Arrow Connector 51">
              <a:extLst>
                <a:ext uri="{FF2B5EF4-FFF2-40B4-BE49-F238E27FC236}">
                  <a16:creationId xmlns:a16="http://schemas.microsoft.com/office/drawing/2014/main" id="{9B78425B-6409-4CB5-8849-B1BEF0346584}"/>
                </a:ext>
              </a:extLst>
            </p:cNvPr>
            <p:cNvCxnSpPr>
              <a:cxnSpLocks/>
              <a:endCxn id="15" idx="1"/>
            </p:cNvCxnSpPr>
            <p:nvPr/>
          </p:nvCxnSpPr>
          <p:spPr>
            <a:xfrm>
              <a:off x="10184099" y="3278097"/>
              <a:ext cx="755874" cy="2105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62DA8BD-6508-49BB-9039-301E0D9E8F79}"/>
                </a:ext>
              </a:extLst>
            </p:cNvPr>
            <p:cNvCxnSpPr>
              <a:cxnSpLocks/>
            </p:cNvCxnSpPr>
            <p:nvPr/>
          </p:nvCxnSpPr>
          <p:spPr>
            <a:xfrm>
              <a:off x="10211909" y="1986619"/>
              <a:ext cx="728064" cy="203286"/>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pic>
        <p:nvPicPr>
          <p:cNvPr id="54" name="Picture 53">
            <a:extLst>
              <a:ext uri="{FF2B5EF4-FFF2-40B4-BE49-F238E27FC236}">
                <a16:creationId xmlns:a16="http://schemas.microsoft.com/office/drawing/2014/main" id="{909D4FF1-5E45-4339-BB73-AA2E02883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02927" y="2258833"/>
            <a:ext cx="890175" cy="3163808"/>
          </a:xfrm>
          <a:prstGeom prst="rect">
            <a:avLst/>
          </a:prstGeom>
        </p:spPr>
      </p:pic>
      <p:grpSp>
        <p:nvGrpSpPr>
          <p:cNvPr id="55" name="Group 54">
            <a:extLst>
              <a:ext uri="{FF2B5EF4-FFF2-40B4-BE49-F238E27FC236}">
                <a16:creationId xmlns:a16="http://schemas.microsoft.com/office/drawing/2014/main" id="{A586E604-25EA-4173-8DFE-9516C521339A}"/>
              </a:ext>
            </a:extLst>
          </p:cNvPr>
          <p:cNvGrpSpPr/>
          <p:nvPr/>
        </p:nvGrpSpPr>
        <p:grpSpPr>
          <a:xfrm>
            <a:off x="9047829" y="2671233"/>
            <a:ext cx="951833" cy="1674601"/>
            <a:chOff x="8942611" y="2720671"/>
            <a:chExt cx="951833" cy="1674601"/>
          </a:xfrm>
        </p:grpSpPr>
        <p:grpSp>
          <p:nvGrpSpPr>
            <p:cNvPr id="56" name="Group 55">
              <a:extLst>
                <a:ext uri="{FF2B5EF4-FFF2-40B4-BE49-F238E27FC236}">
                  <a16:creationId xmlns:a16="http://schemas.microsoft.com/office/drawing/2014/main" id="{AC4CD482-DCCE-41F0-A24B-D2BE99C9C2AA}"/>
                </a:ext>
              </a:extLst>
            </p:cNvPr>
            <p:cNvGrpSpPr/>
            <p:nvPr/>
          </p:nvGrpSpPr>
          <p:grpSpPr>
            <a:xfrm>
              <a:off x="8942611" y="3096974"/>
              <a:ext cx="894347" cy="1298298"/>
              <a:chOff x="8854357" y="5792252"/>
              <a:chExt cx="1460856" cy="1298298"/>
            </a:xfrm>
          </p:grpSpPr>
          <p:cxnSp>
            <p:nvCxnSpPr>
              <p:cNvPr id="62" name="Straight Arrow Connector 61">
                <a:extLst>
                  <a:ext uri="{FF2B5EF4-FFF2-40B4-BE49-F238E27FC236}">
                    <a16:creationId xmlns:a16="http://schemas.microsoft.com/office/drawing/2014/main" id="{BF5804D2-45E0-4AE7-AF6E-2E86E0B76A7C}"/>
                  </a:ext>
                </a:extLst>
              </p:cNvPr>
              <p:cNvCxnSpPr>
                <a:cxnSpLocks/>
              </p:cNvCxnSpPr>
              <p:nvPr/>
            </p:nvCxnSpPr>
            <p:spPr>
              <a:xfrm flipH="1">
                <a:off x="8854357" y="709054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2DB05B9-981F-43FB-9FB1-DEF1D92111A5}"/>
                  </a:ext>
                </a:extLst>
              </p:cNvPr>
              <p:cNvCxnSpPr>
                <a:cxnSpLocks/>
              </p:cNvCxnSpPr>
              <p:nvPr/>
            </p:nvCxnSpPr>
            <p:spPr>
              <a:xfrm flipH="1">
                <a:off x="8854357" y="644140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2E25DC0-5597-437D-98BE-F5C19D0FB952}"/>
                  </a:ext>
                </a:extLst>
              </p:cNvPr>
              <p:cNvCxnSpPr>
                <a:cxnSpLocks/>
              </p:cNvCxnSpPr>
              <p:nvPr/>
            </p:nvCxnSpPr>
            <p:spPr>
              <a:xfrm flipH="1">
                <a:off x="8854357" y="579225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401BC7E-CDB6-4CDF-A500-43DF76C1FBE9}"/>
                </a:ext>
              </a:extLst>
            </p:cNvPr>
            <p:cNvSpPr txBox="1"/>
            <p:nvPr/>
          </p:nvSpPr>
          <p:spPr>
            <a:xfrm>
              <a:off x="8998045" y="2720671"/>
              <a:ext cx="896399" cy="276999"/>
            </a:xfrm>
            <a:prstGeom prst="rect">
              <a:avLst/>
            </a:prstGeom>
            <a:noFill/>
          </p:spPr>
          <p:txBody>
            <a:bodyPr wrap="none" rtlCol="0">
              <a:spAutoFit/>
            </a:bodyPr>
            <a:lstStyle/>
            <a:p>
              <a:r>
                <a:rPr lang="en-US" sz="1200" dirty="0"/>
                <a:t>Temptation</a:t>
              </a:r>
            </a:p>
          </p:txBody>
        </p:sp>
        <p:sp>
          <p:nvSpPr>
            <p:cNvPr id="58" name="TextBox 57">
              <a:extLst>
                <a:ext uri="{FF2B5EF4-FFF2-40B4-BE49-F238E27FC236}">
                  <a16:creationId xmlns:a16="http://schemas.microsoft.com/office/drawing/2014/main" id="{DB8109FE-1345-4128-9B98-D898E7803078}"/>
                </a:ext>
              </a:extLst>
            </p:cNvPr>
            <p:cNvSpPr txBox="1"/>
            <p:nvPr/>
          </p:nvSpPr>
          <p:spPr>
            <a:xfrm>
              <a:off x="8998045" y="3255470"/>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9" name="TextBox 58">
              <a:extLst>
                <a:ext uri="{FF2B5EF4-FFF2-40B4-BE49-F238E27FC236}">
                  <a16:creationId xmlns:a16="http://schemas.microsoft.com/office/drawing/2014/main" id="{85B5E998-01DF-47A3-B9A0-0B7F12FDF4C9}"/>
                </a:ext>
              </a:extLst>
            </p:cNvPr>
            <p:cNvSpPr txBox="1"/>
            <p:nvPr/>
          </p:nvSpPr>
          <p:spPr>
            <a:xfrm>
              <a:off x="8998045" y="3929752"/>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grpSp>
      <p:grpSp>
        <p:nvGrpSpPr>
          <p:cNvPr id="51" name="Group 50">
            <a:extLst>
              <a:ext uri="{FF2B5EF4-FFF2-40B4-BE49-F238E27FC236}">
                <a16:creationId xmlns:a16="http://schemas.microsoft.com/office/drawing/2014/main" id="{5A2534AC-14A9-CEE2-E0E0-827025D62ED5}"/>
              </a:ext>
            </a:extLst>
          </p:cNvPr>
          <p:cNvGrpSpPr/>
          <p:nvPr/>
        </p:nvGrpSpPr>
        <p:grpSpPr>
          <a:xfrm>
            <a:off x="6439579" y="2694540"/>
            <a:ext cx="1951052" cy="863087"/>
            <a:chOff x="6716256" y="2609668"/>
            <a:chExt cx="1951052" cy="863087"/>
          </a:xfrm>
        </p:grpSpPr>
        <p:sp>
          <p:nvSpPr>
            <p:cNvPr id="65" name="Rectangle: Rounded Corners 64">
              <a:extLst>
                <a:ext uri="{FF2B5EF4-FFF2-40B4-BE49-F238E27FC236}">
                  <a16:creationId xmlns:a16="http://schemas.microsoft.com/office/drawing/2014/main" id="{8B96F57C-3EF2-3017-3064-1DEC0B32A841}"/>
                </a:ext>
              </a:extLst>
            </p:cNvPr>
            <p:cNvSpPr/>
            <p:nvPr/>
          </p:nvSpPr>
          <p:spPr>
            <a:xfrm>
              <a:off x="6722394" y="2609668"/>
              <a:ext cx="1944914" cy="840799"/>
            </a:xfrm>
            <a:prstGeom prst="roundRect">
              <a:avLst>
                <a:gd name="adj" fmla="val 17837"/>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2400" dirty="0"/>
            </a:p>
          </p:txBody>
        </p:sp>
        <p:sp>
          <p:nvSpPr>
            <p:cNvPr id="66" name="Rectangle: Rounded Corners 65">
              <a:extLst>
                <a:ext uri="{FF2B5EF4-FFF2-40B4-BE49-F238E27FC236}">
                  <a16:creationId xmlns:a16="http://schemas.microsoft.com/office/drawing/2014/main" id="{4B4502F5-E6C6-E894-AC2C-4E0B110AD3A2}"/>
                </a:ext>
              </a:extLst>
            </p:cNvPr>
            <p:cNvSpPr/>
            <p:nvPr/>
          </p:nvSpPr>
          <p:spPr>
            <a:xfrm>
              <a:off x="6716256" y="2609668"/>
              <a:ext cx="1944914" cy="419488"/>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Concupiscible</a:t>
              </a:r>
            </a:p>
          </p:txBody>
        </p:sp>
        <p:sp>
          <p:nvSpPr>
            <p:cNvPr id="67" name="Rectangle: Rounded Corners 66">
              <a:extLst>
                <a:ext uri="{FF2B5EF4-FFF2-40B4-BE49-F238E27FC236}">
                  <a16:creationId xmlns:a16="http://schemas.microsoft.com/office/drawing/2014/main" id="{DDDB2B0F-25D0-7D02-7EAB-55B5CAF37711}"/>
                </a:ext>
              </a:extLst>
            </p:cNvPr>
            <p:cNvSpPr/>
            <p:nvPr/>
          </p:nvSpPr>
          <p:spPr>
            <a:xfrm>
              <a:off x="6722394" y="3042010"/>
              <a:ext cx="1944914" cy="430745"/>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Irascible</a:t>
              </a:r>
            </a:p>
          </p:txBody>
        </p:sp>
      </p:grpSp>
    </p:spTree>
    <p:extLst>
      <p:ext uri="{BB962C8B-B14F-4D97-AF65-F5344CB8AC3E}">
        <p14:creationId xmlns:p14="http://schemas.microsoft.com/office/powerpoint/2010/main" val="5850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7.40741E-7 L -0.00052 -0.08195 " pathEditMode="relative" rAng="0" ptsTypes="AA">
                                      <p:cBhvr>
                                        <p:cTn id="6" dur="2000" fill="hold"/>
                                        <p:tgtEl>
                                          <p:spTgt spid="6"/>
                                        </p:tgtEl>
                                        <p:attrNameLst>
                                          <p:attrName>ppt_x</p:attrName>
                                          <p:attrName>ppt_y</p:attrName>
                                        </p:attrNameLst>
                                      </p:cBhvr>
                                      <p:rCtr x="-26" y="-4097"/>
                                    </p:animMotion>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a:xfrm>
            <a:off x="4724400" y="6544125"/>
            <a:ext cx="2743200" cy="285750"/>
          </a:xfrm>
        </p:spPr>
        <p:txBody>
          <a:bodyPr/>
          <a:lstStyle/>
          <a:p>
            <a:fld id="{BAA7A0D1-65CA-4B8C-93AA-9017606EBD14}" type="slidenum">
              <a:rPr lang="en-US" smtClean="0"/>
              <a:t>33</a:t>
            </a:fld>
            <a:endParaRPr lang="en-US"/>
          </a:p>
        </p:txBody>
      </p:sp>
      <p:sp>
        <p:nvSpPr>
          <p:cNvPr id="35" name="TextBox 34">
            <a:extLst>
              <a:ext uri="{FF2B5EF4-FFF2-40B4-BE49-F238E27FC236}">
                <a16:creationId xmlns:a16="http://schemas.microsoft.com/office/drawing/2014/main" id="{470C430D-2705-4EC9-91FE-CC564509A884}"/>
              </a:ext>
            </a:extLst>
          </p:cNvPr>
          <p:cNvSpPr txBox="1"/>
          <p:nvPr/>
        </p:nvSpPr>
        <p:spPr>
          <a:xfrm>
            <a:off x="666941" y="346779"/>
            <a:ext cx="3665875" cy="523220"/>
          </a:xfrm>
          <a:prstGeom prst="rect">
            <a:avLst/>
          </a:prstGeom>
          <a:noFill/>
        </p:spPr>
        <p:txBody>
          <a:bodyPr wrap="none" rtlCol="0">
            <a:spAutoFit/>
          </a:bodyPr>
          <a:lstStyle/>
          <a:p>
            <a:pPr>
              <a:spcBef>
                <a:spcPts val="1200"/>
              </a:spcBef>
            </a:pPr>
            <a:r>
              <a:rPr lang="en-US" sz="2800" b="1" dirty="0"/>
              <a:t>The Theological Virtues</a:t>
            </a:r>
            <a:endParaRPr lang="en-US" sz="2400" b="1" dirty="0"/>
          </a:p>
        </p:txBody>
      </p:sp>
      <p:sp>
        <p:nvSpPr>
          <p:cNvPr id="75" name="Rectangle: Rounded Corners 74">
            <a:extLst>
              <a:ext uri="{FF2B5EF4-FFF2-40B4-BE49-F238E27FC236}">
                <a16:creationId xmlns:a16="http://schemas.microsoft.com/office/drawing/2014/main" id="{453DA82C-3472-4A38-8A79-A7FBA8E544E0}"/>
              </a:ext>
            </a:extLst>
          </p:cNvPr>
          <p:cNvSpPr/>
          <p:nvPr/>
        </p:nvSpPr>
        <p:spPr>
          <a:xfrm>
            <a:off x="4716559" y="1848716"/>
            <a:ext cx="1371600" cy="36576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Faith</a:t>
            </a:r>
          </a:p>
        </p:txBody>
      </p:sp>
      <p:sp>
        <p:nvSpPr>
          <p:cNvPr id="76" name="Rectangle: Rounded Corners 75">
            <a:extLst>
              <a:ext uri="{FF2B5EF4-FFF2-40B4-BE49-F238E27FC236}">
                <a16:creationId xmlns:a16="http://schemas.microsoft.com/office/drawing/2014/main" id="{0427FFB3-D0BC-4613-8E35-66F9A9B113A4}"/>
              </a:ext>
            </a:extLst>
          </p:cNvPr>
          <p:cNvSpPr/>
          <p:nvPr/>
        </p:nvSpPr>
        <p:spPr>
          <a:xfrm>
            <a:off x="4708719" y="2977942"/>
            <a:ext cx="1371600" cy="36576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Hope</a:t>
            </a:r>
          </a:p>
        </p:txBody>
      </p:sp>
      <p:sp>
        <p:nvSpPr>
          <p:cNvPr id="86" name="Rectangle: Rounded Corners 85">
            <a:extLst>
              <a:ext uri="{FF2B5EF4-FFF2-40B4-BE49-F238E27FC236}">
                <a16:creationId xmlns:a16="http://schemas.microsoft.com/office/drawing/2014/main" id="{CA86E816-9D68-46F3-8D7C-FD277F239B1E}"/>
              </a:ext>
            </a:extLst>
          </p:cNvPr>
          <p:cNvSpPr/>
          <p:nvPr/>
        </p:nvSpPr>
        <p:spPr>
          <a:xfrm>
            <a:off x="4716559" y="4107169"/>
            <a:ext cx="1371600" cy="36576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Charity</a:t>
            </a:r>
          </a:p>
        </p:txBody>
      </p:sp>
      <p:sp>
        <p:nvSpPr>
          <p:cNvPr id="87" name="TextBox 86">
            <a:extLst>
              <a:ext uri="{FF2B5EF4-FFF2-40B4-BE49-F238E27FC236}">
                <a16:creationId xmlns:a16="http://schemas.microsoft.com/office/drawing/2014/main" id="{98AA4884-F14F-4544-B728-F26210AB99B3}"/>
              </a:ext>
            </a:extLst>
          </p:cNvPr>
          <p:cNvSpPr txBox="1"/>
          <p:nvPr/>
        </p:nvSpPr>
        <p:spPr>
          <a:xfrm>
            <a:off x="6242236" y="2878180"/>
            <a:ext cx="4958980" cy="565283"/>
          </a:xfrm>
          <a:prstGeom prst="rect">
            <a:avLst/>
          </a:prstGeom>
          <a:noFill/>
        </p:spPr>
        <p:txBody>
          <a:bodyPr wrap="square" rtlCol="0">
            <a:spAutoFit/>
          </a:bodyPr>
          <a:lstStyle/>
          <a:p>
            <a:pPr>
              <a:lnSpc>
                <a:spcPct val="85000"/>
              </a:lnSpc>
            </a:pPr>
            <a:r>
              <a:rPr lang="en-US" dirty="0"/>
              <a:t>Perfects the will to strive for eternal life because of God’s promise of help to attain it</a:t>
            </a:r>
            <a:endParaRPr lang="en-US" sz="1400" dirty="0"/>
          </a:p>
        </p:txBody>
      </p:sp>
      <p:sp>
        <p:nvSpPr>
          <p:cNvPr id="88" name="TextBox 87">
            <a:extLst>
              <a:ext uri="{FF2B5EF4-FFF2-40B4-BE49-F238E27FC236}">
                <a16:creationId xmlns:a16="http://schemas.microsoft.com/office/drawing/2014/main" id="{FB730324-1B7E-4905-AD78-03D3BCDFB7A0}"/>
              </a:ext>
            </a:extLst>
          </p:cNvPr>
          <p:cNvSpPr txBox="1"/>
          <p:nvPr/>
        </p:nvSpPr>
        <p:spPr>
          <a:xfrm>
            <a:off x="6242236" y="3956200"/>
            <a:ext cx="4958980" cy="800732"/>
          </a:xfrm>
          <a:prstGeom prst="rect">
            <a:avLst/>
          </a:prstGeom>
          <a:noFill/>
        </p:spPr>
        <p:txBody>
          <a:bodyPr wrap="square" rtlCol="0">
            <a:spAutoFit/>
          </a:bodyPr>
          <a:lstStyle/>
          <a:p>
            <a:pPr>
              <a:lnSpc>
                <a:spcPct val="85000"/>
              </a:lnSpc>
            </a:pPr>
            <a:r>
              <a:rPr lang="en-US" dirty="0"/>
              <a:t>Perfects the will to love God with a supernatural love, in which one loves himself and others for the love of God</a:t>
            </a:r>
            <a:endParaRPr lang="en-US" sz="1400" dirty="0"/>
          </a:p>
        </p:txBody>
      </p:sp>
      <p:sp>
        <p:nvSpPr>
          <p:cNvPr id="89" name="TextBox 88">
            <a:extLst>
              <a:ext uri="{FF2B5EF4-FFF2-40B4-BE49-F238E27FC236}">
                <a16:creationId xmlns:a16="http://schemas.microsoft.com/office/drawing/2014/main" id="{88B9DD01-BBE8-4B2F-A6B0-BCA7AE84E76A}"/>
              </a:ext>
            </a:extLst>
          </p:cNvPr>
          <p:cNvSpPr txBox="1"/>
          <p:nvPr/>
        </p:nvSpPr>
        <p:spPr>
          <a:xfrm>
            <a:off x="6242236" y="1800160"/>
            <a:ext cx="4958980" cy="565283"/>
          </a:xfrm>
          <a:prstGeom prst="rect">
            <a:avLst/>
          </a:prstGeom>
          <a:noFill/>
        </p:spPr>
        <p:txBody>
          <a:bodyPr wrap="square" rtlCol="0">
            <a:spAutoFit/>
          </a:bodyPr>
          <a:lstStyle/>
          <a:p>
            <a:pPr>
              <a:lnSpc>
                <a:spcPct val="85000"/>
              </a:lnSpc>
            </a:pPr>
            <a:r>
              <a:rPr lang="en-US" dirty="0"/>
              <a:t>Perfects the intellect to assent to revealed truth because of the authority of God who reveals it</a:t>
            </a:r>
            <a:endParaRPr lang="en-US" sz="1400" dirty="0"/>
          </a:p>
        </p:txBody>
      </p:sp>
      <p:sp>
        <p:nvSpPr>
          <p:cNvPr id="90" name="Rectangle: Rounded Corners 89">
            <a:extLst>
              <a:ext uri="{FF2B5EF4-FFF2-40B4-BE49-F238E27FC236}">
                <a16:creationId xmlns:a16="http://schemas.microsoft.com/office/drawing/2014/main" id="{78AEA981-5867-43AC-BA01-7CD73531A6C4}"/>
              </a:ext>
            </a:extLst>
          </p:cNvPr>
          <p:cNvSpPr/>
          <p:nvPr/>
        </p:nvSpPr>
        <p:spPr>
          <a:xfrm>
            <a:off x="917281" y="2772107"/>
            <a:ext cx="1944914" cy="73152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dirty="0"/>
              <a:t>Theological</a:t>
            </a:r>
          </a:p>
          <a:p>
            <a:pPr algn="ctr">
              <a:lnSpc>
                <a:spcPct val="85000"/>
              </a:lnSpc>
            </a:pPr>
            <a:r>
              <a:rPr lang="en-US" dirty="0"/>
              <a:t>Virtues</a:t>
            </a:r>
          </a:p>
        </p:txBody>
      </p:sp>
      <p:cxnSp>
        <p:nvCxnSpPr>
          <p:cNvPr id="91" name="Straight Connector 90">
            <a:extLst>
              <a:ext uri="{FF2B5EF4-FFF2-40B4-BE49-F238E27FC236}">
                <a16:creationId xmlns:a16="http://schemas.microsoft.com/office/drawing/2014/main" id="{86ED9581-3C23-4FB0-915A-08D7DA87DE82}"/>
              </a:ext>
            </a:extLst>
          </p:cNvPr>
          <p:cNvCxnSpPr>
            <a:cxnSpLocks/>
            <a:stCxn id="75" idx="1"/>
          </p:cNvCxnSpPr>
          <p:nvPr/>
        </p:nvCxnSpPr>
        <p:spPr>
          <a:xfrm flipH="1">
            <a:off x="2650210" y="2031596"/>
            <a:ext cx="2066349" cy="740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7A9E16E-297A-4986-B146-8735057E5A70}"/>
              </a:ext>
            </a:extLst>
          </p:cNvPr>
          <p:cNvCxnSpPr>
            <a:cxnSpLocks/>
            <a:stCxn id="86" idx="1"/>
          </p:cNvCxnSpPr>
          <p:nvPr/>
        </p:nvCxnSpPr>
        <p:spPr>
          <a:xfrm flipH="1" flipV="1">
            <a:off x="2650210" y="3514299"/>
            <a:ext cx="2066349" cy="77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84A3FFC-9FA6-4152-AD6B-037F88272B5E}"/>
              </a:ext>
            </a:extLst>
          </p:cNvPr>
          <p:cNvCxnSpPr>
            <a:cxnSpLocks/>
            <a:stCxn id="76" idx="1"/>
            <a:endCxn id="90" idx="3"/>
          </p:cNvCxnSpPr>
          <p:nvPr/>
        </p:nvCxnSpPr>
        <p:spPr>
          <a:xfrm flipH="1" flipV="1">
            <a:off x="2862195" y="3137867"/>
            <a:ext cx="1846524" cy="2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5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7D7A1E-842D-4490-8101-CBB9FC1DFCDD}"/>
              </a:ext>
            </a:extLst>
          </p:cNvPr>
          <p:cNvGrpSpPr/>
          <p:nvPr/>
        </p:nvGrpSpPr>
        <p:grpSpPr>
          <a:xfrm>
            <a:off x="3957073" y="1341974"/>
            <a:ext cx="4277853" cy="3202367"/>
            <a:chOff x="3958140" y="1933161"/>
            <a:chExt cx="4277853" cy="3202367"/>
          </a:xfrm>
        </p:grpSpPr>
        <p:grpSp>
          <p:nvGrpSpPr>
            <p:cNvPr id="48" name="Group 47">
              <a:extLst>
                <a:ext uri="{FF2B5EF4-FFF2-40B4-BE49-F238E27FC236}">
                  <a16:creationId xmlns:a16="http://schemas.microsoft.com/office/drawing/2014/main" id="{605F8ED4-2343-4020-B2F0-93E3A46E7D8D}"/>
                </a:ext>
              </a:extLst>
            </p:cNvPr>
            <p:cNvGrpSpPr/>
            <p:nvPr/>
          </p:nvGrpSpPr>
          <p:grpSpPr>
            <a:xfrm>
              <a:off x="5802346" y="1933161"/>
              <a:ext cx="2433647" cy="627743"/>
              <a:chOff x="8571741" y="3824812"/>
              <a:chExt cx="2433647" cy="627743"/>
            </a:xfrm>
          </p:grpSpPr>
          <p:sp>
            <p:nvSpPr>
              <p:cNvPr id="49" name="Right Brace 48">
                <a:extLst>
                  <a:ext uri="{FF2B5EF4-FFF2-40B4-BE49-F238E27FC236}">
                    <a16:creationId xmlns:a16="http://schemas.microsoft.com/office/drawing/2014/main" id="{72401D1A-31C9-4C30-A17A-56C6D71FB84B}"/>
                  </a:ext>
                </a:extLst>
              </p:cNvPr>
              <p:cNvSpPr/>
              <p:nvPr/>
            </p:nvSpPr>
            <p:spPr>
              <a:xfrm>
                <a:off x="8571741" y="3824812"/>
                <a:ext cx="141681" cy="627743"/>
              </a:xfrm>
              <a:prstGeom prst="rightBrace">
                <a:avLst>
                  <a:gd name="adj1" fmla="val 78930"/>
                  <a:gd name="adj2" fmla="val 513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C584C17E-7849-4349-8CBD-0AF1031E74B4}"/>
                  </a:ext>
                </a:extLst>
              </p:cNvPr>
              <p:cNvSpPr txBox="1"/>
              <p:nvPr/>
            </p:nvSpPr>
            <p:spPr>
              <a:xfrm>
                <a:off x="8743686" y="3988514"/>
                <a:ext cx="2261702" cy="329834"/>
              </a:xfrm>
              <a:prstGeom prst="rect">
                <a:avLst/>
              </a:prstGeom>
              <a:noFill/>
            </p:spPr>
            <p:txBody>
              <a:bodyPr wrap="square" rtlCol="0">
                <a:spAutoFit/>
              </a:bodyPr>
              <a:lstStyle/>
              <a:p>
                <a:pPr>
                  <a:lnSpc>
                    <a:spcPct val="85000"/>
                  </a:lnSpc>
                </a:pPr>
                <a:r>
                  <a:rPr lang="en-US" dirty="0"/>
                  <a:t>Ordered to the </a:t>
                </a:r>
                <a:r>
                  <a:rPr lang="en-US" b="1" dirty="0"/>
                  <a:t>GOOD</a:t>
                </a:r>
              </a:p>
            </p:txBody>
          </p:sp>
        </p:grpSp>
        <p:grpSp>
          <p:nvGrpSpPr>
            <p:cNvPr id="34" name="Group 33">
              <a:extLst>
                <a:ext uri="{FF2B5EF4-FFF2-40B4-BE49-F238E27FC236}">
                  <a16:creationId xmlns:a16="http://schemas.microsoft.com/office/drawing/2014/main" id="{2A67E299-63E7-4BF9-911D-7952BD137056}"/>
                </a:ext>
              </a:extLst>
            </p:cNvPr>
            <p:cNvGrpSpPr/>
            <p:nvPr/>
          </p:nvGrpSpPr>
          <p:grpSpPr>
            <a:xfrm>
              <a:off x="3958140" y="1941740"/>
              <a:ext cx="1743498" cy="3193788"/>
              <a:chOff x="3961544" y="1941740"/>
              <a:chExt cx="1743498" cy="3193788"/>
            </a:xfrm>
          </p:grpSpPr>
          <p:sp>
            <p:nvSpPr>
              <p:cNvPr id="39" name="Rectangle: Rounded Corners 38">
                <a:extLst>
                  <a:ext uri="{FF2B5EF4-FFF2-40B4-BE49-F238E27FC236}">
                    <a16:creationId xmlns:a16="http://schemas.microsoft.com/office/drawing/2014/main" id="{C6059139-E22F-4667-AD42-569237CBBA84}"/>
                  </a:ext>
                </a:extLst>
              </p:cNvPr>
              <p:cNvSpPr/>
              <p:nvPr/>
            </p:nvSpPr>
            <p:spPr>
              <a:xfrm>
                <a:off x="3967682" y="4495448"/>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Intellect</a:t>
                </a:r>
              </a:p>
            </p:txBody>
          </p:sp>
          <p:sp>
            <p:nvSpPr>
              <p:cNvPr id="41" name="Rectangle: Rounded Corners 40">
                <a:extLst>
                  <a:ext uri="{FF2B5EF4-FFF2-40B4-BE49-F238E27FC236}">
                    <a16:creationId xmlns:a16="http://schemas.microsoft.com/office/drawing/2014/main" id="{8A937A61-E3CC-425B-BAFC-34FB81014008}"/>
                  </a:ext>
                </a:extLst>
              </p:cNvPr>
              <p:cNvSpPr/>
              <p:nvPr/>
            </p:nvSpPr>
            <p:spPr>
              <a:xfrm>
                <a:off x="3967682" y="3190165"/>
                <a:ext cx="1737360" cy="640080"/>
              </a:xfrm>
              <a:prstGeom prst="roundRect">
                <a:avLst>
                  <a:gd name="adj" fmla="val 5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Reason</a:t>
                </a:r>
              </a:p>
            </p:txBody>
          </p:sp>
          <p:cxnSp>
            <p:nvCxnSpPr>
              <p:cNvPr id="42" name="Straight Arrow Connector 41">
                <a:extLst>
                  <a:ext uri="{FF2B5EF4-FFF2-40B4-BE49-F238E27FC236}">
                    <a16:creationId xmlns:a16="http://schemas.microsoft.com/office/drawing/2014/main" id="{59C00671-2435-464F-8A04-F3CB6257593E}"/>
                  </a:ext>
                </a:extLst>
              </p:cNvPr>
              <p:cNvCxnSpPr>
                <a:cxnSpLocks/>
                <a:stCxn id="41" idx="2"/>
                <a:endCxn id="39" idx="0"/>
              </p:cNvCxnSpPr>
              <p:nvPr/>
            </p:nvCxnSpPr>
            <p:spPr>
              <a:xfrm>
                <a:off x="4836362" y="3830245"/>
                <a:ext cx="0" cy="6652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C69850D-A115-440F-9226-0BF5F5F13FA6}"/>
                  </a:ext>
                </a:extLst>
              </p:cNvPr>
              <p:cNvCxnSpPr>
                <a:cxnSpLocks/>
                <a:stCxn id="41" idx="0"/>
                <a:endCxn id="44" idx="2"/>
              </p:cNvCxnSpPr>
              <p:nvPr/>
            </p:nvCxnSpPr>
            <p:spPr>
              <a:xfrm flipH="1" flipV="1">
                <a:off x="4830224" y="2581820"/>
                <a:ext cx="6138" cy="608345"/>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FD473317-1FA9-4F3E-8EFE-9E043A295CA2}"/>
                  </a:ext>
                </a:extLst>
              </p:cNvPr>
              <p:cNvSpPr/>
              <p:nvPr/>
            </p:nvSpPr>
            <p:spPr>
              <a:xfrm>
                <a:off x="3961544" y="1941740"/>
                <a:ext cx="1737360" cy="640080"/>
              </a:xfrm>
              <a:prstGeom prst="roundRect">
                <a:avLst>
                  <a:gd name="adj"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a:t>
                </a:r>
              </a:p>
            </p:txBody>
          </p:sp>
        </p:grpSp>
      </p:grpSp>
      <p:grpSp>
        <p:nvGrpSpPr>
          <p:cNvPr id="9" name="Group 8">
            <a:extLst>
              <a:ext uri="{FF2B5EF4-FFF2-40B4-BE49-F238E27FC236}">
                <a16:creationId xmlns:a16="http://schemas.microsoft.com/office/drawing/2014/main" id="{B395F06E-19DD-4C03-98F7-B34D6D2353F0}"/>
              </a:ext>
            </a:extLst>
          </p:cNvPr>
          <p:cNvGrpSpPr/>
          <p:nvPr/>
        </p:nvGrpSpPr>
        <p:grpSpPr>
          <a:xfrm>
            <a:off x="2465740" y="2943158"/>
            <a:ext cx="1525310" cy="1233749"/>
            <a:chOff x="2465740" y="2943158"/>
            <a:chExt cx="1525310" cy="1233749"/>
          </a:xfrm>
        </p:grpSpPr>
        <p:cxnSp>
          <p:nvCxnSpPr>
            <p:cNvPr id="45" name="Straight Arrow Connector 44">
              <a:extLst>
                <a:ext uri="{FF2B5EF4-FFF2-40B4-BE49-F238E27FC236}">
                  <a16:creationId xmlns:a16="http://schemas.microsoft.com/office/drawing/2014/main" id="{0D91CF42-5674-4EA9-80B2-7804325D7566}"/>
                </a:ext>
              </a:extLst>
            </p:cNvPr>
            <p:cNvCxnSpPr>
              <a:cxnSpLocks/>
            </p:cNvCxnSpPr>
            <p:nvPr/>
          </p:nvCxnSpPr>
          <p:spPr>
            <a:xfrm>
              <a:off x="2465741" y="2943158"/>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4BB1484-B91F-45B1-8596-1BF53F017F28}"/>
                </a:ext>
              </a:extLst>
            </p:cNvPr>
            <p:cNvCxnSpPr>
              <a:cxnSpLocks/>
            </p:cNvCxnSpPr>
            <p:nvPr/>
          </p:nvCxnSpPr>
          <p:spPr>
            <a:xfrm>
              <a:off x="2465740" y="4176907"/>
              <a:ext cx="1525309" cy="0"/>
            </a:xfrm>
            <a:prstGeom prst="straightConnector1">
              <a:avLst/>
            </a:prstGeom>
            <a:ln w="254000">
              <a:solidFill>
                <a:schemeClr val="accent5">
                  <a:lumMod val="75000"/>
                </a:schemeClr>
              </a:solidFill>
              <a:prstDash val="solid"/>
              <a:tailEnd type="stealth" w="sm" len="sm"/>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2CEFF6-68A3-4206-B0B0-3A23E90E0718}"/>
              </a:ext>
            </a:extLst>
          </p:cNvPr>
          <p:cNvSpPr txBox="1"/>
          <p:nvPr/>
        </p:nvSpPr>
        <p:spPr>
          <a:xfrm>
            <a:off x="666941" y="346779"/>
            <a:ext cx="5749779" cy="523220"/>
          </a:xfrm>
          <a:prstGeom prst="rect">
            <a:avLst/>
          </a:prstGeom>
          <a:noFill/>
        </p:spPr>
        <p:txBody>
          <a:bodyPr wrap="none" rtlCol="0">
            <a:spAutoFit/>
          </a:bodyPr>
          <a:lstStyle/>
          <a:p>
            <a:pPr>
              <a:spcBef>
                <a:spcPts val="1200"/>
              </a:spcBef>
            </a:pPr>
            <a:r>
              <a:rPr lang="en-US" sz="2800" b="1" dirty="0"/>
              <a:t>The Impact of the Theological Virtues</a:t>
            </a:r>
            <a:endParaRPr lang="en-US" sz="2400" b="1" dirty="0"/>
          </a:p>
        </p:txBody>
      </p:sp>
      <p:sp>
        <p:nvSpPr>
          <p:cNvPr id="15" name="Rectangle: Rounded Corners 14">
            <a:extLst>
              <a:ext uri="{FF2B5EF4-FFF2-40B4-BE49-F238E27FC236}">
                <a16:creationId xmlns:a16="http://schemas.microsoft.com/office/drawing/2014/main" id="{01086392-9100-4DAB-9FC3-C773862CB7B8}"/>
              </a:ext>
            </a:extLst>
          </p:cNvPr>
          <p:cNvSpPr/>
          <p:nvPr/>
        </p:nvSpPr>
        <p:spPr>
          <a:xfrm>
            <a:off x="6428740" y="4082796"/>
            <a:ext cx="1944914" cy="627743"/>
          </a:xfrm>
          <a:prstGeom prst="roundRect">
            <a:avLst>
              <a:gd name="adj"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Imagination</a:t>
            </a:r>
          </a:p>
        </p:txBody>
      </p:sp>
      <p:cxnSp>
        <p:nvCxnSpPr>
          <p:cNvPr id="19" name="Straight Arrow Connector 18">
            <a:extLst>
              <a:ext uri="{FF2B5EF4-FFF2-40B4-BE49-F238E27FC236}">
                <a16:creationId xmlns:a16="http://schemas.microsoft.com/office/drawing/2014/main" id="{EA504CE9-ECD7-4BAF-AAD4-AB455858E1AE}"/>
              </a:ext>
            </a:extLst>
          </p:cNvPr>
          <p:cNvCxnSpPr>
            <a:cxnSpLocks/>
            <a:stCxn id="62" idx="2"/>
            <a:endCxn id="15" idx="0"/>
          </p:cNvCxnSpPr>
          <p:nvPr/>
        </p:nvCxnSpPr>
        <p:spPr>
          <a:xfrm>
            <a:off x="7395315" y="3585150"/>
            <a:ext cx="5882" cy="497646"/>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descr="A statue of a deer&#10;&#10;Description automatically generated with low confidence">
            <a:extLst>
              <a:ext uri="{FF2B5EF4-FFF2-40B4-BE49-F238E27FC236}">
                <a16:creationId xmlns:a16="http://schemas.microsoft.com/office/drawing/2014/main" id="{1A7FCDB0-57AC-4F6B-99FA-D016F1E275CB}"/>
              </a:ext>
            </a:extLst>
          </p:cNvPr>
          <p:cNvPicPr>
            <a:picLocks noChangeAspect="1"/>
          </p:cNvPicPr>
          <p:nvPr/>
        </p:nvPicPr>
        <p:blipFill rotWithShape="1">
          <a:blip r:embed="rId3">
            <a:extLst>
              <a:ext uri="{28A0092B-C50C-407E-A947-70E740481C1C}">
                <a14:useLocalDpi xmlns:a14="http://schemas.microsoft.com/office/drawing/2010/main" val="0"/>
              </a:ext>
            </a:extLst>
          </a:blip>
          <a:srcRect l="31508" r="25317"/>
          <a:stretch/>
        </p:blipFill>
        <p:spPr>
          <a:xfrm>
            <a:off x="9834510" y="2648345"/>
            <a:ext cx="1364305" cy="2197949"/>
          </a:xfrm>
          <a:prstGeom prst="rect">
            <a:avLst/>
          </a:prstGeom>
        </p:spPr>
      </p:pic>
      <p:pic>
        <p:nvPicPr>
          <p:cNvPr id="11" name="Picture 10">
            <a:extLst>
              <a:ext uri="{FF2B5EF4-FFF2-40B4-BE49-F238E27FC236}">
                <a16:creationId xmlns:a16="http://schemas.microsoft.com/office/drawing/2014/main" id="{581B9FB9-229B-4192-8A66-4332CC6EC9C4}"/>
              </a:ext>
            </a:extLst>
          </p:cNvPr>
          <p:cNvPicPr>
            <a:picLocks noChangeAspect="1"/>
          </p:cNvPicPr>
          <p:nvPr/>
        </p:nvPicPr>
        <p:blipFill>
          <a:blip r:embed="rId4"/>
          <a:stretch>
            <a:fillRect/>
          </a:stretch>
        </p:blipFill>
        <p:spPr>
          <a:xfrm>
            <a:off x="640168" y="2560904"/>
            <a:ext cx="1890026" cy="1741187"/>
          </a:xfrm>
          <a:prstGeom prst="rect">
            <a:avLst/>
          </a:prstGeom>
        </p:spPr>
      </p:pic>
      <p:sp>
        <p:nvSpPr>
          <p:cNvPr id="60" name="TextBox 59">
            <a:extLst>
              <a:ext uri="{FF2B5EF4-FFF2-40B4-BE49-F238E27FC236}">
                <a16:creationId xmlns:a16="http://schemas.microsoft.com/office/drawing/2014/main" id="{BA353319-184A-46E2-97DA-B53370DB1509}"/>
              </a:ext>
            </a:extLst>
          </p:cNvPr>
          <p:cNvSpPr txBox="1"/>
          <p:nvPr/>
        </p:nvSpPr>
        <p:spPr>
          <a:xfrm>
            <a:off x="2593880" y="2468992"/>
            <a:ext cx="894347" cy="407676"/>
          </a:xfrm>
          <a:prstGeom prst="rect">
            <a:avLst/>
          </a:prstGeom>
          <a:noFill/>
        </p:spPr>
        <p:txBody>
          <a:bodyPr wrap="none" rtlCol="0">
            <a:spAutoFit/>
          </a:bodyPr>
          <a:lstStyle/>
          <a:p>
            <a:pPr algn="ctr">
              <a:lnSpc>
                <a:spcPct val="85000"/>
              </a:lnSpc>
            </a:pPr>
            <a:r>
              <a:rPr lang="en-US" sz="1200" dirty="0"/>
              <a:t>Sanctifying</a:t>
            </a:r>
          </a:p>
          <a:p>
            <a:pPr algn="ctr">
              <a:lnSpc>
                <a:spcPct val="85000"/>
              </a:lnSpc>
            </a:pPr>
            <a:r>
              <a:rPr lang="en-US" sz="1200" dirty="0"/>
              <a:t>Grace</a:t>
            </a:r>
          </a:p>
        </p:txBody>
      </p:sp>
      <p:sp>
        <p:nvSpPr>
          <p:cNvPr id="61" name="TextBox 60">
            <a:extLst>
              <a:ext uri="{FF2B5EF4-FFF2-40B4-BE49-F238E27FC236}">
                <a16:creationId xmlns:a16="http://schemas.microsoft.com/office/drawing/2014/main" id="{8E5C8ADF-46D9-4F2D-92B4-A1C2057A3E7F}"/>
              </a:ext>
            </a:extLst>
          </p:cNvPr>
          <p:cNvSpPr txBox="1"/>
          <p:nvPr/>
        </p:nvSpPr>
        <p:spPr>
          <a:xfrm>
            <a:off x="2750749" y="3723991"/>
            <a:ext cx="580608" cy="407676"/>
          </a:xfrm>
          <a:prstGeom prst="rect">
            <a:avLst/>
          </a:prstGeom>
          <a:noFill/>
        </p:spPr>
        <p:txBody>
          <a:bodyPr wrap="none" rtlCol="0">
            <a:spAutoFit/>
          </a:bodyPr>
          <a:lstStyle/>
          <a:p>
            <a:pPr algn="ctr">
              <a:lnSpc>
                <a:spcPct val="85000"/>
              </a:lnSpc>
            </a:pPr>
            <a:r>
              <a:rPr lang="en-US" sz="1200" dirty="0"/>
              <a:t>Actual</a:t>
            </a:r>
          </a:p>
          <a:p>
            <a:pPr algn="ctr">
              <a:lnSpc>
                <a:spcPct val="85000"/>
              </a:lnSpc>
            </a:pPr>
            <a:r>
              <a:rPr lang="en-US" sz="1200" dirty="0"/>
              <a:t>Grace</a:t>
            </a:r>
          </a:p>
        </p:txBody>
      </p:sp>
      <p:sp>
        <p:nvSpPr>
          <p:cNvPr id="32" name="TextBox 31">
            <a:extLst>
              <a:ext uri="{FF2B5EF4-FFF2-40B4-BE49-F238E27FC236}">
                <a16:creationId xmlns:a16="http://schemas.microsoft.com/office/drawing/2014/main" id="{67F85C70-A7C3-48E7-BA66-031E71D149FE}"/>
              </a:ext>
            </a:extLst>
          </p:cNvPr>
          <p:cNvSpPr txBox="1"/>
          <p:nvPr/>
        </p:nvSpPr>
        <p:spPr>
          <a:xfrm>
            <a:off x="2120800" y="5283221"/>
            <a:ext cx="7860006" cy="1128001"/>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Practice the Theological Virtues</a:t>
            </a:r>
          </a:p>
          <a:p>
            <a:pPr algn="ctr">
              <a:lnSpc>
                <a:spcPct val="85000"/>
              </a:lnSpc>
            </a:pPr>
            <a:r>
              <a:rPr lang="en-US" sz="2400" b="1" dirty="0">
                <a:solidFill>
                  <a:srgbClr val="FF0000"/>
                </a:solidFill>
              </a:rPr>
              <a:t>to correct our Orientation</a:t>
            </a:r>
          </a:p>
          <a:p>
            <a:pPr algn="ctr">
              <a:spcBef>
                <a:spcPts val="300"/>
              </a:spcBef>
            </a:pPr>
            <a:r>
              <a:rPr lang="en-US" sz="2400" b="1" dirty="0">
                <a:solidFill>
                  <a:srgbClr val="FF0000"/>
                </a:solidFill>
              </a:rPr>
              <a:t>Faith, Hope, Charity</a:t>
            </a:r>
          </a:p>
        </p:txBody>
      </p:sp>
      <p:grpSp>
        <p:nvGrpSpPr>
          <p:cNvPr id="25" name="Group 24">
            <a:extLst>
              <a:ext uri="{FF2B5EF4-FFF2-40B4-BE49-F238E27FC236}">
                <a16:creationId xmlns:a16="http://schemas.microsoft.com/office/drawing/2014/main" id="{1DB39B1D-0AE9-4326-8F20-BBDC40A2D54D}"/>
              </a:ext>
            </a:extLst>
          </p:cNvPr>
          <p:cNvGrpSpPr/>
          <p:nvPr/>
        </p:nvGrpSpPr>
        <p:grpSpPr>
          <a:xfrm>
            <a:off x="5672866" y="2894687"/>
            <a:ext cx="755874" cy="1501981"/>
            <a:chOff x="10184099" y="1986619"/>
            <a:chExt cx="755874" cy="1501981"/>
          </a:xfrm>
        </p:grpSpPr>
        <p:cxnSp>
          <p:nvCxnSpPr>
            <p:cNvPr id="52" name="Straight Arrow Connector 51">
              <a:extLst>
                <a:ext uri="{FF2B5EF4-FFF2-40B4-BE49-F238E27FC236}">
                  <a16:creationId xmlns:a16="http://schemas.microsoft.com/office/drawing/2014/main" id="{9B78425B-6409-4CB5-8849-B1BEF0346584}"/>
                </a:ext>
              </a:extLst>
            </p:cNvPr>
            <p:cNvCxnSpPr>
              <a:cxnSpLocks/>
              <a:endCxn id="15" idx="1"/>
            </p:cNvCxnSpPr>
            <p:nvPr/>
          </p:nvCxnSpPr>
          <p:spPr>
            <a:xfrm>
              <a:off x="10184099" y="3278097"/>
              <a:ext cx="755874" cy="210503"/>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62DA8BD-6508-49BB-9039-301E0D9E8F79}"/>
                </a:ext>
              </a:extLst>
            </p:cNvPr>
            <p:cNvCxnSpPr>
              <a:cxnSpLocks/>
            </p:cNvCxnSpPr>
            <p:nvPr/>
          </p:nvCxnSpPr>
          <p:spPr>
            <a:xfrm>
              <a:off x="10211909" y="1986619"/>
              <a:ext cx="728064" cy="203286"/>
            </a:xfrm>
            <a:prstGeom prst="straightConnector1">
              <a:avLst/>
            </a:prstGeom>
            <a:ln>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7DF39642-311B-414B-9E5F-CDC74C9C6462}"/>
              </a:ext>
            </a:extLst>
          </p:cNvPr>
          <p:cNvSpPr/>
          <p:nvPr/>
        </p:nvSpPr>
        <p:spPr>
          <a:xfrm>
            <a:off x="7143830" y="1366533"/>
            <a:ext cx="1417073" cy="55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3200" b="1" dirty="0">
                <a:solidFill>
                  <a:srgbClr val="0070C0"/>
                </a:solidFill>
              </a:rPr>
              <a:t>GOD</a:t>
            </a:r>
          </a:p>
        </p:txBody>
      </p:sp>
      <p:pic>
        <p:nvPicPr>
          <p:cNvPr id="35" name="Picture 34">
            <a:extLst>
              <a:ext uri="{FF2B5EF4-FFF2-40B4-BE49-F238E27FC236}">
                <a16:creationId xmlns:a16="http://schemas.microsoft.com/office/drawing/2014/main" id="{78703198-BD4E-4BF9-A1D8-BFE449B77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53143" y="2179299"/>
            <a:ext cx="890175" cy="3163808"/>
          </a:xfrm>
          <a:prstGeom prst="rect">
            <a:avLst/>
          </a:prstGeom>
        </p:spPr>
      </p:pic>
      <p:grpSp>
        <p:nvGrpSpPr>
          <p:cNvPr id="37" name="Group 36">
            <a:extLst>
              <a:ext uri="{FF2B5EF4-FFF2-40B4-BE49-F238E27FC236}">
                <a16:creationId xmlns:a16="http://schemas.microsoft.com/office/drawing/2014/main" id="{234F7935-2807-4DD2-8785-3D9CD24DBA91}"/>
              </a:ext>
            </a:extLst>
          </p:cNvPr>
          <p:cNvGrpSpPr/>
          <p:nvPr/>
        </p:nvGrpSpPr>
        <p:grpSpPr>
          <a:xfrm>
            <a:off x="8998045" y="2591699"/>
            <a:ext cx="951833" cy="1674601"/>
            <a:chOff x="8942611" y="2720671"/>
            <a:chExt cx="951833" cy="1674601"/>
          </a:xfrm>
        </p:grpSpPr>
        <p:grpSp>
          <p:nvGrpSpPr>
            <p:cNvPr id="47" name="Group 46">
              <a:extLst>
                <a:ext uri="{FF2B5EF4-FFF2-40B4-BE49-F238E27FC236}">
                  <a16:creationId xmlns:a16="http://schemas.microsoft.com/office/drawing/2014/main" id="{80F7B125-9EE0-4C57-BC40-CA7F8F599F88}"/>
                </a:ext>
              </a:extLst>
            </p:cNvPr>
            <p:cNvGrpSpPr/>
            <p:nvPr/>
          </p:nvGrpSpPr>
          <p:grpSpPr>
            <a:xfrm>
              <a:off x="8942611" y="3096974"/>
              <a:ext cx="894347" cy="1298298"/>
              <a:chOff x="8854357" y="5792252"/>
              <a:chExt cx="1460856" cy="1298298"/>
            </a:xfrm>
          </p:grpSpPr>
          <p:cxnSp>
            <p:nvCxnSpPr>
              <p:cNvPr id="57" name="Straight Arrow Connector 56">
                <a:extLst>
                  <a:ext uri="{FF2B5EF4-FFF2-40B4-BE49-F238E27FC236}">
                    <a16:creationId xmlns:a16="http://schemas.microsoft.com/office/drawing/2014/main" id="{1370A1AF-17CF-4021-90EE-7DE46812EB3D}"/>
                  </a:ext>
                </a:extLst>
              </p:cNvPr>
              <p:cNvCxnSpPr>
                <a:cxnSpLocks/>
              </p:cNvCxnSpPr>
              <p:nvPr/>
            </p:nvCxnSpPr>
            <p:spPr>
              <a:xfrm flipH="1">
                <a:off x="8854357" y="7090549"/>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D41041E-5267-4B0B-AE4E-9CC8E49A4D36}"/>
                  </a:ext>
                </a:extLst>
              </p:cNvPr>
              <p:cNvCxnSpPr>
                <a:cxnSpLocks/>
              </p:cNvCxnSpPr>
              <p:nvPr/>
            </p:nvCxnSpPr>
            <p:spPr>
              <a:xfrm flipH="1">
                <a:off x="8854357" y="6441401"/>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A28800A-9D9A-4BAA-8243-40772C9F5B78}"/>
                  </a:ext>
                </a:extLst>
              </p:cNvPr>
              <p:cNvCxnSpPr>
                <a:cxnSpLocks/>
              </p:cNvCxnSpPr>
              <p:nvPr/>
            </p:nvCxnSpPr>
            <p:spPr>
              <a:xfrm flipH="1">
                <a:off x="8854357" y="5792252"/>
                <a:ext cx="1460856" cy="1"/>
              </a:xfrm>
              <a:prstGeom prst="straightConnector1">
                <a:avLst/>
              </a:prstGeom>
              <a:ln w="1524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73D1B30F-EBD5-464F-91AF-E00EBFA5BD05}"/>
                </a:ext>
              </a:extLst>
            </p:cNvPr>
            <p:cNvSpPr txBox="1"/>
            <p:nvPr/>
          </p:nvSpPr>
          <p:spPr>
            <a:xfrm>
              <a:off x="8998045" y="2720671"/>
              <a:ext cx="896399" cy="276999"/>
            </a:xfrm>
            <a:prstGeom prst="rect">
              <a:avLst/>
            </a:prstGeom>
            <a:noFill/>
          </p:spPr>
          <p:txBody>
            <a:bodyPr wrap="none" rtlCol="0">
              <a:spAutoFit/>
            </a:bodyPr>
            <a:lstStyle/>
            <a:p>
              <a:r>
                <a:rPr lang="en-US" sz="1200" dirty="0"/>
                <a:t>Temptation</a:t>
              </a:r>
            </a:p>
          </p:txBody>
        </p:sp>
        <p:sp>
          <p:nvSpPr>
            <p:cNvPr id="55" name="TextBox 54">
              <a:extLst>
                <a:ext uri="{FF2B5EF4-FFF2-40B4-BE49-F238E27FC236}">
                  <a16:creationId xmlns:a16="http://schemas.microsoft.com/office/drawing/2014/main" id="{D6BBD7A4-0AD8-43A7-8B27-658840A0441D}"/>
                </a:ext>
              </a:extLst>
            </p:cNvPr>
            <p:cNvSpPr txBox="1"/>
            <p:nvPr/>
          </p:nvSpPr>
          <p:spPr>
            <a:xfrm>
              <a:off x="8998045" y="3255470"/>
              <a:ext cx="894347" cy="407676"/>
            </a:xfrm>
            <a:prstGeom prst="rect">
              <a:avLst/>
            </a:prstGeom>
            <a:noFill/>
          </p:spPr>
          <p:txBody>
            <a:bodyPr wrap="none" rtlCol="0">
              <a:spAutoFit/>
            </a:bodyPr>
            <a:lstStyle/>
            <a:p>
              <a:pPr algn="ctr">
                <a:lnSpc>
                  <a:spcPct val="85000"/>
                </a:lnSpc>
              </a:pPr>
              <a:r>
                <a:rPr lang="en-US" sz="1200" dirty="0"/>
                <a:t>Direct</a:t>
              </a:r>
            </a:p>
            <a:p>
              <a:pPr algn="ctr">
                <a:lnSpc>
                  <a:spcPct val="85000"/>
                </a:lnSpc>
              </a:pPr>
              <a:r>
                <a:rPr lang="en-US" sz="1200" dirty="0"/>
                <a:t>Oppression</a:t>
              </a:r>
            </a:p>
          </p:txBody>
        </p:sp>
        <p:sp>
          <p:nvSpPr>
            <p:cNvPr id="56" name="TextBox 55">
              <a:extLst>
                <a:ext uri="{FF2B5EF4-FFF2-40B4-BE49-F238E27FC236}">
                  <a16:creationId xmlns:a16="http://schemas.microsoft.com/office/drawing/2014/main" id="{B80610ED-F52A-4E5F-B738-B9B5277B5614}"/>
                </a:ext>
              </a:extLst>
            </p:cNvPr>
            <p:cNvSpPr txBox="1"/>
            <p:nvPr/>
          </p:nvSpPr>
          <p:spPr>
            <a:xfrm>
              <a:off x="8998045" y="3929752"/>
              <a:ext cx="894347" cy="407676"/>
            </a:xfrm>
            <a:prstGeom prst="rect">
              <a:avLst/>
            </a:prstGeom>
            <a:noFill/>
          </p:spPr>
          <p:txBody>
            <a:bodyPr wrap="none" rtlCol="0">
              <a:spAutoFit/>
            </a:bodyPr>
            <a:lstStyle/>
            <a:p>
              <a:pPr algn="ctr">
                <a:lnSpc>
                  <a:spcPct val="85000"/>
                </a:lnSpc>
              </a:pPr>
              <a:r>
                <a:rPr lang="en-US" sz="1200" dirty="0"/>
                <a:t>Indirect</a:t>
              </a:r>
            </a:p>
            <a:p>
              <a:pPr algn="ctr">
                <a:lnSpc>
                  <a:spcPct val="85000"/>
                </a:lnSpc>
              </a:pPr>
              <a:r>
                <a:rPr lang="en-US" sz="1200" dirty="0"/>
                <a:t>Oppression</a:t>
              </a:r>
            </a:p>
          </p:txBody>
        </p:sp>
      </p:grpSp>
      <p:grpSp>
        <p:nvGrpSpPr>
          <p:cNvPr id="38" name="Group 37">
            <a:extLst>
              <a:ext uri="{FF2B5EF4-FFF2-40B4-BE49-F238E27FC236}">
                <a16:creationId xmlns:a16="http://schemas.microsoft.com/office/drawing/2014/main" id="{9F4B80BC-5761-01FD-9B45-CB93E9DCE65B}"/>
              </a:ext>
            </a:extLst>
          </p:cNvPr>
          <p:cNvGrpSpPr/>
          <p:nvPr/>
        </p:nvGrpSpPr>
        <p:grpSpPr>
          <a:xfrm>
            <a:off x="6416720" y="2722063"/>
            <a:ext cx="1951052" cy="863087"/>
            <a:chOff x="6716256" y="2609668"/>
            <a:chExt cx="1951052" cy="863087"/>
          </a:xfrm>
        </p:grpSpPr>
        <p:sp>
          <p:nvSpPr>
            <p:cNvPr id="40" name="Rectangle: Rounded Corners 39">
              <a:extLst>
                <a:ext uri="{FF2B5EF4-FFF2-40B4-BE49-F238E27FC236}">
                  <a16:creationId xmlns:a16="http://schemas.microsoft.com/office/drawing/2014/main" id="{D619948A-0B9D-A484-B7F1-1C35F182D834}"/>
                </a:ext>
              </a:extLst>
            </p:cNvPr>
            <p:cNvSpPr/>
            <p:nvPr/>
          </p:nvSpPr>
          <p:spPr>
            <a:xfrm>
              <a:off x="6722394" y="2609668"/>
              <a:ext cx="1944914" cy="840799"/>
            </a:xfrm>
            <a:prstGeom prst="roundRect">
              <a:avLst>
                <a:gd name="adj" fmla="val 17837"/>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2400" dirty="0"/>
            </a:p>
          </p:txBody>
        </p:sp>
        <p:sp>
          <p:nvSpPr>
            <p:cNvPr id="51" name="Rectangle: Rounded Corners 50">
              <a:extLst>
                <a:ext uri="{FF2B5EF4-FFF2-40B4-BE49-F238E27FC236}">
                  <a16:creationId xmlns:a16="http://schemas.microsoft.com/office/drawing/2014/main" id="{E4804EEB-4466-EEB6-723A-513DACB4DBC4}"/>
                </a:ext>
              </a:extLst>
            </p:cNvPr>
            <p:cNvSpPr/>
            <p:nvPr/>
          </p:nvSpPr>
          <p:spPr>
            <a:xfrm>
              <a:off x="6716256" y="2609668"/>
              <a:ext cx="1944914" cy="419488"/>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Concupiscible</a:t>
              </a:r>
            </a:p>
          </p:txBody>
        </p:sp>
        <p:sp>
          <p:nvSpPr>
            <p:cNvPr id="62" name="Rectangle: Rounded Corners 61">
              <a:extLst>
                <a:ext uri="{FF2B5EF4-FFF2-40B4-BE49-F238E27FC236}">
                  <a16:creationId xmlns:a16="http://schemas.microsoft.com/office/drawing/2014/main" id="{65D29F17-9877-1ED0-BD2B-634DC95320E1}"/>
                </a:ext>
              </a:extLst>
            </p:cNvPr>
            <p:cNvSpPr/>
            <p:nvPr/>
          </p:nvSpPr>
          <p:spPr>
            <a:xfrm>
              <a:off x="6722394" y="3042010"/>
              <a:ext cx="1944914" cy="430745"/>
            </a:xfrm>
            <a:prstGeom prst="roundRect">
              <a:avLst>
                <a:gd name="adj" fmla="val 500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Irascible</a:t>
              </a:r>
            </a:p>
          </p:txBody>
        </p:sp>
      </p:grpSp>
    </p:spTree>
    <p:extLst>
      <p:ext uri="{BB962C8B-B14F-4D97-AF65-F5344CB8AC3E}">
        <p14:creationId xmlns:p14="http://schemas.microsoft.com/office/powerpoint/2010/main" val="8863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35</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2739231" y="2893469"/>
            <a:ext cx="6713537" cy="535531"/>
          </a:xfrm>
          <a:prstGeom prst="rect">
            <a:avLst/>
          </a:prstGeom>
          <a:noFill/>
        </p:spPr>
        <p:txBody>
          <a:bodyPr wrap="square" rtlCol="0">
            <a:spAutoFit/>
          </a:bodyPr>
          <a:lstStyle/>
          <a:p>
            <a:pPr algn="ctr">
              <a:lnSpc>
                <a:spcPct val="90000"/>
              </a:lnSpc>
              <a:spcBef>
                <a:spcPts val="3600"/>
              </a:spcBef>
            </a:pPr>
            <a:r>
              <a:rPr lang="en-US" sz="3200" b="1" i="1" dirty="0"/>
              <a:t>BREAK</a:t>
            </a:r>
            <a:endParaRPr lang="en-US" sz="2000" i="1" dirty="0"/>
          </a:p>
        </p:txBody>
      </p:sp>
    </p:spTree>
    <p:extLst>
      <p:ext uri="{BB962C8B-B14F-4D97-AF65-F5344CB8AC3E}">
        <p14:creationId xmlns:p14="http://schemas.microsoft.com/office/powerpoint/2010/main" val="4108928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36</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2739231" y="1216844"/>
            <a:ext cx="6713537" cy="3982629"/>
          </a:xfrm>
          <a:prstGeom prst="rect">
            <a:avLst/>
          </a:prstGeom>
          <a:noFill/>
        </p:spPr>
        <p:txBody>
          <a:bodyPr wrap="square" rtlCol="0">
            <a:spAutoFit/>
          </a:bodyPr>
          <a:lstStyle/>
          <a:p>
            <a:pPr algn="ctr">
              <a:lnSpc>
                <a:spcPct val="90000"/>
              </a:lnSpc>
              <a:spcBef>
                <a:spcPts val="2400"/>
              </a:spcBef>
            </a:pPr>
            <a:r>
              <a:rPr lang="en-US" sz="3200" b="1" i="1" dirty="0">
                <a:solidFill>
                  <a:schemeClr val="bg1">
                    <a:lumMod val="85000"/>
                  </a:schemeClr>
                </a:solidFill>
              </a:rPr>
              <a:t>How Satan Influences Us</a:t>
            </a:r>
          </a:p>
          <a:p>
            <a:pPr algn="ctr">
              <a:lnSpc>
                <a:spcPct val="90000"/>
              </a:lnSpc>
            </a:pPr>
            <a:r>
              <a:rPr lang="en-US" sz="3200" b="1" i="1" dirty="0">
                <a:solidFill>
                  <a:schemeClr val="bg1">
                    <a:lumMod val="85000"/>
                  </a:schemeClr>
                </a:solidFill>
              </a:rPr>
              <a:t>(Temptation and Oppression)</a:t>
            </a:r>
          </a:p>
          <a:p>
            <a:pPr algn="ctr">
              <a:lnSpc>
                <a:spcPct val="90000"/>
              </a:lnSpc>
              <a:spcBef>
                <a:spcPts val="3600"/>
              </a:spcBef>
            </a:pPr>
            <a:r>
              <a:rPr lang="en-US" sz="3200" b="1" i="1" dirty="0"/>
              <a:t>How Modern Society Grooms Us for Diabolic Influence</a:t>
            </a:r>
          </a:p>
          <a:p>
            <a:pPr algn="ctr">
              <a:lnSpc>
                <a:spcPct val="90000"/>
              </a:lnSpc>
              <a:spcBef>
                <a:spcPts val="3600"/>
              </a:spcBef>
            </a:pPr>
            <a:r>
              <a:rPr lang="en-US" sz="3200" b="1" i="1" dirty="0">
                <a:solidFill>
                  <a:schemeClr val="bg1">
                    <a:lumMod val="85000"/>
                  </a:schemeClr>
                </a:solidFill>
              </a:rPr>
              <a:t>How We Fight Back to Restore our Church and our Communities</a:t>
            </a:r>
          </a:p>
          <a:p>
            <a:pPr algn="ctr"/>
            <a:endParaRPr lang="en-US" sz="2000" i="1" dirty="0"/>
          </a:p>
        </p:txBody>
      </p:sp>
    </p:spTree>
    <p:extLst>
      <p:ext uri="{BB962C8B-B14F-4D97-AF65-F5344CB8AC3E}">
        <p14:creationId xmlns:p14="http://schemas.microsoft.com/office/powerpoint/2010/main" val="3894242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37</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9595704" cy="461665"/>
          </a:xfrm>
          <a:prstGeom prst="rect">
            <a:avLst/>
          </a:prstGeom>
          <a:noFill/>
        </p:spPr>
        <p:txBody>
          <a:bodyPr wrap="none" rtlCol="0">
            <a:spAutoFit/>
          </a:bodyPr>
          <a:lstStyle/>
          <a:p>
            <a:pPr>
              <a:spcBef>
                <a:spcPts val="1200"/>
              </a:spcBef>
            </a:pPr>
            <a:r>
              <a:rPr lang="en-US" sz="2400" b="1" dirty="0"/>
              <a:t>Is modern society (in the U.S.) Christian?  Is it Catholic? Does it matter? </a:t>
            </a:r>
            <a:endParaRPr lang="en-US" sz="2000" b="1" dirty="0"/>
          </a:p>
        </p:txBody>
      </p:sp>
      <p:sp>
        <p:nvSpPr>
          <p:cNvPr id="8" name="TextBox 7">
            <a:extLst>
              <a:ext uri="{FF2B5EF4-FFF2-40B4-BE49-F238E27FC236}">
                <a16:creationId xmlns:a16="http://schemas.microsoft.com/office/drawing/2014/main" id="{E4EDC087-0BA0-40E5-479E-A29431D450CB}"/>
              </a:ext>
            </a:extLst>
          </p:cNvPr>
          <p:cNvSpPr txBox="1"/>
          <p:nvPr/>
        </p:nvSpPr>
        <p:spPr>
          <a:xfrm>
            <a:off x="1080826" y="1480638"/>
            <a:ext cx="5151218" cy="2246769"/>
          </a:xfrm>
          <a:prstGeom prst="rect">
            <a:avLst/>
          </a:prstGeom>
          <a:noFill/>
        </p:spPr>
        <p:txBody>
          <a:bodyPr wrap="none" rtlCol="0">
            <a:spAutoFit/>
          </a:bodyPr>
          <a:lstStyle/>
          <a:p>
            <a:pPr marL="342900" indent="-342900">
              <a:spcBef>
                <a:spcPts val="1200"/>
              </a:spcBef>
              <a:buFontTx/>
              <a:buChar char="-"/>
            </a:pPr>
            <a:r>
              <a:rPr lang="en-US" sz="2000" b="1" dirty="0"/>
              <a:t>the role of Sanctifying Grace</a:t>
            </a:r>
          </a:p>
          <a:p>
            <a:pPr marL="342900" indent="-342900">
              <a:spcBef>
                <a:spcPts val="1200"/>
              </a:spcBef>
              <a:buFontTx/>
              <a:buChar char="-"/>
            </a:pPr>
            <a:r>
              <a:rPr lang="en-US" sz="2000" b="1" dirty="0"/>
              <a:t>the role of Reason </a:t>
            </a:r>
          </a:p>
          <a:p>
            <a:pPr marL="342900" indent="-342900">
              <a:spcBef>
                <a:spcPts val="1200"/>
              </a:spcBef>
              <a:buFontTx/>
              <a:buChar char="-"/>
            </a:pPr>
            <a:r>
              <a:rPr lang="en-US" sz="2000" b="1" dirty="0"/>
              <a:t>the role of Faith</a:t>
            </a:r>
          </a:p>
          <a:p>
            <a:pPr marL="342900" indent="-342900">
              <a:spcBef>
                <a:spcPts val="1200"/>
              </a:spcBef>
              <a:buFontTx/>
              <a:buChar char="-"/>
            </a:pPr>
            <a:r>
              <a:rPr lang="en-US" sz="2000" b="1" dirty="0"/>
              <a:t>the role of the papacy and the Magisterium</a:t>
            </a:r>
          </a:p>
          <a:p>
            <a:pPr marL="342900" indent="-342900">
              <a:spcBef>
                <a:spcPts val="1200"/>
              </a:spcBef>
              <a:buFontTx/>
              <a:buChar char="-"/>
            </a:pPr>
            <a:r>
              <a:rPr lang="en-US" sz="2000" b="1" dirty="0"/>
              <a:t>proper Institutional Order</a:t>
            </a:r>
          </a:p>
        </p:txBody>
      </p:sp>
      <p:sp>
        <p:nvSpPr>
          <p:cNvPr id="7" name="TextBox 6">
            <a:extLst>
              <a:ext uri="{FF2B5EF4-FFF2-40B4-BE49-F238E27FC236}">
                <a16:creationId xmlns:a16="http://schemas.microsoft.com/office/drawing/2014/main" id="{0F26CD3E-A80E-97CA-15BA-1899070D2D65}"/>
              </a:ext>
            </a:extLst>
          </p:cNvPr>
          <p:cNvSpPr txBox="1"/>
          <p:nvPr/>
        </p:nvSpPr>
        <p:spPr>
          <a:xfrm>
            <a:off x="2165997" y="4323101"/>
            <a:ext cx="7860006" cy="409023"/>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The errors of Protestantism laid a foundation for the diabolic</a:t>
            </a:r>
          </a:p>
        </p:txBody>
      </p:sp>
    </p:spTree>
    <p:extLst>
      <p:ext uri="{BB962C8B-B14F-4D97-AF65-F5344CB8AC3E}">
        <p14:creationId xmlns:p14="http://schemas.microsoft.com/office/powerpoint/2010/main" val="40965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38</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5581080" cy="461665"/>
          </a:xfrm>
          <a:prstGeom prst="rect">
            <a:avLst/>
          </a:prstGeom>
          <a:noFill/>
        </p:spPr>
        <p:txBody>
          <a:bodyPr wrap="none" rtlCol="0">
            <a:spAutoFit/>
          </a:bodyPr>
          <a:lstStyle/>
          <a:p>
            <a:pPr>
              <a:spcBef>
                <a:spcPts val="1200"/>
              </a:spcBef>
            </a:pPr>
            <a:r>
              <a:rPr lang="en-US" sz="2400" b="1" dirty="0"/>
              <a:t>Is society’s abhorrence of SHAME proper? </a:t>
            </a:r>
            <a:endParaRPr lang="en-US" sz="2000" b="1" dirty="0"/>
          </a:p>
        </p:txBody>
      </p:sp>
      <p:sp>
        <p:nvSpPr>
          <p:cNvPr id="8" name="TextBox 7">
            <a:extLst>
              <a:ext uri="{FF2B5EF4-FFF2-40B4-BE49-F238E27FC236}">
                <a16:creationId xmlns:a16="http://schemas.microsoft.com/office/drawing/2014/main" id="{E4EDC087-0BA0-40E5-479E-A29431D450CB}"/>
              </a:ext>
            </a:extLst>
          </p:cNvPr>
          <p:cNvSpPr txBox="1"/>
          <p:nvPr/>
        </p:nvSpPr>
        <p:spPr>
          <a:xfrm>
            <a:off x="1080826" y="1480638"/>
            <a:ext cx="7655044" cy="746358"/>
          </a:xfrm>
          <a:prstGeom prst="rect">
            <a:avLst/>
          </a:prstGeom>
          <a:noFill/>
        </p:spPr>
        <p:txBody>
          <a:bodyPr wrap="none" rtlCol="0">
            <a:spAutoFit/>
          </a:bodyPr>
          <a:lstStyle/>
          <a:p>
            <a:pPr marL="342900" indent="-342900">
              <a:spcBef>
                <a:spcPts val="300"/>
              </a:spcBef>
              <a:buFontTx/>
              <a:buChar char="-"/>
            </a:pPr>
            <a:r>
              <a:rPr lang="en-US" sz="2000" b="1" dirty="0"/>
              <a:t>Sense of Shame is an INTEGRAL PART of the virtue of TEMPERANCE</a:t>
            </a:r>
          </a:p>
          <a:p>
            <a:pPr marL="342900" indent="-342900">
              <a:spcBef>
                <a:spcPts val="300"/>
              </a:spcBef>
              <a:buFontTx/>
              <a:buChar char="-"/>
            </a:pPr>
            <a:r>
              <a:rPr lang="en-US" sz="2000" b="1" dirty="0"/>
              <a:t>Sense of Honor is an INTEGRAL PART of the virtue of TEMPERANCE</a:t>
            </a:r>
          </a:p>
        </p:txBody>
      </p:sp>
      <p:sp>
        <p:nvSpPr>
          <p:cNvPr id="7" name="TextBox 6">
            <a:extLst>
              <a:ext uri="{FF2B5EF4-FFF2-40B4-BE49-F238E27FC236}">
                <a16:creationId xmlns:a16="http://schemas.microsoft.com/office/drawing/2014/main" id="{0F26CD3E-A80E-97CA-15BA-1899070D2D65}"/>
              </a:ext>
            </a:extLst>
          </p:cNvPr>
          <p:cNvSpPr txBox="1"/>
          <p:nvPr/>
        </p:nvSpPr>
        <p:spPr>
          <a:xfrm>
            <a:off x="2165997" y="4588580"/>
            <a:ext cx="7860006" cy="722955"/>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Abhorrence and absolute rejection of SHAME encourages the Appetites to DOMINATE over Reason</a:t>
            </a:r>
          </a:p>
        </p:txBody>
      </p:sp>
      <p:grpSp>
        <p:nvGrpSpPr>
          <p:cNvPr id="3" name="Group 2">
            <a:extLst>
              <a:ext uri="{FF2B5EF4-FFF2-40B4-BE49-F238E27FC236}">
                <a16:creationId xmlns:a16="http://schemas.microsoft.com/office/drawing/2014/main" id="{CCAFFA41-F74B-84E6-8CC8-D195100772F6}"/>
              </a:ext>
            </a:extLst>
          </p:cNvPr>
          <p:cNvGrpSpPr/>
          <p:nvPr/>
        </p:nvGrpSpPr>
        <p:grpSpPr>
          <a:xfrm>
            <a:off x="666941" y="2467333"/>
            <a:ext cx="10014931" cy="1381855"/>
            <a:chOff x="666941" y="2317708"/>
            <a:chExt cx="10014931" cy="1381855"/>
          </a:xfrm>
        </p:grpSpPr>
        <p:sp>
          <p:nvSpPr>
            <p:cNvPr id="9" name="TextBox 8">
              <a:extLst>
                <a:ext uri="{FF2B5EF4-FFF2-40B4-BE49-F238E27FC236}">
                  <a16:creationId xmlns:a16="http://schemas.microsoft.com/office/drawing/2014/main" id="{8491A157-20D4-EEA7-F05D-1492B3A860CC}"/>
                </a:ext>
              </a:extLst>
            </p:cNvPr>
            <p:cNvSpPr txBox="1"/>
            <p:nvPr/>
          </p:nvSpPr>
          <p:spPr>
            <a:xfrm>
              <a:off x="666941" y="2317708"/>
              <a:ext cx="9981394" cy="722505"/>
            </a:xfrm>
            <a:prstGeom prst="rect">
              <a:avLst/>
            </a:prstGeom>
            <a:noFill/>
          </p:spPr>
          <p:txBody>
            <a:bodyPr wrap="square" rtlCol="0">
              <a:spAutoFit/>
            </a:bodyPr>
            <a:lstStyle/>
            <a:p>
              <a:pPr>
                <a:lnSpc>
                  <a:spcPct val="85000"/>
                </a:lnSpc>
                <a:spcBef>
                  <a:spcPts val="600"/>
                </a:spcBef>
              </a:pPr>
              <a:r>
                <a:rPr lang="en-US" sz="2800" b="1" i="1" dirty="0"/>
                <a:t>Sense of Shame: </a:t>
              </a:r>
              <a:r>
                <a:rPr lang="en-US" sz="2000" i="1" dirty="0"/>
                <a:t>primarily, a fear of something base; and secondarily, the feeling which one experiences after performing a disgraceful action</a:t>
              </a:r>
              <a:endParaRPr lang="en-US" sz="2800" i="1" dirty="0"/>
            </a:p>
          </p:txBody>
        </p:sp>
        <p:sp>
          <p:nvSpPr>
            <p:cNvPr id="10" name="TextBox 9">
              <a:extLst>
                <a:ext uri="{FF2B5EF4-FFF2-40B4-BE49-F238E27FC236}">
                  <a16:creationId xmlns:a16="http://schemas.microsoft.com/office/drawing/2014/main" id="{FC50C34A-FF23-310E-76CA-6EEAC50FAFF0}"/>
                </a:ext>
              </a:extLst>
            </p:cNvPr>
            <p:cNvSpPr txBox="1"/>
            <p:nvPr/>
          </p:nvSpPr>
          <p:spPr>
            <a:xfrm>
              <a:off x="700478" y="3237770"/>
              <a:ext cx="9981394" cy="461793"/>
            </a:xfrm>
            <a:prstGeom prst="rect">
              <a:avLst/>
            </a:prstGeom>
            <a:noFill/>
          </p:spPr>
          <p:txBody>
            <a:bodyPr wrap="square" rtlCol="0">
              <a:spAutoFit/>
            </a:bodyPr>
            <a:lstStyle/>
            <a:p>
              <a:pPr>
                <a:lnSpc>
                  <a:spcPct val="85000"/>
                </a:lnSpc>
                <a:spcBef>
                  <a:spcPts val="600"/>
                </a:spcBef>
              </a:pPr>
              <a:r>
                <a:rPr lang="en-US" sz="2800" b="1" i="1" dirty="0"/>
                <a:t>Sense of Shame: </a:t>
              </a:r>
              <a:r>
                <a:rPr lang="en-US" sz="2000" b="1" i="1" dirty="0">
                  <a:solidFill>
                    <a:srgbClr val="FF0000"/>
                  </a:solidFill>
                </a:rPr>
                <a:t>focuses our attention on the shamefulness of the sin itself</a:t>
              </a:r>
              <a:endParaRPr lang="en-US" sz="2800" b="1" i="1" dirty="0">
                <a:solidFill>
                  <a:srgbClr val="FF0000"/>
                </a:solidFill>
              </a:endParaRPr>
            </a:p>
          </p:txBody>
        </p:sp>
      </p:grpSp>
    </p:spTree>
    <p:extLst>
      <p:ext uri="{BB962C8B-B14F-4D97-AF65-F5344CB8AC3E}">
        <p14:creationId xmlns:p14="http://schemas.microsoft.com/office/powerpoint/2010/main" val="428327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39</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5753242" cy="461665"/>
          </a:xfrm>
          <a:prstGeom prst="rect">
            <a:avLst/>
          </a:prstGeom>
          <a:noFill/>
        </p:spPr>
        <p:txBody>
          <a:bodyPr wrap="none" rtlCol="0">
            <a:spAutoFit/>
          </a:bodyPr>
          <a:lstStyle/>
          <a:p>
            <a:pPr>
              <a:spcBef>
                <a:spcPts val="1200"/>
              </a:spcBef>
            </a:pPr>
            <a:r>
              <a:rPr lang="en-US" sz="2400" b="1" dirty="0"/>
              <a:t>Is our cultural avoidance of GUILT proper? </a:t>
            </a:r>
            <a:endParaRPr lang="en-US" sz="2000" b="1" dirty="0"/>
          </a:p>
        </p:txBody>
      </p:sp>
      <p:sp>
        <p:nvSpPr>
          <p:cNvPr id="7" name="TextBox 6">
            <a:extLst>
              <a:ext uri="{FF2B5EF4-FFF2-40B4-BE49-F238E27FC236}">
                <a16:creationId xmlns:a16="http://schemas.microsoft.com/office/drawing/2014/main" id="{0F26CD3E-A80E-97CA-15BA-1899070D2D65}"/>
              </a:ext>
            </a:extLst>
          </p:cNvPr>
          <p:cNvSpPr txBox="1"/>
          <p:nvPr/>
        </p:nvSpPr>
        <p:spPr>
          <a:xfrm>
            <a:off x="2165997" y="4588580"/>
            <a:ext cx="7860006" cy="1581651"/>
          </a:xfrm>
          <a:prstGeom prst="rect">
            <a:avLst/>
          </a:prstGeom>
          <a:solidFill>
            <a:schemeClr val="bg1"/>
          </a:solidFill>
          <a:effectLst>
            <a:softEdge rad="0"/>
          </a:effectLst>
        </p:spPr>
        <p:txBody>
          <a:bodyPr wrap="square" rtlCol="0">
            <a:spAutoFit/>
          </a:bodyPr>
          <a:lstStyle/>
          <a:p>
            <a:pPr algn="ctr">
              <a:lnSpc>
                <a:spcPct val="85000"/>
              </a:lnSpc>
              <a:spcBef>
                <a:spcPts val="1800"/>
              </a:spcBef>
            </a:pPr>
            <a:r>
              <a:rPr lang="en-US" sz="2400" b="1" dirty="0">
                <a:solidFill>
                  <a:srgbClr val="FF0000"/>
                </a:solidFill>
              </a:rPr>
              <a:t>Through avoidance of SHAME and GUILT, we seek to silence and teach people to ignore the inner voice of God</a:t>
            </a:r>
          </a:p>
          <a:p>
            <a:pPr algn="ctr">
              <a:lnSpc>
                <a:spcPct val="85000"/>
              </a:lnSpc>
              <a:spcBef>
                <a:spcPts val="1800"/>
              </a:spcBef>
            </a:pPr>
            <a:r>
              <a:rPr lang="en-US" sz="2400" b="1" dirty="0">
                <a:solidFill>
                  <a:srgbClr val="FF0000"/>
                </a:solidFill>
              </a:rPr>
              <a:t>Through avoidance of SHAME and GUILT, we destroy virtually all opportunity to properly form our CONSCIENCE</a:t>
            </a:r>
          </a:p>
        </p:txBody>
      </p:sp>
      <p:sp>
        <p:nvSpPr>
          <p:cNvPr id="9" name="TextBox 8">
            <a:extLst>
              <a:ext uri="{FF2B5EF4-FFF2-40B4-BE49-F238E27FC236}">
                <a16:creationId xmlns:a16="http://schemas.microsoft.com/office/drawing/2014/main" id="{8491A157-20D4-EEA7-F05D-1492B3A860CC}"/>
              </a:ext>
            </a:extLst>
          </p:cNvPr>
          <p:cNvSpPr txBox="1"/>
          <p:nvPr/>
        </p:nvSpPr>
        <p:spPr>
          <a:xfrm>
            <a:off x="666941" y="3808519"/>
            <a:ext cx="9981394" cy="461793"/>
          </a:xfrm>
          <a:prstGeom prst="rect">
            <a:avLst/>
          </a:prstGeom>
          <a:noFill/>
        </p:spPr>
        <p:txBody>
          <a:bodyPr wrap="square" rtlCol="0">
            <a:spAutoFit/>
          </a:bodyPr>
          <a:lstStyle/>
          <a:p>
            <a:pPr>
              <a:lnSpc>
                <a:spcPct val="85000"/>
              </a:lnSpc>
              <a:spcBef>
                <a:spcPts val="600"/>
              </a:spcBef>
            </a:pPr>
            <a:r>
              <a:rPr lang="en-US" sz="2800" b="1" i="1" dirty="0"/>
              <a:t>Sense of Guilt is ESSENTIAL to the proper formation of conscience</a:t>
            </a:r>
            <a:endParaRPr lang="en-US" sz="2800" i="1" dirty="0"/>
          </a:p>
        </p:txBody>
      </p:sp>
      <p:sp>
        <p:nvSpPr>
          <p:cNvPr id="11" name="TextBox 10">
            <a:extLst>
              <a:ext uri="{FF2B5EF4-FFF2-40B4-BE49-F238E27FC236}">
                <a16:creationId xmlns:a16="http://schemas.microsoft.com/office/drawing/2014/main" id="{57CFD050-1C41-02B0-4A6E-F3ED43EF6837}"/>
              </a:ext>
            </a:extLst>
          </p:cNvPr>
          <p:cNvSpPr txBox="1"/>
          <p:nvPr/>
        </p:nvSpPr>
        <p:spPr>
          <a:xfrm>
            <a:off x="1080826" y="1547138"/>
            <a:ext cx="10172193" cy="1864357"/>
          </a:xfrm>
          <a:prstGeom prst="rect">
            <a:avLst/>
          </a:prstGeom>
          <a:noFill/>
        </p:spPr>
        <p:txBody>
          <a:bodyPr wrap="square" rtlCol="0">
            <a:spAutoFit/>
          </a:bodyPr>
          <a:lstStyle/>
          <a:p>
            <a:pPr marL="342900" indent="-342900">
              <a:lnSpc>
                <a:spcPct val="85000"/>
              </a:lnSpc>
              <a:spcBef>
                <a:spcPts val="1200"/>
              </a:spcBef>
              <a:buFontTx/>
              <a:buChar char="-"/>
            </a:pPr>
            <a:r>
              <a:rPr lang="en-US" sz="2000" b="1" dirty="0"/>
              <a:t>Modern culture mocks “Catholic guilt”; associates guilt with improper attempts to gain control over people</a:t>
            </a:r>
          </a:p>
          <a:p>
            <a:pPr marL="342900" indent="-342900">
              <a:lnSpc>
                <a:spcPct val="85000"/>
              </a:lnSpc>
              <a:spcBef>
                <a:spcPts val="1200"/>
              </a:spcBef>
              <a:buFontTx/>
              <a:buChar char="-"/>
            </a:pPr>
            <a:r>
              <a:rPr lang="en-US" sz="2000" b="1" dirty="0"/>
              <a:t>Children admonished NOT to feel guilty; closely associated with SHAME</a:t>
            </a:r>
          </a:p>
          <a:p>
            <a:pPr marL="342900" indent="-342900">
              <a:lnSpc>
                <a:spcPct val="85000"/>
              </a:lnSpc>
              <a:spcBef>
                <a:spcPts val="1200"/>
              </a:spcBef>
              <a:buFontTx/>
              <a:buChar char="-"/>
            </a:pPr>
            <a:r>
              <a:rPr lang="en-US" sz="2000" b="1" dirty="0"/>
              <a:t>People are admonished NOT to feel guilty; everyone makes mistakes</a:t>
            </a:r>
          </a:p>
          <a:p>
            <a:pPr marL="342900" indent="-342900">
              <a:lnSpc>
                <a:spcPct val="85000"/>
              </a:lnSpc>
              <a:spcBef>
                <a:spcPts val="1200"/>
              </a:spcBef>
              <a:buFontTx/>
              <a:buChar char="-"/>
            </a:pPr>
            <a:r>
              <a:rPr lang="en-US" sz="2000" b="1" dirty="0"/>
              <a:t>People project their personal avoidance of guilt by saying, “There but for the grace of God”</a:t>
            </a:r>
          </a:p>
        </p:txBody>
      </p:sp>
    </p:spTree>
    <p:extLst>
      <p:ext uri="{BB962C8B-B14F-4D97-AF65-F5344CB8AC3E}">
        <p14:creationId xmlns:p14="http://schemas.microsoft.com/office/powerpoint/2010/main" val="208241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416169" y="383005"/>
            <a:ext cx="3161315" cy="523220"/>
          </a:xfrm>
          <a:prstGeom prst="rect">
            <a:avLst/>
          </a:prstGeom>
          <a:noFill/>
        </p:spPr>
        <p:txBody>
          <a:bodyPr wrap="none" rtlCol="0">
            <a:spAutoFit/>
          </a:bodyPr>
          <a:lstStyle/>
          <a:p>
            <a:pPr>
              <a:spcBef>
                <a:spcPts val="1200"/>
              </a:spcBef>
            </a:pPr>
            <a:r>
              <a:rPr lang="en-US" sz="2800" b="1" dirty="0"/>
              <a:t>Opening Thoughts…</a:t>
            </a:r>
            <a:endParaRPr lang="en-US" sz="2400" b="1" dirty="0"/>
          </a:p>
        </p:txBody>
      </p:sp>
      <p:sp>
        <p:nvSpPr>
          <p:cNvPr id="4" name="TextBox 3">
            <a:extLst>
              <a:ext uri="{FF2B5EF4-FFF2-40B4-BE49-F238E27FC236}">
                <a16:creationId xmlns:a16="http://schemas.microsoft.com/office/drawing/2014/main" id="{BE739709-57BF-4B1F-A907-AB10E7D71E8F}"/>
              </a:ext>
            </a:extLst>
          </p:cNvPr>
          <p:cNvSpPr txBox="1"/>
          <p:nvPr/>
        </p:nvSpPr>
        <p:spPr>
          <a:xfrm>
            <a:off x="3045278" y="1633850"/>
            <a:ext cx="6101443" cy="1418850"/>
          </a:xfrm>
          <a:prstGeom prst="rect">
            <a:avLst/>
          </a:prstGeom>
          <a:noFill/>
        </p:spPr>
        <p:txBody>
          <a:bodyPr wrap="square" rtlCol="0">
            <a:spAutoFit/>
          </a:bodyPr>
          <a:lstStyle/>
          <a:p>
            <a:pPr algn="just">
              <a:lnSpc>
                <a:spcPct val="85000"/>
              </a:lnSpc>
            </a:pPr>
            <a:r>
              <a:rPr lang="en-US" sz="2400" dirty="0">
                <a:solidFill>
                  <a:srgbClr val="4472C4"/>
                </a:solidFill>
              </a:rPr>
              <a:t>And I say to thee: That thou art Peter; and upon this rock I will build my church, and the gates of Hell shall not prevail against it</a:t>
            </a:r>
          </a:p>
          <a:p>
            <a:pPr>
              <a:spcBef>
                <a:spcPts val="600"/>
              </a:spcBef>
            </a:pPr>
            <a:r>
              <a:rPr lang="en-US" sz="2000" i="1" dirty="0">
                <a:solidFill>
                  <a:srgbClr val="4472C4"/>
                </a:solidFill>
              </a:rPr>
              <a:t>-- Matthew 16:18</a:t>
            </a:r>
            <a:endParaRPr lang="en-US" sz="2400" i="1" dirty="0">
              <a:solidFill>
                <a:srgbClr val="4472C4"/>
              </a:solidFill>
            </a:endParaRPr>
          </a:p>
        </p:txBody>
      </p:sp>
      <p:sp>
        <p:nvSpPr>
          <p:cNvPr id="5" name="TextBox 4">
            <a:extLst>
              <a:ext uri="{FF2B5EF4-FFF2-40B4-BE49-F238E27FC236}">
                <a16:creationId xmlns:a16="http://schemas.microsoft.com/office/drawing/2014/main" id="{FF42FFA6-E19D-DBFF-F6C4-4EA23DFB40B0}"/>
              </a:ext>
            </a:extLst>
          </p:cNvPr>
          <p:cNvSpPr txBox="1"/>
          <p:nvPr/>
        </p:nvSpPr>
        <p:spPr>
          <a:xfrm>
            <a:off x="1962424" y="3805300"/>
            <a:ext cx="8267151" cy="424732"/>
          </a:xfrm>
          <a:prstGeom prst="rect">
            <a:avLst/>
          </a:prstGeom>
          <a:noFill/>
        </p:spPr>
        <p:txBody>
          <a:bodyPr wrap="square" rtlCol="0">
            <a:spAutoFit/>
          </a:bodyPr>
          <a:lstStyle/>
          <a:p>
            <a:pPr algn="ctr">
              <a:lnSpc>
                <a:spcPct val="90000"/>
              </a:lnSpc>
            </a:pPr>
            <a:r>
              <a:rPr lang="en-US" sz="2400" dirty="0">
                <a:solidFill>
                  <a:srgbClr val="FF0000"/>
                </a:solidFill>
              </a:rPr>
              <a:t>What is meant by “the gates of Hell”?</a:t>
            </a:r>
            <a:endParaRPr lang="en-US" sz="2400" i="1" dirty="0">
              <a:solidFill>
                <a:srgbClr val="FF0000"/>
              </a:solidFill>
            </a:endParaRPr>
          </a:p>
        </p:txBody>
      </p:sp>
    </p:spTree>
    <p:extLst>
      <p:ext uri="{BB962C8B-B14F-4D97-AF65-F5344CB8AC3E}">
        <p14:creationId xmlns:p14="http://schemas.microsoft.com/office/powerpoint/2010/main" val="121573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40</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10691709" cy="461665"/>
          </a:xfrm>
          <a:prstGeom prst="rect">
            <a:avLst/>
          </a:prstGeom>
          <a:noFill/>
        </p:spPr>
        <p:txBody>
          <a:bodyPr wrap="none" rtlCol="0">
            <a:spAutoFit/>
          </a:bodyPr>
          <a:lstStyle/>
          <a:p>
            <a:pPr>
              <a:spcBef>
                <a:spcPts val="1200"/>
              </a:spcBef>
            </a:pPr>
            <a:r>
              <a:rPr lang="en-US" sz="2400" b="1" dirty="0"/>
              <a:t>How does modern society view the relationship between THINKING and FEELING? </a:t>
            </a:r>
            <a:endParaRPr lang="en-US" sz="2000" b="1" dirty="0"/>
          </a:p>
        </p:txBody>
      </p:sp>
      <p:sp>
        <p:nvSpPr>
          <p:cNvPr id="8" name="TextBox 7">
            <a:extLst>
              <a:ext uri="{FF2B5EF4-FFF2-40B4-BE49-F238E27FC236}">
                <a16:creationId xmlns:a16="http://schemas.microsoft.com/office/drawing/2014/main" id="{E4EDC087-0BA0-40E5-479E-A29431D450CB}"/>
              </a:ext>
            </a:extLst>
          </p:cNvPr>
          <p:cNvSpPr txBox="1"/>
          <p:nvPr/>
        </p:nvSpPr>
        <p:spPr>
          <a:xfrm>
            <a:off x="1080826" y="1480638"/>
            <a:ext cx="10172193" cy="1737912"/>
          </a:xfrm>
          <a:prstGeom prst="rect">
            <a:avLst/>
          </a:prstGeom>
          <a:noFill/>
        </p:spPr>
        <p:txBody>
          <a:bodyPr wrap="square" rtlCol="0">
            <a:spAutoFit/>
          </a:bodyPr>
          <a:lstStyle/>
          <a:p>
            <a:pPr marL="342900" indent="-342900">
              <a:lnSpc>
                <a:spcPct val="85000"/>
              </a:lnSpc>
              <a:spcBef>
                <a:spcPts val="600"/>
              </a:spcBef>
              <a:buFontTx/>
              <a:buChar char="-"/>
            </a:pPr>
            <a:r>
              <a:rPr lang="en-US" b="1" dirty="0"/>
              <a:t>The goal for most people is to “feel good about themselves”</a:t>
            </a:r>
          </a:p>
          <a:p>
            <a:pPr marL="342900" indent="-342900">
              <a:lnSpc>
                <a:spcPct val="85000"/>
              </a:lnSpc>
              <a:spcBef>
                <a:spcPts val="600"/>
              </a:spcBef>
              <a:buFontTx/>
              <a:buChar char="-"/>
            </a:pPr>
            <a:r>
              <a:rPr lang="en-US" b="1" dirty="0"/>
              <a:t>Children are awarded for “trying” in both scholastics and sports (e.g., participation ribbons)</a:t>
            </a:r>
          </a:p>
          <a:p>
            <a:pPr marL="342900" indent="-342900">
              <a:lnSpc>
                <a:spcPct val="85000"/>
              </a:lnSpc>
              <a:spcBef>
                <a:spcPts val="600"/>
              </a:spcBef>
              <a:buFontTx/>
              <a:buChar char="-"/>
            </a:pPr>
            <a:r>
              <a:rPr lang="en-US" b="1" dirty="0"/>
              <a:t>Modern advertising emphasizes how a product will make you FEEL vs the quality or functionality of the product</a:t>
            </a:r>
          </a:p>
          <a:p>
            <a:pPr marL="342900" indent="-342900">
              <a:lnSpc>
                <a:spcPct val="85000"/>
              </a:lnSpc>
              <a:spcBef>
                <a:spcPts val="600"/>
              </a:spcBef>
              <a:buFontTx/>
              <a:buChar char="-"/>
            </a:pPr>
            <a:r>
              <a:rPr lang="en-US" b="1" dirty="0"/>
              <a:t>Newscasters emphasize the “human angle” of the story over the facts; often to the point of manufacturing data</a:t>
            </a:r>
          </a:p>
        </p:txBody>
      </p:sp>
      <p:sp>
        <p:nvSpPr>
          <p:cNvPr id="7" name="TextBox 6">
            <a:extLst>
              <a:ext uri="{FF2B5EF4-FFF2-40B4-BE49-F238E27FC236}">
                <a16:creationId xmlns:a16="http://schemas.microsoft.com/office/drawing/2014/main" id="{0F26CD3E-A80E-97CA-15BA-1899070D2D65}"/>
              </a:ext>
            </a:extLst>
          </p:cNvPr>
          <p:cNvSpPr txBox="1"/>
          <p:nvPr/>
        </p:nvSpPr>
        <p:spPr>
          <a:xfrm>
            <a:off x="2116329" y="6071838"/>
            <a:ext cx="7860006" cy="409023"/>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Modern society idolizes FEELINGS</a:t>
            </a:r>
          </a:p>
        </p:txBody>
      </p:sp>
      <p:sp>
        <p:nvSpPr>
          <p:cNvPr id="9" name="TextBox 8">
            <a:extLst>
              <a:ext uri="{FF2B5EF4-FFF2-40B4-BE49-F238E27FC236}">
                <a16:creationId xmlns:a16="http://schemas.microsoft.com/office/drawing/2014/main" id="{943A4D29-34D7-AFE5-2D0D-9A079235B795}"/>
              </a:ext>
            </a:extLst>
          </p:cNvPr>
          <p:cNvSpPr txBox="1"/>
          <p:nvPr/>
        </p:nvSpPr>
        <p:spPr>
          <a:xfrm>
            <a:off x="666941" y="3204797"/>
            <a:ext cx="10586078" cy="2732030"/>
          </a:xfrm>
          <a:prstGeom prst="rect">
            <a:avLst/>
          </a:prstGeom>
          <a:noFill/>
        </p:spPr>
        <p:txBody>
          <a:bodyPr wrap="square" rtlCol="0">
            <a:spAutoFit/>
          </a:bodyPr>
          <a:lstStyle/>
          <a:p>
            <a:pPr>
              <a:spcBef>
                <a:spcPts val="1200"/>
              </a:spcBef>
            </a:pPr>
            <a:r>
              <a:rPr lang="en-US" sz="2400" b="1" dirty="0"/>
              <a:t>The Catholic Church has bought into this emphasis on FEELINGS</a:t>
            </a:r>
          </a:p>
          <a:p>
            <a:pPr marL="749300" indent="-342900">
              <a:lnSpc>
                <a:spcPct val="85000"/>
              </a:lnSpc>
              <a:spcBef>
                <a:spcPts val="600"/>
              </a:spcBef>
              <a:buFontTx/>
              <a:buChar char="-"/>
            </a:pPr>
            <a:r>
              <a:rPr lang="en-US" b="1" dirty="0"/>
              <a:t>Priests are instructed NOT to condemn abortion during homilies because someone in the congregation may have had an abortion and such language might make them FEEL BAD</a:t>
            </a:r>
          </a:p>
          <a:p>
            <a:pPr marL="749300" indent="-342900">
              <a:lnSpc>
                <a:spcPct val="85000"/>
              </a:lnSpc>
              <a:spcBef>
                <a:spcPts val="600"/>
              </a:spcBef>
              <a:buFontTx/>
              <a:buChar char="-"/>
            </a:pPr>
            <a:r>
              <a:rPr lang="en-US" b="1" dirty="0"/>
              <a:t>Priests are instructed NOT to condemn fornication or to call for LGBTQ repentance because such counsel hurts FEELINGS</a:t>
            </a:r>
          </a:p>
          <a:p>
            <a:pPr marL="749300" indent="-342900">
              <a:lnSpc>
                <a:spcPct val="85000"/>
              </a:lnSpc>
              <a:spcBef>
                <a:spcPts val="600"/>
              </a:spcBef>
              <a:buFontTx/>
              <a:buChar char="-"/>
            </a:pPr>
            <a:r>
              <a:rPr lang="en-US" b="1" dirty="0"/>
              <a:t>Priests are guided NOT to talk about Satan because children (and parishioners) might be FRIGHTENED</a:t>
            </a:r>
          </a:p>
          <a:p>
            <a:pPr marL="749300" indent="-342900">
              <a:lnSpc>
                <a:spcPct val="85000"/>
              </a:lnSpc>
              <a:spcBef>
                <a:spcPts val="600"/>
              </a:spcBef>
              <a:buFontTx/>
              <a:buChar char="-"/>
            </a:pPr>
            <a:r>
              <a:rPr lang="en-US" b="1" dirty="0"/>
              <a:t>Priests are instructed that homilies should be UPLIFTING (e.g., promote good feelings) and should focus on God’s LOVE (i.e., appetitive love vs true love)</a:t>
            </a:r>
          </a:p>
          <a:p>
            <a:pPr marL="749300" indent="-342900">
              <a:lnSpc>
                <a:spcPct val="85000"/>
              </a:lnSpc>
              <a:spcBef>
                <a:spcPts val="600"/>
              </a:spcBef>
              <a:buFontTx/>
              <a:buChar char="-"/>
            </a:pPr>
            <a:r>
              <a:rPr lang="en-US" b="1" dirty="0"/>
              <a:t>Priests are cancelled for their MANNER and TONE and for not demonstrating sufficient EMPATHY</a:t>
            </a:r>
          </a:p>
        </p:txBody>
      </p:sp>
    </p:spTree>
    <p:extLst>
      <p:ext uri="{BB962C8B-B14F-4D97-AF65-F5344CB8AC3E}">
        <p14:creationId xmlns:p14="http://schemas.microsoft.com/office/powerpoint/2010/main" val="37341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41</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6172267" cy="461665"/>
          </a:xfrm>
          <a:prstGeom prst="rect">
            <a:avLst/>
          </a:prstGeom>
          <a:noFill/>
        </p:spPr>
        <p:txBody>
          <a:bodyPr wrap="none" rtlCol="0">
            <a:spAutoFit/>
          </a:bodyPr>
          <a:lstStyle/>
          <a:p>
            <a:pPr>
              <a:spcBef>
                <a:spcPts val="1200"/>
              </a:spcBef>
            </a:pPr>
            <a:r>
              <a:rPr lang="en-US" sz="2400" b="1" dirty="0"/>
              <a:t>The modern Church advances UNIVERSALISM </a:t>
            </a:r>
            <a:endParaRPr lang="en-US" sz="2000" b="1" dirty="0"/>
          </a:p>
        </p:txBody>
      </p:sp>
      <p:grpSp>
        <p:nvGrpSpPr>
          <p:cNvPr id="3" name="Group 2">
            <a:extLst>
              <a:ext uri="{FF2B5EF4-FFF2-40B4-BE49-F238E27FC236}">
                <a16:creationId xmlns:a16="http://schemas.microsoft.com/office/drawing/2014/main" id="{4C96AA0F-12BA-42B4-F71C-5592F86985FB}"/>
              </a:ext>
            </a:extLst>
          </p:cNvPr>
          <p:cNvGrpSpPr/>
          <p:nvPr/>
        </p:nvGrpSpPr>
        <p:grpSpPr>
          <a:xfrm>
            <a:off x="3719653" y="1583524"/>
            <a:ext cx="4844240" cy="4594823"/>
            <a:chOff x="3719653" y="1583524"/>
            <a:chExt cx="4844240" cy="4594823"/>
          </a:xfrm>
        </p:grpSpPr>
        <p:pic>
          <p:nvPicPr>
            <p:cNvPr id="10" name="Picture 9" descr="Icon&#10;&#10;Description automatically generated">
              <a:extLst>
                <a:ext uri="{FF2B5EF4-FFF2-40B4-BE49-F238E27FC236}">
                  <a16:creationId xmlns:a16="http://schemas.microsoft.com/office/drawing/2014/main" id="{CDA7D11F-C8EE-1A80-6057-75A8CDA0F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653" y="4875501"/>
              <a:ext cx="854925" cy="1291406"/>
            </a:xfrm>
            <a:prstGeom prst="rect">
              <a:avLst/>
            </a:prstGeom>
          </p:spPr>
        </p:pic>
        <p:pic>
          <p:nvPicPr>
            <p:cNvPr id="11" name="Picture 10" descr="A black and white photo of a cathedral&#10;&#10;Description automatically generated with low confidence">
              <a:extLst>
                <a:ext uri="{FF2B5EF4-FFF2-40B4-BE49-F238E27FC236}">
                  <a16:creationId xmlns:a16="http://schemas.microsoft.com/office/drawing/2014/main" id="{C12BD455-3A78-CE68-1655-EBFDE6BC4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988" y="4864061"/>
              <a:ext cx="1361905" cy="1314286"/>
            </a:xfrm>
            <a:prstGeom prst="rect">
              <a:avLst/>
            </a:prstGeom>
          </p:spPr>
        </p:pic>
        <p:cxnSp>
          <p:nvCxnSpPr>
            <p:cNvPr id="12" name="Straight Arrow Connector 11">
              <a:extLst>
                <a:ext uri="{FF2B5EF4-FFF2-40B4-BE49-F238E27FC236}">
                  <a16:creationId xmlns:a16="http://schemas.microsoft.com/office/drawing/2014/main" id="{BF1CE8C7-67E6-B3A9-4305-3337BC2355E7}"/>
                </a:ext>
              </a:extLst>
            </p:cNvPr>
            <p:cNvCxnSpPr>
              <a:cxnSpLocks/>
              <a:endCxn id="11" idx="1"/>
            </p:cNvCxnSpPr>
            <p:nvPr/>
          </p:nvCxnSpPr>
          <p:spPr>
            <a:xfrm>
              <a:off x="4649528" y="5521204"/>
              <a:ext cx="2552460" cy="0"/>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8A91B42-A6F5-D21D-8783-A991DA99F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579" y="1583524"/>
              <a:ext cx="2699021" cy="1800021"/>
            </a:xfrm>
            <a:prstGeom prst="rect">
              <a:avLst/>
            </a:prstGeom>
          </p:spPr>
        </p:pic>
        <p:pic>
          <p:nvPicPr>
            <p:cNvPr id="14" name="Picture 13">
              <a:extLst>
                <a:ext uri="{FF2B5EF4-FFF2-40B4-BE49-F238E27FC236}">
                  <a16:creationId xmlns:a16="http://schemas.microsoft.com/office/drawing/2014/main" id="{99A819BF-C553-333A-4F4F-5E83DEF4A59F}"/>
                </a:ext>
              </a:extLst>
            </p:cNvPr>
            <p:cNvPicPr>
              <a:picLocks noChangeAspect="1"/>
            </p:cNvPicPr>
            <p:nvPr/>
          </p:nvPicPr>
          <p:blipFill rotWithShape="1">
            <a:blip r:embed="rId6"/>
            <a:srcRect r="37522"/>
            <a:stretch/>
          </p:blipFill>
          <p:spPr>
            <a:xfrm>
              <a:off x="7436828" y="3257372"/>
              <a:ext cx="892225" cy="1030379"/>
            </a:xfrm>
            <a:prstGeom prst="rect">
              <a:avLst/>
            </a:prstGeom>
          </p:spPr>
        </p:pic>
        <p:cxnSp>
          <p:nvCxnSpPr>
            <p:cNvPr id="15" name="Straight Arrow Connector 14">
              <a:extLst>
                <a:ext uri="{FF2B5EF4-FFF2-40B4-BE49-F238E27FC236}">
                  <a16:creationId xmlns:a16="http://schemas.microsoft.com/office/drawing/2014/main" id="{3FF7CF88-AD62-C5B8-6848-F156FEA6D57A}"/>
                </a:ext>
              </a:extLst>
            </p:cNvPr>
            <p:cNvCxnSpPr>
              <a:cxnSpLocks/>
            </p:cNvCxnSpPr>
            <p:nvPr/>
          </p:nvCxnSpPr>
          <p:spPr>
            <a:xfrm flipV="1">
              <a:off x="7871216" y="4287751"/>
              <a:ext cx="0" cy="576310"/>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9518995-6F51-D58C-CEC1-FCA89F8D4EBA}"/>
                </a:ext>
              </a:extLst>
            </p:cNvPr>
            <p:cNvCxnSpPr>
              <a:cxnSpLocks/>
            </p:cNvCxnSpPr>
            <p:nvPr/>
          </p:nvCxnSpPr>
          <p:spPr>
            <a:xfrm flipH="1" flipV="1">
              <a:off x="7024874" y="2991211"/>
              <a:ext cx="561703" cy="392334"/>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31732F0-CB24-87A7-7C9A-54B939C7366C}"/>
              </a:ext>
            </a:extLst>
          </p:cNvPr>
          <p:cNvGrpSpPr/>
          <p:nvPr/>
        </p:nvGrpSpPr>
        <p:grpSpPr>
          <a:xfrm>
            <a:off x="4649528" y="3888861"/>
            <a:ext cx="2716052" cy="1162594"/>
            <a:chOff x="4468519" y="2690949"/>
            <a:chExt cx="2716052" cy="1162594"/>
          </a:xfrm>
        </p:grpSpPr>
        <p:cxnSp>
          <p:nvCxnSpPr>
            <p:cNvPr id="18" name="Straight Arrow Connector 17">
              <a:extLst>
                <a:ext uri="{FF2B5EF4-FFF2-40B4-BE49-F238E27FC236}">
                  <a16:creationId xmlns:a16="http://schemas.microsoft.com/office/drawing/2014/main" id="{3F3CB49F-0E77-7E34-20D9-C7B796A14403}"/>
                </a:ext>
              </a:extLst>
            </p:cNvPr>
            <p:cNvCxnSpPr>
              <a:cxnSpLocks/>
            </p:cNvCxnSpPr>
            <p:nvPr/>
          </p:nvCxnSpPr>
          <p:spPr>
            <a:xfrm flipV="1">
              <a:off x="4468519" y="2690949"/>
              <a:ext cx="2716052" cy="1162594"/>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FCFF465-2B05-9D3F-710F-8D4B1B643643}"/>
                </a:ext>
              </a:extLst>
            </p:cNvPr>
            <p:cNvSpPr txBox="1"/>
            <p:nvPr/>
          </p:nvSpPr>
          <p:spPr>
            <a:xfrm rot="20260528" flipH="1">
              <a:off x="5147495" y="2929878"/>
              <a:ext cx="1267099" cy="369332"/>
            </a:xfrm>
            <a:prstGeom prst="rect">
              <a:avLst/>
            </a:prstGeom>
            <a:noFill/>
          </p:spPr>
          <p:txBody>
            <a:bodyPr wrap="square" rtlCol="0">
              <a:spAutoFit/>
            </a:bodyPr>
            <a:lstStyle/>
            <a:p>
              <a:pPr algn="ctr"/>
              <a:r>
                <a:rPr lang="en-US" dirty="0"/>
                <a:t>Protestants</a:t>
              </a:r>
            </a:p>
          </p:txBody>
        </p:sp>
        <p:sp>
          <p:nvSpPr>
            <p:cNvPr id="20" name="TextBox 19">
              <a:extLst>
                <a:ext uri="{FF2B5EF4-FFF2-40B4-BE49-F238E27FC236}">
                  <a16:creationId xmlns:a16="http://schemas.microsoft.com/office/drawing/2014/main" id="{A56CC557-7B14-8DA7-173E-A190680CBF78}"/>
                </a:ext>
              </a:extLst>
            </p:cNvPr>
            <p:cNvSpPr txBox="1"/>
            <p:nvPr/>
          </p:nvSpPr>
          <p:spPr>
            <a:xfrm rot="20220000" flipH="1">
              <a:off x="4832015" y="3193739"/>
              <a:ext cx="2351138" cy="369332"/>
            </a:xfrm>
            <a:prstGeom prst="rect">
              <a:avLst/>
            </a:prstGeom>
            <a:noFill/>
          </p:spPr>
          <p:txBody>
            <a:bodyPr wrap="square" rtlCol="0">
              <a:spAutoFit/>
            </a:bodyPr>
            <a:lstStyle/>
            <a:p>
              <a:pPr algn="ctr"/>
              <a:r>
                <a:rPr lang="en-US" dirty="0"/>
                <a:t>Jesus’ Atonement</a:t>
              </a:r>
            </a:p>
          </p:txBody>
        </p:sp>
      </p:grpSp>
      <p:grpSp>
        <p:nvGrpSpPr>
          <p:cNvPr id="35" name="Group 34">
            <a:extLst>
              <a:ext uri="{FF2B5EF4-FFF2-40B4-BE49-F238E27FC236}">
                <a16:creationId xmlns:a16="http://schemas.microsoft.com/office/drawing/2014/main" id="{6AEE307D-421C-4BA0-67E4-0CF73957E95A}"/>
              </a:ext>
            </a:extLst>
          </p:cNvPr>
          <p:cNvGrpSpPr/>
          <p:nvPr/>
        </p:nvGrpSpPr>
        <p:grpSpPr>
          <a:xfrm>
            <a:off x="7360684" y="4949621"/>
            <a:ext cx="3731033" cy="1188720"/>
            <a:chOff x="7360684" y="4949621"/>
            <a:chExt cx="3731033" cy="1188720"/>
          </a:xfrm>
        </p:grpSpPr>
        <p:sp>
          <p:nvSpPr>
            <p:cNvPr id="21" name="TextBox 20">
              <a:extLst>
                <a:ext uri="{FF2B5EF4-FFF2-40B4-BE49-F238E27FC236}">
                  <a16:creationId xmlns:a16="http://schemas.microsoft.com/office/drawing/2014/main" id="{8DD680CC-845B-7A04-53B7-D8488A1D62D8}"/>
                </a:ext>
              </a:extLst>
            </p:cNvPr>
            <p:cNvSpPr txBox="1"/>
            <p:nvPr/>
          </p:nvSpPr>
          <p:spPr>
            <a:xfrm>
              <a:off x="8734571" y="5246139"/>
              <a:ext cx="2357146" cy="523220"/>
            </a:xfrm>
            <a:prstGeom prst="rect">
              <a:avLst/>
            </a:prstGeom>
            <a:noFill/>
          </p:spPr>
          <p:txBody>
            <a:bodyPr wrap="square" rtlCol="0">
              <a:spAutoFit/>
            </a:bodyPr>
            <a:lstStyle/>
            <a:p>
              <a:r>
                <a:rPr lang="en-US" sz="2800" b="1" i="1" dirty="0"/>
                <a:t>RULES!!</a:t>
              </a:r>
            </a:p>
          </p:txBody>
        </p:sp>
        <p:sp>
          <p:nvSpPr>
            <p:cNvPr id="22" name="&quot;Not Allowed&quot; Symbol 21">
              <a:extLst>
                <a:ext uri="{FF2B5EF4-FFF2-40B4-BE49-F238E27FC236}">
                  <a16:creationId xmlns:a16="http://schemas.microsoft.com/office/drawing/2014/main" id="{4FCA4918-9BE3-3386-3BBE-DD4218EBFE91}"/>
                </a:ext>
              </a:extLst>
            </p:cNvPr>
            <p:cNvSpPr/>
            <p:nvPr/>
          </p:nvSpPr>
          <p:spPr>
            <a:xfrm>
              <a:off x="7360684" y="4949621"/>
              <a:ext cx="1188720" cy="1188720"/>
            </a:xfrm>
            <a:prstGeom prst="noSmoking">
              <a:avLst>
                <a:gd name="adj" fmla="val 90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23" name="Group 22">
            <a:extLst>
              <a:ext uri="{FF2B5EF4-FFF2-40B4-BE49-F238E27FC236}">
                <a16:creationId xmlns:a16="http://schemas.microsoft.com/office/drawing/2014/main" id="{1259A461-3831-4810-A1BB-5A4425765F48}"/>
              </a:ext>
            </a:extLst>
          </p:cNvPr>
          <p:cNvGrpSpPr/>
          <p:nvPr/>
        </p:nvGrpSpPr>
        <p:grpSpPr>
          <a:xfrm>
            <a:off x="4434128" y="3169578"/>
            <a:ext cx="1558619" cy="1616880"/>
            <a:chOff x="4468519" y="2690949"/>
            <a:chExt cx="2716052" cy="1162594"/>
          </a:xfrm>
        </p:grpSpPr>
        <p:cxnSp>
          <p:nvCxnSpPr>
            <p:cNvPr id="24" name="Straight Arrow Connector 23">
              <a:extLst>
                <a:ext uri="{FF2B5EF4-FFF2-40B4-BE49-F238E27FC236}">
                  <a16:creationId xmlns:a16="http://schemas.microsoft.com/office/drawing/2014/main" id="{7EF1EBB1-BA1D-B639-D1AA-3232AD6E6EA9}"/>
                </a:ext>
              </a:extLst>
            </p:cNvPr>
            <p:cNvCxnSpPr>
              <a:cxnSpLocks/>
            </p:cNvCxnSpPr>
            <p:nvPr/>
          </p:nvCxnSpPr>
          <p:spPr>
            <a:xfrm flipV="1">
              <a:off x="4468519" y="2690949"/>
              <a:ext cx="2716052" cy="1162594"/>
            </a:xfrm>
            <a:prstGeom prst="straightConnector1">
              <a:avLst/>
            </a:prstGeom>
            <a:ln w="50800">
              <a:solidFill>
                <a:schemeClr val="tx1"/>
              </a:solidFill>
              <a:prstDash val="dash"/>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B791C5-A9F3-5BCA-A3FA-9DD37D37EBB7}"/>
                </a:ext>
              </a:extLst>
            </p:cNvPr>
            <p:cNvSpPr txBox="1"/>
            <p:nvPr/>
          </p:nvSpPr>
          <p:spPr>
            <a:xfrm rot="18660000" flipH="1">
              <a:off x="5581943" y="2767177"/>
              <a:ext cx="546185" cy="643599"/>
            </a:xfrm>
            <a:prstGeom prst="rect">
              <a:avLst/>
            </a:prstGeom>
            <a:noFill/>
          </p:spPr>
          <p:txBody>
            <a:bodyPr wrap="square" rtlCol="0">
              <a:spAutoFit/>
            </a:bodyPr>
            <a:lstStyle/>
            <a:p>
              <a:pPr algn="ctr"/>
              <a:r>
                <a:rPr lang="en-US" dirty="0"/>
                <a:t>Jews</a:t>
              </a:r>
            </a:p>
          </p:txBody>
        </p:sp>
        <p:sp>
          <p:nvSpPr>
            <p:cNvPr id="26" name="TextBox 25">
              <a:extLst>
                <a:ext uri="{FF2B5EF4-FFF2-40B4-BE49-F238E27FC236}">
                  <a16:creationId xmlns:a16="http://schemas.microsoft.com/office/drawing/2014/main" id="{E0EE7103-8709-0D98-8A32-0BFA0E815C09}"/>
                </a:ext>
              </a:extLst>
            </p:cNvPr>
            <p:cNvSpPr txBox="1"/>
            <p:nvPr/>
          </p:nvSpPr>
          <p:spPr>
            <a:xfrm rot="18812188" flipH="1">
              <a:off x="5835643" y="2886547"/>
              <a:ext cx="978007" cy="643599"/>
            </a:xfrm>
            <a:prstGeom prst="rect">
              <a:avLst/>
            </a:prstGeom>
            <a:noFill/>
          </p:spPr>
          <p:txBody>
            <a:bodyPr wrap="square" rtlCol="0">
              <a:spAutoFit/>
            </a:bodyPr>
            <a:lstStyle/>
            <a:p>
              <a:pPr algn="ctr"/>
              <a:r>
                <a:rPr lang="en-US" dirty="0"/>
                <a:t>Mosaic Law</a:t>
              </a:r>
            </a:p>
          </p:txBody>
        </p:sp>
      </p:grpSp>
      <p:grpSp>
        <p:nvGrpSpPr>
          <p:cNvPr id="27" name="Group 26">
            <a:extLst>
              <a:ext uri="{FF2B5EF4-FFF2-40B4-BE49-F238E27FC236}">
                <a16:creationId xmlns:a16="http://schemas.microsoft.com/office/drawing/2014/main" id="{ABB0EBA7-83A5-6025-7985-B2EE58BCD72C}"/>
              </a:ext>
            </a:extLst>
          </p:cNvPr>
          <p:cNvGrpSpPr/>
          <p:nvPr/>
        </p:nvGrpSpPr>
        <p:grpSpPr>
          <a:xfrm>
            <a:off x="4233835" y="2779558"/>
            <a:ext cx="981805" cy="1830558"/>
            <a:chOff x="4468519" y="2690949"/>
            <a:chExt cx="2716052" cy="1162594"/>
          </a:xfrm>
        </p:grpSpPr>
        <p:cxnSp>
          <p:nvCxnSpPr>
            <p:cNvPr id="28" name="Straight Arrow Connector 27">
              <a:extLst>
                <a:ext uri="{FF2B5EF4-FFF2-40B4-BE49-F238E27FC236}">
                  <a16:creationId xmlns:a16="http://schemas.microsoft.com/office/drawing/2014/main" id="{041F1D9B-83C8-DFD9-E678-FA50B19EBF1B}"/>
                </a:ext>
              </a:extLst>
            </p:cNvPr>
            <p:cNvCxnSpPr>
              <a:cxnSpLocks/>
            </p:cNvCxnSpPr>
            <p:nvPr/>
          </p:nvCxnSpPr>
          <p:spPr>
            <a:xfrm flipV="1">
              <a:off x="4468519" y="2690949"/>
              <a:ext cx="2716052" cy="1162594"/>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B009E0E-85B1-2A75-B17B-1261AF3FFE67}"/>
                </a:ext>
              </a:extLst>
            </p:cNvPr>
            <p:cNvSpPr txBox="1"/>
            <p:nvPr/>
          </p:nvSpPr>
          <p:spPr>
            <a:xfrm rot="17907756" flipH="1">
              <a:off x="5481400" y="2591208"/>
              <a:ext cx="546185" cy="1021715"/>
            </a:xfrm>
            <a:prstGeom prst="rect">
              <a:avLst/>
            </a:prstGeom>
            <a:noFill/>
          </p:spPr>
          <p:txBody>
            <a:bodyPr wrap="square" rtlCol="0">
              <a:spAutoFit/>
            </a:bodyPr>
            <a:lstStyle/>
            <a:p>
              <a:pPr algn="ctr"/>
              <a:r>
                <a:rPr lang="en-US" dirty="0"/>
                <a:t>MTD</a:t>
              </a:r>
            </a:p>
          </p:txBody>
        </p:sp>
        <p:sp>
          <p:nvSpPr>
            <p:cNvPr id="30" name="TextBox 29">
              <a:extLst>
                <a:ext uri="{FF2B5EF4-FFF2-40B4-BE49-F238E27FC236}">
                  <a16:creationId xmlns:a16="http://schemas.microsoft.com/office/drawing/2014/main" id="{44D39371-F789-9F22-EABA-EC13E0BBC6CA}"/>
                </a:ext>
              </a:extLst>
            </p:cNvPr>
            <p:cNvSpPr txBox="1"/>
            <p:nvPr/>
          </p:nvSpPr>
          <p:spPr>
            <a:xfrm rot="17931416" flipH="1">
              <a:off x="5917534" y="2677980"/>
              <a:ext cx="978007" cy="1021715"/>
            </a:xfrm>
            <a:prstGeom prst="rect">
              <a:avLst/>
            </a:prstGeom>
            <a:noFill/>
          </p:spPr>
          <p:txBody>
            <a:bodyPr wrap="square" rtlCol="0">
              <a:spAutoFit/>
            </a:bodyPr>
            <a:lstStyle/>
            <a:p>
              <a:pPr algn="ctr"/>
              <a:r>
                <a:rPr lang="en-US" dirty="0"/>
                <a:t>Be Good</a:t>
              </a:r>
            </a:p>
          </p:txBody>
        </p:sp>
      </p:grpSp>
      <p:grpSp>
        <p:nvGrpSpPr>
          <p:cNvPr id="34" name="Group 33">
            <a:extLst>
              <a:ext uri="{FF2B5EF4-FFF2-40B4-BE49-F238E27FC236}">
                <a16:creationId xmlns:a16="http://schemas.microsoft.com/office/drawing/2014/main" id="{A16C9B70-B173-0850-C4E9-A0C4519EB674}"/>
              </a:ext>
            </a:extLst>
          </p:cNvPr>
          <p:cNvGrpSpPr/>
          <p:nvPr/>
        </p:nvGrpSpPr>
        <p:grpSpPr>
          <a:xfrm>
            <a:off x="2277324" y="2344880"/>
            <a:ext cx="1647602" cy="2265236"/>
            <a:chOff x="2277324" y="2344880"/>
            <a:chExt cx="1647602" cy="2265236"/>
          </a:xfrm>
        </p:grpSpPr>
        <p:cxnSp>
          <p:nvCxnSpPr>
            <p:cNvPr id="31" name="Straight Arrow Connector 30">
              <a:extLst>
                <a:ext uri="{FF2B5EF4-FFF2-40B4-BE49-F238E27FC236}">
                  <a16:creationId xmlns:a16="http://schemas.microsoft.com/office/drawing/2014/main" id="{891B304D-368C-C457-5F2C-EA60867136B9}"/>
                </a:ext>
              </a:extLst>
            </p:cNvPr>
            <p:cNvCxnSpPr>
              <a:cxnSpLocks/>
            </p:cNvCxnSpPr>
            <p:nvPr/>
          </p:nvCxnSpPr>
          <p:spPr>
            <a:xfrm flipH="1" flipV="1">
              <a:off x="3035522" y="2960848"/>
              <a:ext cx="889404" cy="1649268"/>
            </a:xfrm>
            <a:prstGeom prst="straightConnector1">
              <a:avLst/>
            </a:prstGeom>
            <a:ln w="508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8CCCCF-DA46-9716-04E5-7074DE65E217}"/>
                </a:ext>
              </a:extLst>
            </p:cNvPr>
            <p:cNvSpPr txBox="1"/>
            <p:nvPr/>
          </p:nvSpPr>
          <p:spPr>
            <a:xfrm flipH="1">
              <a:off x="2277324" y="2344880"/>
              <a:ext cx="1191147" cy="646331"/>
            </a:xfrm>
            <a:prstGeom prst="rect">
              <a:avLst/>
            </a:prstGeom>
            <a:noFill/>
          </p:spPr>
          <p:txBody>
            <a:bodyPr wrap="square" rtlCol="0">
              <a:spAutoFit/>
            </a:bodyPr>
            <a:lstStyle/>
            <a:p>
              <a:pPr algn="ctr"/>
              <a:r>
                <a:rPr lang="en-US" b="1" dirty="0"/>
                <a:t>Happiness</a:t>
              </a:r>
            </a:p>
            <a:p>
              <a:pPr algn="ctr"/>
              <a:r>
                <a:rPr lang="en-US" b="1" dirty="0"/>
                <a:t>Feel Good</a:t>
              </a:r>
            </a:p>
          </p:txBody>
        </p:sp>
      </p:grpSp>
      <p:grpSp>
        <p:nvGrpSpPr>
          <p:cNvPr id="38" name="Group 37">
            <a:extLst>
              <a:ext uri="{FF2B5EF4-FFF2-40B4-BE49-F238E27FC236}">
                <a16:creationId xmlns:a16="http://schemas.microsoft.com/office/drawing/2014/main" id="{0F1FEE67-1164-4415-6080-520465EEC8CB}"/>
              </a:ext>
            </a:extLst>
          </p:cNvPr>
          <p:cNvGrpSpPr/>
          <p:nvPr/>
        </p:nvGrpSpPr>
        <p:grpSpPr>
          <a:xfrm>
            <a:off x="7283158" y="3092791"/>
            <a:ext cx="1251757" cy="3058340"/>
            <a:chOff x="7283158" y="3092791"/>
            <a:chExt cx="1251757" cy="3058340"/>
          </a:xfrm>
        </p:grpSpPr>
        <p:sp>
          <p:nvSpPr>
            <p:cNvPr id="36" name="&quot;Not Allowed&quot; Symbol 35">
              <a:extLst>
                <a:ext uri="{FF2B5EF4-FFF2-40B4-BE49-F238E27FC236}">
                  <a16:creationId xmlns:a16="http://schemas.microsoft.com/office/drawing/2014/main" id="{190E38DC-87A0-7854-3509-4190909BB478}"/>
                </a:ext>
              </a:extLst>
            </p:cNvPr>
            <p:cNvSpPr/>
            <p:nvPr/>
          </p:nvSpPr>
          <p:spPr>
            <a:xfrm>
              <a:off x="7283158" y="3092791"/>
              <a:ext cx="1188720" cy="1188720"/>
            </a:xfrm>
            <a:prstGeom prst="noSmoking">
              <a:avLst>
                <a:gd name="adj" fmla="val 90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7" name="&quot;Not Allowed&quot; Symbol 36">
              <a:extLst>
                <a:ext uri="{FF2B5EF4-FFF2-40B4-BE49-F238E27FC236}">
                  <a16:creationId xmlns:a16="http://schemas.microsoft.com/office/drawing/2014/main" id="{FD21C779-A67D-AB9C-FBCA-2B1413CAA502}"/>
                </a:ext>
              </a:extLst>
            </p:cNvPr>
            <p:cNvSpPr/>
            <p:nvPr/>
          </p:nvSpPr>
          <p:spPr>
            <a:xfrm>
              <a:off x="7346195" y="4962411"/>
              <a:ext cx="1188720" cy="1188720"/>
            </a:xfrm>
            <a:prstGeom prst="noSmoking">
              <a:avLst>
                <a:gd name="adj" fmla="val 90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6168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42</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6172267" cy="461665"/>
          </a:xfrm>
          <a:prstGeom prst="rect">
            <a:avLst/>
          </a:prstGeom>
          <a:noFill/>
        </p:spPr>
        <p:txBody>
          <a:bodyPr wrap="none" rtlCol="0">
            <a:spAutoFit/>
          </a:bodyPr>
          <a:lstStyle/>
          <a:p>
            <a:pPr>
              <a:spcBef>
                <a:spcPts val="1200"/>
              </a:spcBef>
            </a:pPr>
            <a:r>
              <a:rPr lang="en-US" sz="2400" b="1" dirty="0"/>
              <a:t>The modern Church advances UNIVERSALISM </a:t>
            </a:r>
            <a:endParaRPr lang="en-US" sz="2000" b="1" dirty="0"/>
          </a:p>
        </p:txBody>
      </p:sp>
      <p:sp>
        <p:nvSpPr>
          <p:cNvPr id="8" name="TextBox 7">
            <a:extLst>
              <a:ext uri="{FF2B5EF4-FFF2-40B4-BE49-F238E27FC236}">
                <a16:creationId xmlns:a16="http://schemas.microsoft.com/office/drawing/2014/main" id="{E4EDC087-0BA0-40E5-479E-A29431D450CB}"/>
              </a:ext>
            </a:extLst>
          </p:cNvPr>
          <p:cNvSpPr txBox="1"/>
          <p:nvPr/>
        </p:nvSpPr>
        <p:spPr>
          <a:xfrm>
            <a:off x="1080826" y="1480638"/>
            <a:ext cx="10172193" cy="2010550"/>
          </a:xfrm>
          <a:prstGeom prst="rect">
            <a:avLst/>
          </a:prstGeom>
          <a:noFill/>
        </p:spPr>
        <p:txBody>
          <a:bodyPr wrap="square" rtlCol="0">
            <a:spAutoFit/>
          </a:bodyPr>
          <a:lstStyle/>
          <a:p>
            <a:pPr marL="342900" indent="-342900">
              <a:lnSpc>
                <a:spcPct val="85000"/>
              </a:lnSpc>
              <a:spcBef>
                <a:spcPts val="900"/>
              </a:spcBef>
              <a:buFontTx/>
              <a:buChar char="-"/>
            </a:pPr>
            <a:r>
              <a:rPr lang="en-US" sz="2000" b="1" dirty="0"/>
              <a:t>Everyone goes to heaven; “dare we to hope that no one is in hell”</a:t>
            </a:r>
          </a:p>
          <a:p>
            <a:pPr marL="342900" indent="-342900">
              <a:lnSpc>
                <a:spcPct val="85000"/>
              </a:lnSpc>
              <a:spcBef>
                <a:spcPts val="900"/>
              </a:spcBef>
              <a:buFontTx/>
              <a:buChar char="-"/>
            </a:pPr>
            <a:r>
              <a:rPr lang="en-US" sz="2000" b="1" dirty="0"/>
              <a:t>Originally advanced by Origen around 240AD; but condemned as abject heresy by the Council of Constantinople in 532AD</a:t>
            </a:r>
          </a:p>
          <a:p>
            <a:pPr marL="342900" indent="-342900">
              <a:lnSpc>
                <a:spcPct val="85000"/>
              </a:lnSpc>
              <a:spcBef>
                <a:spcPts val="900"/>
              </a:spcBef>
              <a:buFontTx/>
              <a:buChar char="-"/>
            </a:pPr>
            <a:r>
              <a:rPr lang="en-US" sz="2000" b="1" dirty="0"/>
              <a:t>Gained popularity in the mid-1800s by a group of reformed Calvinists</a:t>
            </a:r>
          </a:p>
          <a:p>
            <a:pPr marL="342900" indent="-342900">
              <a:lnSpc>
                <a:spcPct val="85000"/>
              </a:lnSpc>
              <a:spcBef>
                <a:spcPts val="900"/>
              </a:spcBef>
              <a:buFontTx/>
              <a:buChar char="-"/>
            </a:pPr>
            <a:r>
              <a:rPr lang="en-US" sz="2000" b="1" dirty="0"/>
              <a:t>Re-</a:t>
            </a:r>
            <a:r>
              <a:rPr lang="en-US" sz="2000" b="1" dirty="0" err="1"/>
              <a:t>popularlized</a:t>
            </a:r>
            <a:r>
              <a:rPr lang="en-US" sz="2000" b="1" dirty="0"/>
              <a:t> by Catholic theologians (Von Balthasar, Karl </a:t>
            </a:r>
            <a:r>
              <a:rPr lang="en-US" sz="2000" b="1" dirty="0" err="1"/>
              <a:t>Rahner</a:t>
            </a:r>
            <a:r>
              <a:rPr lang="en-US" sz="2000" b="1" dirty="0"/>
              <a:t>, etc.) as an outgrowth of FEELINGS-BASED attitudes regarding the judgement of any religion, person, or idea</a:t>
            </a:r>
          </a:p>
        </p:txBody>
      </p:sp>
      <p:sp>
        <p:nvSpPr>
          <p:cNvPr id="7" name="TextBox 6">
            <a:extLst>
              <a:ext uri="{FF2B5EF4-FFF2-40B4-BE49-F238E27FC236}">
                <a16:creationId xmlns:a16="http://schemas.microsoft.com/office/drawing/2014/main" id="{0F26CD3E-A80E-97CA-15BA-1899070D2D65}"/>
              </a:ext>
            </a:extLst>
          </p:cNvPr>
          <p:cNvSpPr txBox="1"/>
          <p:nvPr/>
        </p:nvSpPr>
        <p:spPr>
          <a:xfrm>
            <a:off x="2165997" y="5606907"/>
            <a:ext cx="7860006" cy="409023"/>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Universalism drives a spike through the heart of the Church</a:t>
            </a:r>
          </a:p>
        </p:txBody>
      </p:sp>
      <p:sp>
        <p:nvSpPr>
          <p:cNvPr id="9" name="TextBox 8">
            <a:extLst>
              <a:ext uri="{FF2B5EF4-FFF2-40B4-BE49-F238E27FC236}">
                <a16:creationId xmlns:a16="http://schemas.microsoft.com/office/drawing/2014/main" id="{943A4D29-34D7-AFE5-2D0D-9A079235B795}"/>
              </a:ext>
            </a:extLst>
          </p:cNvPr>
          <p:cNvSpPr txBox="1"/>
          <p:nvPr/>
        </p:nvSpPr>
        <p:spPr>
          <a:xfrm>
            <a:off x="666941" y="3573503"/>
            <a:ext cx="10586078" cy="1595052"/>
          </a:xfrm>
          <a:prstGeom prst="rect">
            <a:avLst/>
          </a:prstGeom>
          <a:noFill/>
        </p:spPr>
        <p:txBody>
          <a:bodyPr wrap="square" rtlCol="0">
            <a:spAutoFit/>
          </a:bodyPr>
          <a:lstStyle/>
          <a:p>
            <a:pPr>
              <a:spcBef>
                <a:spcPts val="1200"/>
              </a:spcBef>
            </a:pPr>
            <a:r>
              <a:rPr lang="en-US" sz="2400" b="1" dirty="0"/>
              <a:t>If everyone goes to heaven…</a:t>
            </a:r>
          </a:p>
          <a:p>
            <a:pPr marL="749300" indent="-342900">
              <a:lnSpc>
                <a:spcPct val="85000"/>
              </a:lnSpc>
              <a:spcBef>
                <a:spcPts val="900"/>
              </a:spcBef>
              <a:buFontTx/>
              <a:buChar char="-"/>
            </a:pPr>
            <a:r>
              <a:rPr lang="en-US" sz="2000" b="1" dirty="0"/>
              <a:t>Why be Catholic?  Why be “good”?  </a:t>
            </a:r>
          </a:p>
          <a:p>
            <a:pPr marL="749300" indent="-342900">
              <a:lnSpc>
                <a:spcPct val="85000"/>
              </a:lnSpc>
              <a:spcBef>
                <a:spcPts val="900"/>
              </a:spcBef>
              <a:buFontTx/>
              <a:buChar char="-"/>
            </a:pPr>
            <a:r>
              <a:rPr lang="en-US" sz="2000" b="1" dirty="0"/>
              <a:t>Why evangelize?</a:t>
            </a:r>
          </a:p>
          <a:p>
            <a:pPr marL="749300" indent="-342900">
              <a:lnSpc>
                <a:spcPct val="85000"/>
              </a:lnSpc>
              <a:spcBef>
                <a:spcPts val="900"/>
              </a:spcBef>
              <a:buFontTx/>
              <a:buChar char="-"/>
            </a:pPr>
            <a:r>
              <a:rPr lang="en-US" sz="2000" b="1" dirty="0"/>
              <a:t>Why Christ?</a:t>
            </a:r>
          </a:p>
        </p:txBody>
      </p:sp>
    </p:spTree>
    <p:extLst>
      <p:ext uri="{BB962C8B-B14F-4D97-AF65-F5344CB8AC3E}">
        <p14:creationId xmlns:p14="http://schemas.microsoft.com/office/powerpoint/2010/main" val="1683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B2C365-426D-CEE4-B8F5-2D2AE50DFC57}"/>
              </a:ext>
            </a:extLst>
          </p:cNvPr>
          <p:cNvSpPr txBox="1"/>
          <p:nvPr/>
        </p:nvSpPr>
        <p:spPr>
          <a:xfrm>
            <a:off x="666941" y="362236"/>
            <a:ext cx="3622851" cy="523220"/>
          </a:xfrm>
          <a:prstGeom prst="rect">
            <a:avLst/>
          </a:prstGeom>
          <a:noFill/>
        </p:spPr>
        <p:txBody>
          <a:bodyPr wrap="none" rtlCol="0">
            <a:spAutoFit/>
          </a:bodyPr>
          <a:lstStyle/>
          <a:p>
            <a:pPr>
              <a:spcBef>
                <a:spcPts val="1200"/>
              </a:spcBef>
            </a:pPr>
            <a:r>
              <a:rPr lang="en-US" sz="2800" b="1" dirty="0"/>
              <a:t>Through the errors of…</a:t>
            </a:r>
            <a:endParaRPr lang="en-US" sz="2400" b="1" dirty="0"/>
          </a:p>
        </p:txBody>
      </p:sp>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43</a:t>
            </a:fld>
            <a:endParaRPr lang="en-US"/>
          </a:p>
        </p:txBody>
      </p:sp>
      <p:sp>
        <p:nvSpPr>
          <p:cNvPr id="8" name="TextBox 7">
            <a:extLst>
              <a:ext uri="{FF2B5EF4-FFF2-40B4-BE49-F238E27FC236}">
                <a16:creationId xmlns:a16="http://schemas.microsoft.com/office/drawing/2014/main" id="{E4EDC087-0BA0-40E5-479E-A29431D450CB}"/>
              </a:ext>
            </a:extLst>
          </p:cNvPr>
          <p:cNvSpPr txBox="1"/>
          <p:nvPr/>
        </p:nvSpPr>
        <p:spPr>
          <a:xfrm>
            <a:off x="989386" y="977303"/>
            <a:ext cx="8936870" cy="4772589"/>
          </a:xfrm>
          <a:prstGeom prst="rect">
            <a:avLst/>
          </a:prstGeom>
          <a:noFill/>
        </p:spPr>
        <p:txBody>
          <a:bodyPr wrap="none" rtlCol="0">
            <a:spAutoFit/>
          </a:bodyPr>
          <a:lstStyle/>
          <a:p>
            <a:pPr>
              <a:spcBef>
                <a:spcPts val="1200"/>
              </a:spcBef>
            </a:pPr>
            <a:r>
              <a:rPr lang="en-US" sz="2000" b="1" dirty="0"/>
              <a:t>Protestantism</a:t>
            </a:r>
          </a:p>
          <a:p>
            <a:pPr marL="457200" indent="-220663">
              <a:lnSpc>
                <a:spcPct val="85000"/>
              </a:lnSpc>
              <a:spcBef>
                <a:spcPts val="300"/>
              </a:spcBef>
              <a:buFontTx/>
              <a:buChar char="-"/>
            </a:pPr>
            <a:r>
              <a:rPr lang="en-US" sz="1600" b="1" dirty="0"/>
              <a:t>no Sanctifying Grace</a:t>
            </a:r>
          </a:p>
          <a:p>
            <a:pPr marL="457200" indent="-220663">
              <a:lnSpc>
                <a:spcPct val="85000"/>
              </a:lnSpc>
              <a:spcBef>
                <a:spcPts val="300"/>
              </a:spcBef>
              <a:buFontTx/>
              <a:buChar char="-"/>
            </a:pPr>
            <a:r>
              <a:rPr lang="en-US" sz="1600" b="1" dirty="0"/>
              <a:t>no Sacraments</a:t>
            </a:r>
          </a:p>
          <a:p>
            <a:pPr marL="457200" indent="-220663">
              <a:lnSpc>
                <a:spcPct val="85000"/>
              </a:lnSpc>
              <a:spcBef>
                <a:spcPts val="300"/>
              </a:spcBef>
              <a:buFontTx/>
              <a:buChar char="-"/>
            </a:pPr>
            <a:r>
              <a:rPr lang="en-US" sz="1600" b="1" dirty="0"/>
              <a:t>rejection of Divine Positive Law</a:t>
            </a:r>
          </a:p>
          <a:p>
            <a:pPr marL="457200" indent="-220663">
              <a:lnSpc>
                <a:spcPct val="85000"/>
              </a:lnSpc>
              <a:spcBef>
                <a:spcPts val="300"/>
              </a:spcBef>
              <a:buFontTx/>
              <a:buChar char="-"/>
            </a:pPr>
            <a:r>
              <a:rPr lang="en-US" sz="1600" b="1" dirty="0"/>
              <a:t>corrupted institutional order</a:t>
            </a:r>
          </a:p>
          <a:p>
            <a:pPr>
              <a:lnSpc>
                <a:spcPct val="85000"/>
              </a:lnSpc>
              <a:spcBef>
                <a:spcPts val="900"/>
              </a:spcBef>
            </a:pPr>
            <a:r>
              <a:rPr lang="en-US" sz="2000" b="1" dirty="0"/>
              <a:t>Rejection of shame</a:t>
            </a:r>
          </a:p>
          <a:p>
            <a:pPr marL="457200" indent="-228600">
              <a:lnSpc>
                <a:spcPct val="85000"/>
              </a:lnSpc>
              <a:spcBef>
                <a:spcPts val="300"/>
              </a:spcBef>
            </a:pPr>
            <a:r>
              <a:rPr lang="en-US" sz="1600" b="1" dirty="0"/>
              <a:t>-	Inability to develop the cardinal virtue of Temperance that moderates our concupiscible appetites</a:t>
            </a:r>
          </a:p>
          <a:p>
            <a:pPr>
              <a:spcBef>
                <a:spcPts val="1200"/>
              </a:spcBef>
            </a:pPr>
            <a:r>
              <a:rPr lang="en-US" sz="2000" b="1" dirty="0"/>
              <a:t>Rejection of guilt</a:t>
            </a:r>
          </a:p>
          <a:p>
            <a:pPr marL="457200" indent="-220663">
              <a:lnSpc>
                <a:spcPct val="85000"/>
              </a:lnSpc>
              <a:spcBef>
                <a:spcPts val="300"/>
              </a:spcBef>
              <a:buFontTx/>
              <a:buChar char="-"/>
            </a:pPr>
            <a:r>
              <a:rPr lang="en-US" sz="1600" b="1" dirty="0"/>
              <a:t>inability to properly form our conscience</a:t>
            </a:r>
          </a:p>
          <a:p>
            <a:pPr marL="457200" indent="-220663">
              <a:lnSpc>
                <a:spcPct val="85000"/>
              </a:lnSpc>
              <a:spcBef>
                <a:spcPts val="300"/>
              </a:spcBef>
              <a:buFontTx/>
              <a:buChar char="-"/>
            </a:pPr>
            <a:r>
              <a:rPr lang="en-US" sz="1600" b="1" dirty="0"/>
              <a:t>silencing of God’s counsel</a:t>
            </a:r>
          </a:p>
          <a:p>
            <a:pPr>
              <a:spcBef>
                <a:spcPts val="1200"/>
              </a:spcBef>
            </a:pPr>
            <a:r>
              <a:rPr lang="en-US" sz="2000" b="1" dirty="0"/>
              <a:t>Focus on FEELINGS</a:t>
            </a:r>
          </a:p>
          <a:p>
            <a:pPr marL="457200" indent="-228600">
              <a:lnSpc>
                <a:spcPct val="85000"/>
              </a:lnSpc>
              <a:spcBef>
                <a:spcPts val="300"/>
              </a:spcBef>
            </a:pPr>
            <a:r>
              <a:rPr lang="en-US" sz="1600" b="1" dirty="0"/>
              <a:t>-	man’s purpose is to feel good about himself</a:t>
            </a:r>
          </a:p>
          <a:p>
            <a:pPr>
              <a:spcBef>
                <a:spcPts val="1200"/>
              </a:spcBef>
            </a:pPr>
            <a:r>
              <a:rPr lang="en-US" sz="2000" b="1" dirty="0"/>
              <a:t>Teaching Universalism</a:t>
            </a:r>
          </a:p>
          <a:p>
            <a:pPr marL="342900" indent="-342900">
              <a:lnSpc>
                <a:spcPct val="85000"/>
              </a:lnSpc>
              <a:spcBef>
                <a:spcPts val="300"/>
              </a:spcBef>
              <a:buFontTx/>
              <a:buChar char="-"/>
            </a:pPr>
            <a:r>
              <a:rPr lang="en-US" sz="1600" b="1" dirty="0"/>
              <a:t>Christ and the Church don’t matter</a:t>
            </a:r>
          </a:p>
          <a:p>
            <a:pPr marL="342900" indent="-342900">
              <a:lnSpc>
                <a:spcPct val="85000"/>
              </a:lnSpc>
              <a:spcBef>
                <a:spcPts val="300"/>
              </a:spcBef>
              <a:buFontTx/>
              <a:buChar char="-"/>
            </a:pPr>
            <a:r>
              <a:rPr lang="en-US" sz="1600" b="1" dirty="0"/>
              <a:t>All religions are equal – EVEN ATHEISM</a:t>
            </a:r>
          </a:p>
        </p:txBody>
      </p:sp>
      <p:sp>
        <p:nvSpPr>
          <p:cNvPr id="9" name="TextBox 8">
            <a:extLst>
              <a:ext uri="{FF2B5EF4-FFF2-40B4-BE49-F238E27FC236}">
                <a16:creationId xmlns:a16="http://schemas.microsoft.com/office/drawing/2014/main" id="{4F8ADAD1-A7A8-8FC7-8319-D9A9952BF3B5}"/>
              </a:ext>
            </a:extLst>
          </p:cNvPr>
          <p:cNvSpPr txBox="1"/>
          <p:nvPr/>
        </p:nvSpPr>
        <p:spPr>
          <a:xfrm>
            <a:off x="2165997" y="5610659"/>
            <a:ext cx="7860006" cy="722955"/>
          </a:xfrm>
          <a:prstGeom prst="rect">
            <a:avLst/>
          </a:prstGeom>
          <a:solidFill>
            <a:schemeClr val="bg1"/>
          </a:solidFill>
          <a:effectLst>
            <a:softEdge rad="0"/>
          </a:effectLst>
        </p:spPr>
        <p:txBody>
          <a:bodyPr wrap="square" rtlCol="0">
            <a:spAutoFit/>
          </a:bodyPr>
          <a:lstStyle/>
          <a:p>
            <a:pPr algn="ctr">
              <a:lnSpc>
                <a:spcPct val="85000"/>
              </a:lnSpc>
            </a:pPr>
            <a:r>
              <a:rPr lang="en-US" sz="2400" b="1" dirty="0">
                <a:solidFill>
                  <a:srgbClr val="FF0000"/>
                </a:solidFill>
              </a:rPr>
              <a:t>YES</a:t>
            </a:r>
          </a:p>
          <a:p>
            <a:pPr algn="ctr">
              <a:lnSpc>
                <a:spcPct val="85000"/>
              </a:lnSpc>
            </a:pPr>
            <a:r>
              <a:rPr lang="en-US" sz="2400" b="1" dirty="0">
                <a:solidFill>
                  <a:srgbClr val="FF0000"/>
                </a:solidFill>
              </a:rPr>
              <a:t>Modern Man is Uniquely Vulnerable to Diabolic Attack</a:t>
            </a:r>
          </a:p>
        </p:txBody>
      </p:sp>
    </p:spTree>
    <p:extLst>
      <p:ext uri="{BB962C8B-B14F-4D97-AF65-F5344CB8AC3E}">
        <p14:creationId xmlns:p14="http://schemas.microsoft.com/office/powerpoint/2010/main" val="36126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44</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2739231" y="1216844"/>
            <a:ext cx="6713537" cy="3982629"/>
          </a:xfrm>
          <a:prstGeom prst="rect">
            <a:avLst/>
          </a:prstGeom>
          <a:noFill/>
        </p:spPr>
        <p:txBody>
          <a:bodyPr wrap="square" rtlCol="0">
            <a:spAutoFit/>
          </a:bodyPr>
          <a:lstStyle/>
          <a:p>
            <a:pPr algn="ctr">
              <a:lnSpc>
                <a:spcPct val="90000"/>
              </a:lnSpc>
              <a:spcBef>
                <a:spcPts val="2400"/>
              </a:spcBef>
            </a:pPr>
            <a:r>
              <a:rPr lang="en-US" sz="3200" b="1" i="1" dirty="0">
                <a:solidFill>
                  <a:schemeClr val="bg1">
                    <a:lumMod val="85000"/>
                  </a:schemeClr>
                </a:solidFill>
              </a:rPr>
              <a:t>How Satan Influences Us</a:t>
            </a:r>
          </a:p>
          <a:p>
            <a:pPr algn="ctr">
              <a:lnSpc>
                <a:spcPct val="90000"/>
              </a:lnSpc>
            </a:pPr>
            <a:r>
              <a:rPr lang="en-US" sz="3200" b="1" i="1" dirty="0">
                <a:solidFill>
                  <a:schemeClr val="bg1">
                    <a:lumMod val="85000"/>
                  </a:schemeClr>
                </a:solidFill>
              </a:rPr>
              <a:t>(Temptation and Oppression)</a:t>
            </a:r>
          </a:p>
          <a:p>
            <a:pPr algn="ctr">
              <a:lnSpc>
                <a:spcPct val="90000"/>
              </a:lnSpc>
              <a:spcBef>
                <a:spcPts val="3600"/>
              </a:spcBef>
            </a:pPr>
            <a:r>
              <a:rPr lang="en-US" sz="3200" b="1" i="1" dirty="0">
                <a:solidFill>
                  <a:schemeClr val="bg1">
                    <a:lumMod val="85000"/>
                  </a:schemeClr>
                </a:solidFill>
              </a:rPr>
              <a:t>How Modern Society Grooms Us for Diabolic Influence</a:t>
            </a:r>
          </a:p>
          <a:p>
            <a:pPr algn="ctr">
              <a:lnSpc>
                <a:spcPct val="90000"/>
              </a:lnSpc>
              <a:spcBef>
                <a:spcPts val="3600"/>
              </a:spcBef>
            </a:pPr>
            <a:r>
              <a:rPr lang="en-US" sz="3200" b="1" i="1" dirty="0"/>
              <a:t>How We Fight Back to Restore our Church and our Communities</a:t>
            </a:r>
          </a:p>
          <a:p>
            <a:pPr algn="ctr"/>
            <a:endParaRPr lang="en-US" sz="2000" i="1" dirty="0"/>
          </a:p>
        </p:txBody>
      </p:sp>
    </p:spTree>
    <p:extLst>
      <p:ext uri="{BB962C8B-B14F-4D97-AF65-F5344CB8AC3E}">
        <p14:creationId xmlns:p14="http://schemas.microsoft.com/office/powerpoint/2010/main" val="92336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666941" y="347159"/>
            <a:ext cx="3380477" cy="523220"/>
          </a:xfrm>
          <a:prstGeom prst="rect">
            <a:avLst/>
          </a:prstGeom>
          <a:noFill/>
        </p:spPr>
        <p:txBody>
          <a:bodyPr wrap="none" rtlCol="0">
            <a:spAutoFit/>
          </a:bodyPr>
          <a:lstStyle/>
          <a:p>
            <a:pPr>
              <a:spcBef>
                <a:spcPts val="1200"/>
              </a:spcBef>
            </a:pPr>
            <a:r>
              <a:rPr lang="en-US" sz="2800" b="1" dirty="0"/>
              <a:t>Start with our Church</a:t>
            </a:r>
            <a:endParaRPr lang="en-US" sz="2400" b="1" dirty="0"/>
          </a:p>
        </p:txBody>
      </p:sp>
      <p:pic>
        <p:nvPicPr>
          <p:cNvPr id="2" name="Picture 1">
            <a:extLst>
              <a:ext uri="{FF2B5EF4-FFF2-40B4-BE49-F238E27FC236}">
                <a16:creationId xmlns:a16="http://schemas.microsoft.com/office/drawing/2014/main" id="{D0DBD4D2-678B-49F0-8D21-7FB41B269F9F}"/>
              </a:ext>
            </a:extLst>
          </p:cNvPr>
          <p:cNvPicPr>
            <a:picLocks noChangeAspect="1"/>
          </p:cNvPicPr>
          <p:nvPr/>
        </p:nvPicPr>
        <p:blipFill>
          <a:blip r:embed="rId3"/>
          <a:stretch>
            <a:fillRect/>
          </a:stretch>
        </p:blipFill>
        <p:spPr>
          <a:xfrm>
            <a:off x="1312459" y="971846"/>
            <a:ext cx="9587973" cy="5243423"/>
          </a:xfrm>
          <a:prstGeom prst="rect">
            <a:avLst/>
          </a:prstGeom>
        </p:spPr>
      </p:pic>
      <p:sp>
        <p:nvSpPr>
          <p:cNvPr id="6" name="Rectangle 5">
            <a:extLst>
              <a:ext uri="{FF2B5EF4-FFF2-40B4-BE49-F238E27FC236}">
                <a16:creationId xmlns:a16="http://schemas.microsoft.com/office/drawing/2014/main" id="{4C3743C7-CDF5-47CB-9B8B-AEEABB6543F5}"/>
              </a:ext>
            </a:extLst>
          </p:cNvPr>
          <p:cNvSpPr/>
          <p:nvPr/>
        </p:nvSpPr>
        <p:spPr>
          <a:xfrm>
            <a:off x="1291568" y="971846"/>
            <a:ext cx="9587973" cy="5243423"/>
          </a:xfrm>
          <a:prstGeom prst="rect">
            <a:avLst/>
          </a:prstGeom>
          <a:solidFill>
            <a:srgbClr val="FFFF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A4041709-AFF8-4AE4-9C7E-F6DB921ED137}"/>
              </a:ext>
            </a:extLst>
          </p:cNvPr>
          <p:cNvGrpSpPr/>
          <p:nvPr/>
        </p:nvGrpSpPr>
        <p:grpSpPr>
          <a:xfrm>
            <a:off x="2402722" y="1404674"/>
            <a:ext cx="7487788" cy="3303053"/>
            <a:chOff x="2402722" y="1404674"/>
            <a:chExt cx="7487788" cy="3303053"/>
          </a:xfrm>
        </p:grpSpPr>
        <p:sp>
          <p:nvSpPr>
            <p:cNvPr id="4" name="TextBox 3">
              <a:extLst>
                <a:ext uri="{FF2B5EF4-FFF2-40B4-BE49-F238E27FC236}">
                  <a16:creationId xmlns:a16="http://schemas.microsoft.com/office/drawing/2014/main" id="{CF418ADC-5751-4924-BE3E-28DDD7EE4D8E}"/>
                </a:ext>
              </a:extLst>
            </p:cNvPr>
            <p:cNvSpPr txBox="1"/>
            <p:nvPr/>
          </p:nvSpPr>
          <p:spPr>
            <a:xfrm>
              <a:off x="2503954" y="2549170"/>
              <a:ext cx="7386556" cy="954107"/>
            </a:xfrm>
            <a:prstGeom prst="rect">
              <a:avLst/>
            </a:prstGeom>
            <a:noFill/>
          </p:spPr>
          <p:txBody>
            <a:bodyPr wrap="square" rtlCol="0">
              <a:spAutoFit/>
            </a:bodyPr>
            <a:lstStyle/>
            <a:p>
              <a:pPr algn="ctr"/>
              <a:r>
                <a:rPr lang="en-US" sz="2800" b="1" dirty="0"/>
                <a:t>For centuries, the Catholic Church has been the primary strength holding back demonic forces</a:t>
              </a:r>
            </a:p>
          </p:txBody>
        </p:sp>
        <p:sp>
          <p:nvSpPr>
            <p:cNvPr id="25" name="TextBox 24">
              <a:extLst>
                <a:ext uri="{FF2B5EF4-FFF2-40B4-BE49-F238E27FC236}">
                  <a16:creationId xmlns:a16="http://schemas.microsoft.com/office/drawing/2014/main" id="{DD8DBC54-CEAC-46B2-8C1C-063FBEBE3A3C}"/>
                </a:ext>
              </a:extLst>
            </p:cNvPr>
            <p:cNvSpPr txBox="1"/>
            <p:nvPr/>
          </p:nvSpPr>
          <p:spPr>
            <a:xfrm>
              <a:off x="2434380" y="1404674"/>
              <a:ext cx="7386556" cy="954107"/>
            </a:xfrm>
            <a:prstGeom prst="rect">
              <a:avLst/>
            </a:prstGeom>
            <a:noFill/>
          </p:spPr>
          <p:txBody>
            <a:bodyPr wrap="square" rtlCol="0">
              <a:spAutoFit/>
            </a:bodyPr>
            <a:lstStyle/>
            <a:p>
              <a:pPr algn="ctr"/>
              <a:r>
                <a:rPr lang="en-US" sz="2800" b="1" dirty="0"/>
                <a:t>Demonic powers have increased their attacks and have gained strength</a:t>
              </a:r>
            </a:p>
          </p:txBody>
        </p:sp>
        <p:sp>
          <p:nvSpPr>
            <p:cNvPr id="27" name="TextBox 26">
              <a:extLst>
                <a:ext uri="{FF2B5EF4-FFF2-40B4-BE49-F238E27FC236}">
                  <a16:creationId xmlns:a16="http://schemas.microsoft.com/office/drawing/2014/main" id="{B4BB9A16-4C16-4D99-9D98-A6B892D31BBC}"/>
                </a:ext>
              </a:extLst>
            </p:cNvPr>
            <p:cNvSpPr txBox="1"/>
            <p:nvPr/>
          </p:nvSpPr>
          <p:spPr>
            <a:xfrm>
              <a:off x="2402722" y="3753620"/>
              <a:ext cx="7386556" cy="954107"/>
            </a:xfrm>
            <a:prstGeom prst="rect">
              <a:avLst/>
            </a:prstGeom>
            <a:noFill/>
          </p:spPr>
          <p:txBody>
            <a:bodyPr wrap="square" rtlCol="0">
              <a:spAutoFit/>
            </a:bodyPr>
            <a:lstStyle/>
            <a:p>
              <a:pPr algn="ctr"/>
              <a:r>
                <a:rPr lang="en-US" sz="2800" b="1" dirty="0"/>
                <a:t>BUT</a:t>
              </a:r>
            </a:p>
            <a:p>
              <a:pPr algn="ctr"/>
              <a:r>
                <a:rPr lang="en-US" sz="2800" b="1" dirty="0"/>
                <a:t>the Catholic Church has weakened</a:t>
              </a:r>
            </a:p>
          </p:txBody>
        </p:sp>
      </p:grpSp>
      <p:sp>
        <p:nvSpPr>
          <p:cNvPr id="9" name="TextBox 8">
            <a:extLst>
              <a:ext uri="{FF2B5EF4-FFF2-40B4-BE49-F238E27FC236}">
                <a16:creationId xmlns:a16="http://schemas.microsoft.com/office/drawing/2014/main" id="{4FE41C6E-3DA8-4175-95CF-505E2DD98D22}"/>
              </a:ext>
            </a:extLst>
          </p:cNvPr>
          <p:cNvSpPr txBox="1"/>
          <p:nvPr/>
        </p:nvSpPr>
        <p:spPr>
          <a:xfrm>
            <a:off x="2392276" y="5080601"/>
            <a:ext cx="7386556" cy="523220"/>
          </a:xfrm>
          <a:prstGeom prst="rect">
            <a:avLst/>
          </a:prstGeom>
          <a:noFill/>
        </p:spPr>
        <p:txBody>
          <a:bodyPr wrap="square" rtlCol="0">
            <a:spAutoFit/>
          </a:bodyPr>
          <a:lstStyle/>
          <a:p>
            <a:pPr algn="ctr"/>
            <a:r>
              <a:rPr lang="en-US" sz="2800" b="1" dirty="0">
                <a:solidFill>
                  <a:srgbClr val="FF0000"/>
                </a:solidFill>
              </a:rPr>
              <a:t>WE MUST STRENGTHEN OUR CHURCH</a:t>
            </a:r>
          </a:p>
        </p:txBody>
      </p:sp>
    </p:spTree>
    <p:extLst>
      <p:ext uri="{BB962C8B-B14F-4D97-AF65-F5344CB8AC3E}">
        <p14:creationId xmlns:p14="http://schemas.microsoft.com/office/powerpoint/2010/main" val="35122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D55E7598-B6AA-4C71-AC92-32FA75E73A13}"/>
              </a:ext>
            </a:extLst>
          </p:cNvPr>
          <p:cNvSpPr/>
          <p:nvPr/>
        </p:nvSpPr>
        <p:spPr>
          <a:xfrm>
            <a:off x="10969633" y="178904"/>
            <a:ext cx="229779" cy="234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4ACC03E-9DCB-4C15-9EA7-AADC11A81875}"/>
              </a:ext>
            </a:extLst>
          </p:cNvPr>
          <p:cNvSpPr/>
          <p:nvPr/>
        </p:nvSpPr>
        <p:spPr>
          <a:xfrm>
            <a:off x="1277655" y="5445817"/>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C3F9EDD-0CE4-4B76-ADF5-FBE84D16A686}"/>
              </a:ext>
            </a:extLst>
          </p:cNvPr>
          <p:cNvSpPr/>
          <p:nvPr/>
        </p:nvSpPr>
        <p:spPr>
          <a:xfrm>
            <a:off x="4290022" y="189622"/>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3D314F-2ADD-4C28-A019-707B3C9B6156}"/>
              </a:ext>
            </a:extLst>
          </p:cNvPr>
          <p:cNvSpPr txBox="1"/>
          <p:nvPr/>
        </p:nvSpPr>
        <p:spPr>
          <a:xfrm>
            <a:off x="666941" y="347159"/>
            <a:ext cx="4216026" cy="523220"/>
          </a:xfrm>
          <a:prstGeom prst="rect">
            <a:avLst/>
          </a:prstGeom>
          <a:noFill/>
        </p:spPr>
        <p:txBody>
          <a:bodyPr wrap="none" rtlCol="0">
            <a:spAutoFit/>
          </a:bodyPr>
          <a:lstStyle/>
          <a:p>
            <a:pPr>
              <a:spcBef>
                <a:spcPts val="1200"/>
              </a:spcBef>
            </a:pPr>
            <a:r>
              <a:rPr lang="en-US" sz="2800" b="1" dirty="0"/>
              <a:t>Conditions for Doing Battle</a:t>
            </a:r>
            <a:endParaRPr lang="en-US" sz="2400" b="1" dirty="0"/>
          </a:p>
        </p:txBody>
      </p:sp>
      <p:sp>
        <p:nvSpPr>
          <p:cNvPr id="68" name="TextBox 67">
            <a:extLst>
              <a:ext uri="{FF2B5EF4-FFF2-40B4-BE49-F238E27FC236}">
                <a16:creationId xmlns:a16="http://schemas.microsoft.com/office/drawing/2014/main" id="{48AE5D56-377C-4566-845C-DADF08747F52}"/>
              </a:ext>
            </a:extLst>
          </p:cNvPr>
          <p:cNvSpPr txBox="1"/>
          <p:nvPr/>
        </p:nvSpPr>
        <p:spPr>
          <a:xfrm>
            <a:off x="666941" y="1047567"/>
            <a:ext cx="10490688" cy="701731"/>
          </a:xfrm>
          <a:prstGeom prst="rect">
            <a:avLst/>
          </a:prstGeom>
          <a:noFill/>
        </p:spPr>
        <p:txBody>
          <a:bodyPr wrap="square" rtlCol="0">
            <a:spAutoFit/>
          </a:bodyPr>
          <a:lstStyle/>
          <a:p>
            <a:pPr>
              <a:lnSpc>
                <a:spcPct val="90000"/>
              </a:lnSpc>
            </a:pPr>
            <a:r>
              <a:rPr lang="en-US" sz="2400" b="1" i="1" dirty="0">
                <a:solidFill>
                  <a:srgbClr val="FF0000"/>
                </a:solidFill>
              </a:rPr>
              <a:t>Foundation #1</a:t>
            </a:r>
          </a:p>
          <a:p>
            <a:pPr>
              <a:lnSpc>
                <a:spcPct val="90000"/>
              </a:lnSpc>
            </a:pPr>
            <a:r>
              <a:rPr lang="en-US" sz="2000" dirty="0"/>
              <a:t>Carry the firm conviction that we were born to be here at this time</a:t>
            </a:r>
          </a:p>
        </p:txBody>
      </p:sp>
      <p:sp>
        <p:nvSpPr>
          <p:cNvPr id="69" name="TextBox 68">
            <a:extLst>
              <a:ext uri="{FF2B5EF4-FFF2-40B4-BE49-F238E27FC236}">
                <a16:creationId xmlns:a16="http://schemas.microsoft.com/office/drawing/2014/main" id="{319779DE-B261-4C70-9BBE-447D9B1E04CE}"/>
              </a:ext>
            </a:extLst>
          </p:cNvPr>
          <p:cNvSpPr txBox="1"/>
          <p:nvPr/>
        </p:nvSpPr>
        <p:spPr>
          <a:xfrm>
            <a:off x="666941" y="2089475"/>
            <a:ext cx="10490688" cy="978729"/>
          </a:xfrm>
          <a:prstGeom prst="rect">
            <a:avLst/>
          </a:prstGeom>
          <a:noFill/>
        </p:spPr>
        <p:txBody>
          <a:bodyPr wrap="square" rtlCol="0">
            <a:spAutoFit/>
          </a:bodyPr>
          <a:lstStyle/>
          <a:p>
            <a:pPr>
              <a:lnSpc>
                <a:spcPct val="90000"/>
              </a:lnSpc>
            </a:pPr>
            <a:r>
              <a:rPr lang="en-US" sz="2400" b="1" i="1" dirty="0">
                <a:solidFill>
                  <a:srgbClr val="FF0000"/>
                </a:solidFill>
              </a:rPr>
              <a:t>Foundation #2</a:t>
            </a:r>
          </a:p>
          <a:p>
            <a:pPr>
              <a:lnSpc>
                <a:spcPct val="90000"/>
              </a:lnSpc>
            </a:pPr>
            <a:r>
              <a:rPr lang="en-US" sz="2000" dirty="0"/>
              <a:t>It is CRITICALLY IMPORTANT that we always remember that the root cause of all the chaos, confusion, and evil around us is the supernatural battle against Satan</a:t>
            </a:r>
            <a:endParaRPr lang="en-US" sz="1600" dirty="0"/>
          </a:p>
        </p:txBody>
      </p:sp>
      <p:sp>
        <p:nvSpPr>
          <p:cNvPr id="70" name="TextBox 69">
            <a:extLst>
              <a:ext uri="{FF2B5EF4-FFF2-40B4-BE49-F238E27FC236}">
                <a16:creationId xmlns:a16="http://schemas.microsoft.com/office/drawing/2014/main" id="{2B877C4D-B603-464E-9B24-666D55F8705E}"/>
              </a:ext>
            </a:extLst>
          </p:cNvPr>
          <p:cNvSpPr txBox="1"/>
          <p:nvPr/>
        </p:nvSpPr>
        <p:spPr>
          <a:xfrm>
            <a:off x="666941" y="3408381"/>
            <a:ext cx="10490688" cy="701731"/>
          </a:xfrm>
          <a:prstGeom prst="rect">
            <a:avLst/>
          </a:prstGeom>
          <a:noFill/>
        </p:spPr>
        <p:txBody>
          <a:bodyPr wrap="square" rtlCol="0">
            <a:spAutoFit/>
          </a:bodyPr>
          <a:lstStyle/>
          <a:p>
            <a:pPr>
              <a:lnSpc>
                <a:spcPct val="90000"/>
              </a:lnSpc>
            </a:pPr>
            <a:r>
              <a:rPr lang="en-US" sz="2400" b="1" i="1" dirty="0">
                <a:solidFill>
                  <a:srgbClr val="FF0000"/>
                </a:solidFill>
              </a:rPr>
              <a:t>Foundation #3</a:t>
            </a:r>
          </a:p>
          <a:p>
            <a:pPr>
              <a:lnSpc>
                <a:spcPct val="90000"/>
              </a:lnSpc>
            </a:pPr>
            <a:r>
              <a:rPr lang="en-US" sz="2000" dirty="0"/>
              <a:t>We must unwaveringly have faith in the supernatural power of God</a:t>
            </a:r>
            <a:endParaRPr lang="en-US" sz="1600" dirty="0"/>
          </a:p>
        </p:txBody>
      </p:sp>
      <p:sp>
        <p:nvSpPr>
          <p:cNvPr id="71" name="TextBox 70">
            <a:extLst>
              <a:ext uri="{FF2B5EF4-FFF2-40B4-BE49-F238E27FC236}">
                <a16:creationId xmlns:a16="http://schemas.microsoft.com/office/drawing/2014/main" id="{A2022B3C-5D61-41DF-A9F8-D436D05EBEEF}"/>
              </a:ext>
            </a:extLst>
          </p:cNvPr>
          <p:cNvSpPr txBox="1"/>
          <p:nvPr/>
        </p:nvSpPr>
        <p:spPr>
          <a:xfrm>
            <a:off x="666941" y="4450289"/>
            <a:ext cx="10490688" cy="978729"/>
          </a:xfrm>
          <a:prstGeom prst="rect">
            <a:avLst/>
          </a:prstGeom>
          <a:noFill/>
        </p:spPr>
        <p:txBody>
          <a:bodyPr wrap="square" rtlCol="0">
            <a:spAutoFit/>
          </a:bodyPr>
          <a:lstStyle/>
          <a:p>
            <a:pPr>
              <a:lnSpc>
                <a:spcPct val="90000"/>
              </a:lnSpc>
            </a:pPr>
            <a:r>
              <a:rPr lang="en-US" sz="2400" b="1" i="1" dirty="0">
                <a:solidFill>
                  <a:srgbClr val="FF0000"/>
                </a:solidFill>
              </a:rPr>
              <a:t>Foundation #4</a:t>
            </a:r>
          </a:p>
          <a:p>
            <a:pPr>
              <a:lnSpc>
                <a:spcPct val="90000"/>
              </a:lnSpc>
            </a:pPr>
            <a:r>
              <a:rPr lang="en-US" sz="2000" dirty="0"/>
              <a:t>All the angels and saints in heaven are our allies – and most especially Our Blessed Mother; all we need to do is ask for their help</a:t>
            </a:r>
            <a:endParaRPr lang="en-US" sz="1600" dirty="0"/>
          </a:p>
        </p:txBody>
      </p:sp>
    </p:spTree>
    <p:extLst>
      <p:ext uri="{BB962C8B-B14F-4D97-AF65-F5344CB8AC3E}">
        <p14:creationId xmlns:p14="http://schemas.microsoft.com/office/powerpoint/2010/main" val="329035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D55E7598-B6AA-4C71-AC92-32FA75E73A13}"/>
              </a:ext>
            </a:extLst>
          </p:cNvPr>
          <p:cNvSpPr/>
          <p:nvPr/>
        </p:nvSpPr>
        <p:spPr>
          <a:xfrm>
            <a:off x="10969633" y="178904"/>
            <a:ext cx="229779" cy="234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4ACC03E-9DCB-4C15-9EA7-AADC11A81875}"/>
              </a:ext>
            </a:extLst>
          </p:cNvPr>
          <p:cNvSpPr/>
          <p:nvPr/>
        </p:nvSpPr>
        <p:spPr>
          <a:xfrm>
            <a:off x="1277655" y="5445817"/>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C3F9EDD-0CE4-4B76-ADF5-FBE84D16A686}"/>
              </a:ext>
            </a:extLst>
          </p:cNvPr>
          <p:cNvSpPr/>
          <p:nvPr/>
        </p:nvSpPr>
        <p:spPr>
          <a:xfrm>
            <a:off x="4290022" y="189622"/>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3D314F-2ADD-4C28-A019-707B3C9B6156}"/>
              </a:ext>
            </a:extLst>
          </p:cNvPr>
          <p:cNvSpPr txBox="1"/>
          <p:nvPr/>
        </p:nvSpPr>
        <p:spPr>
          <a:xfrm>
            <a:off x="666941" y="347159"/>
            <a:ext cx="5893408" cy="523220"/>
          </a:xfrm>
          <a:prstGeom prst="rect">
            <a:avLst/>
          </a:prstGeom>
          <a:noFill/>
        </p:spPr>
        <p:txBody>
          <a:bodyPr wrap="none" rtlCol="0">
            <a:spAutoFit/>
          </a:bodyPr>
          <a:lstStyle/>
          <a:p>
            <a:pPr>
              <a:spcBef>
                <a:spcPts val="1200"/>
              </a:spcBef>
            </a:pPr>
            <a:r>
              <a:rPr lang="en-US" sz="2800" b="1" dirty="0"/>
              <a:t>Recruit Faithful Catholics to Our Ranks</a:t>
            </a:r>
            <a:endParaRPr lang="en-US" sz="2400" b="1" dirty="0"/>
          </a:p>
        </p:txBody>
      </p:sp>
      <p:sp>
        <p:nvSpPr>
          <p:cNvPr id="68" name="TextBox 67">
            <a:extLst>
              <a:ext uri="{FF2B5EF4-FFF2-40B4-BE49-F238E27FC236}">
                <a16:creationId xmlns:a16="http://schemas.microsoft.com/office/drawing/2014/main" id="{48AE5D56-377C-4566-845C-DADF08747F52}"/>
              </a:ext>
            </a:extLst>
          </p:cNvPr>
          <p:cNvSpPr txBox="1"/>
          <p:nvPr/>
        </p:nvSpPr>
        <p:spPr>
          <a:xfrm>
            <a:off x="666941" y="1047567"/>
            <a:ext cx="10490688" cy="978729"/>
          </a:xfrm>
          <a:prstGeom prst="rect">
            <a:avLst/>
          </a:prstGeom>
          <a:noFill/>
        </p:spPr>
        <p:txBody>
          <a:bodyPr wrap="square" rtlCol="0">
            <a:spAutoFit/>
          </a:bodyPr>
          <a:lstStyle/>
          <a:p>
            <a:pPr>
              <a:lnSpc>
                <a:spcPct val="90000"/>
              </a:lnSpc>
            </a:pPr>
            <a:r>
              <a:rPr lang="en-US" sz="2400" b="1" i="1" dirty="0">
                <a:solidFill>
                  <a:srgbClr val="FF0000"/>
                </a:solidFill>
              </a:rPr>
              <a:t>Knowledge </a:t>
            </a:r>
          </a:p>
          <a:p>
            <a:pPr>
              <a:lnSpc>
                <a:spcPct val="90000"/>
              </a:lnSpc>
            </a:pPr>
            <a:r>
              <a:rPr lang="en-US" sz="2000" dirty="0"/>
              <a:t>Continue your personal faith formation</a:t>
            </a:r>
          </a:p>
          <a:p>
            <a:pPr>
              <a:lnSpc>
                <a:spcPct val="90000"/>
              </a:lnSpc>
            </a:pPr>
            <a:r>
              <a:rPr lang="en-US" sz="2000" dirty="0"/>
              <a:t>Encourage Catholic friends and colleagues to join you in your faith journey</a:t>
            </a:r>
          </a:p>
        </p:txBody>
      </p:sp>
      <p:sp>
        <p:nvSpPr>
          <p:cNvPr id="69" name="TextBox 68">
            <a:extLst>
              <a:ext uri="{FF2B5EF4-FFF2-40B4-BE49-F238E27FC236}">
                <a16:creationId xmlns:a16="http://schemas.microsoft.com/office/drawing/2014/main" id="{319779DE-B261-4C70-9BBE-447D9B1E04CE}"/>
              </a:ext>
            </a:extLst>
          </p:cNvPr>
          <p:cNvSpPr txBox="1"/>
          <p:nvPr/>
        </p:nvSpPr>
        <p:spPr>
          <a:xfrm>
            <a:off x="666941" y="2089475"/>
            <a:ext cx="10490688" cy="1255728"/>
          </a:xfrm>
          <a:prstGeom prst="rect">
            <a:avLst/>
          </a:prstGeom>
          <a:noFill/>
        </p:spPr>
        <p:txBody>
          <a:bodyPr wrap="square" rtlCol="0">
            <a:spAutoFit/>
          </a:bodyPr>
          <a:lstStyle/>
          <a:p>
            <a:pPr>
              <a:lnSpc>
                <a:spcPct val="90000"/>
              </a:lnSpc>
            </a:pPr>
            <a:r>
              <a:rPr lang="en-US" sz="2400" b="1" i="1" dirty="0">
                <a:solidFill>
                  <a:srgbClr val="FF0000"/>
                </a:solidFill>
              </a:rPr>
              <a:t>Awareness</a:t>
            </a:r>
          </a:p>
          <a:p>
            <a:pPr>
              <a:lnSpc>
                <a:spcPct val="90000"/>
              </a:lnSpc>
            </a:pPr>
            <a:r>
              <a:rPr lang="en-US" sz="2000" dirty="0"/>
              <a:t>Help others to recognize the presence of the diabolical</a:t>
            </a:r>
          </a:p>
          <a:p>
            <a:pPr>
              <a:lnSpc>
                <a:spcPct val="90000"/>
              </a:lnSpc>
            </a:pPr>
            <a:r>
              <a:rPr lang="en-US" sz="2000" dirty="0"/>
              <a:t>Help others to recognize the presence of the supernatural</a:t>
            </a:r>
          </a:p>
          <a:p>
            <a:pPr>
              <a:lnSpc>
                <a:spcPct val="90000"/>
              </a:lnSpc>
            </a:pPr>
            <a:r>
              <a:rPr lang="en-US" sz="2000" dirty="0"/>
              <a:t>Don’t be afraid that they will think you a “kook” or “weird” or “one of those”</a:t>
            </a:r>
            <a:endParaRPr lang="en-US" sz="1600" dirty="0"/>
          </a:p>
        </p:txBody>
      </p:sp>
      <p:sp>
        <p:nvSpPr>
          <p:cNvPr id="10" name="TextBox 9">
            <a:extLst>
              <a:ext uri="{FF2B5EF4-FFF2-40B4-BE49-F238E27FC236}">
                <a16:creationId xmlns:a16="http://schemas.microsoft.com/office/drawing/2014/main" id="{94F99103-B726-40F6-9936-4CEBE5AFFDC6}"/>
              </a:ext>
            </a:extLst>
          </p:cNvPr>
          <p:cNvSpPr txBox="1"/>
          <p:nvPr/>
        </p:nvSpPr>
        <p:spPr>
          <a:xfrm>
            <a:off x="2219007" y="3789797"/>
            <a:ext cx="7386556" cy="1926681"/>
          </a:xfrm>
          <a:prstGeom prst="rect">
            <a:avLst/>
          </a:prstGeom>
          <a:noFill/>
        </p:spPr>
        <p:txBody>
          <a:bodyPr wrap="square" rtlCol="0">
            <a:spAutoFit/>
          </a:bodyPr>
          <a:lstStyle/>
          <a:p>
            <a:pPr algn="ctr"/>
            <a:r>
              <a:rPr lang="en-US" sz="2800" b="1" dirty="0">
                <a:solidFill>
                  <a:srgbClr val="FF0000"/>
                </a:solidFill>
              </a:rPr>
              <a:t>Engaging in this battle against evil</a:t>
            </a:r>
          </a:p>
          <a:p>
            <a:pPr algn="ctr"/>
            <a:r>
              <a:rPr lang="en-US" sz="2800" b="1" dirty="0">
                <a:solidFill>
                  <a:srgbClr val="FF0000"/>
                </a:solidFill>
              </a:rPr>
              <a:t>is the duty of every Catholic</a:t>
            </a:r>
          </a:p>
          <a:p>
            <a:pPr algn="ctr">
              <a:lnSpc>
                <a:spcPct val="90000"/>
              </a:lnSpc>
              <a:spcBef>
                <a:spcPts val="2400"/>
              </a:spcBef>
            </a:pPr>
            <a:r>
              <a:rPr lang="en-US" sz="2400" dirty="0">
                <a:solidFill>
                  <a:srgbClr val="0070C0"/>
                </a:solidFill>
              </a:rPr>
              <a:t>He who is not with me is against me, and he who does not gather with me scatters (Mt 12:30)</a:t>
            </a:r>
          </a:p>
        </p:txBody>
      </p:sp>
    </p:spTree>
    <p:extLst>
      <p:ext uri="{BB962C8B-B14F-4D97-AF65-F5344CB8AC3E}">
        <p14:creationId xmlns:p14="http://schemas.microsoft.com/office/powerpoint/2010/main" val="12408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D55E7598-B6AA-4C71-AC92-32FA75E73A13}"/>
              </a:ext>
            </a:extLst>
          </p:cNvPr>
          <p:cNvSpPr/>
          <p:nvPr/>
        </p:nvSpPr>
        <p:spPr>
          <a:xfrm>
            <a:off x="10969633" y="178904"/>
            <a:ext cx="229779" cy="234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C3F9EDD-0CE4-4B76-ADF5-FBE84D16A686}"/>
              </a:ext>
            </a:extLst>
          </p:cNvPr>
          <p:cNvSpPr/>
          <p:nvPr/>
        </p:nvSpPr>
        <p:spPr>
          <a:xfrm>
            <a:off x="4290022" y="189622"/>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3D314F-2ADD-4C28-A019-707B3C9B6156}"/>
              </a:ext>
            </a:extLst>
          </p:cNvPr>
          <p:cNvSpPr txBox="1"/>
          <p:nvPr/>
        </p:nvSpPr>
        <p:spPr>
          <a:xfrm>
            <a:off x="666941" y="347159"/>
            <a:ext cx="5693675" cy="523220"/>
          </a:xfrm>
          <a:prstGeom prst="rect">
            <a:avLst/>
          </a:prstGeom>
          <a:noFill/>
        </p:spPr>
        <p:txBody>
          <a:bodyPr wrap="none" rtlCol="0">
            <a:spAutoFit/>
          </a:bodyPr>
          <a:lstStyle/>
          <a:p>
            <a:pPr>
              <a:spcBef>
                <a:spcPts val="1200"/>
              </a:spcBef>
            </a:pPr>
            <a:r>
              <a:rPr lang="en-US" sz="2800" b="1" dirty="0"/>
              <a:t>Traditional Catholicism is the Answer</a:t>
            </a:r>
            <a:endParaRPr lang="en-US" sz="2400" b="1" dirty="0"/>
          </a:p>
        </p:txBody>
      </p:sp>
      <p:sp>
        <p:nvSpPr>
          <p:cNvPr id="68" name="TextBox 67">
            <a:extLst>
              <a:ext uri="{FF2B5EF4-FFF2-40B4-BE49-F238E27FC236}">
                <a16:creationId xmlns:a16="http://schemas.microsoft.com/office/drawing/2014/main" id="{48AE5D56-377C-4566-845C-DADF08747F52}"/>
              </a:ext>
            </a:extLst>
          </p:cNvPr>
          <p:cNvSpPr txBox="1"/>
          <p:nvPr/>
        </p:nvSpPr>
        <p:spPr>
          <a:xfrm>
            <a:off x="666941" y="1047567"/>
            <a:ext cx="10490688" cy="1421928"/>
          </a:xfrm>
          <a:prstGeom prst="rect">
            <a:avLst/>
          </a:prstGeom>
          <a:noFill/>
        </p:spPr>
        <p:txBody>
          <a:bodyPr wrap="square" rtlCol="0">
            <a:spAutoFit/>
          </a:bodyPr>
          <a:lstStyle/>
          <a:p>
            <a:pPr>
              <a:lnSpc>
                <a:spcPct val="90000"/>
              </a:lnSpc>
            </a:pPr>
            <a:r>
              <a:rPr lang="en-US" sz="2400" dirty="0"/>
              <a:t>Traditional Catholicism is not the tip of the spear…   IT IS THE SPEAR</a:t>
            </a:r>
          </a:p>
          <a:p>
            <a:pPr>
              <a:lnSpc>
                <a:spcPct val="90000"/>
              </a:lnSpc>
            </a:pPr>
            <a:r>
              <a:rPr lang="en-US" sz="2400" dirty="0"/>
              <a:t>That is why Traditional Catholicism is GROWING!!</a:t>
            </a:r>
          </a:p>
          <a:p>
            <a:pPr>
              <a:lnSpc>
                <a:spcPct val="90000"/>
              </a:lnSpc>
            </a:pPr>
            <a:r>
              <a:rPr lang="en-US" sz="2400" dirty="0"/>
              <a:t>Traditional parishes are GROWING; full of families with young children / lots of young priests</a:t>
            </a:r>
          </a:p>
        </p:txBody>
      </p:sp>
      <p:sp>
        <p:nvSpPr>
          <p:cNvPr id="69" name="TextBox 68">
            <a:extLst>
              <a:ext uri="{FF2B5EF4-FFF2-40B4-BE49-F238E27FC236}">
                <a16:creationId xmlns:a16="http://schemas.microsoft.com/office/drawing/2014/main" id="{319779DE-B261-4C70-9BBE-447D9B1E04CE}"/>
              </a:ext>
            </a:extLst>
          </p:cNvPr>
          <p:cNvSpPr txBox="1"/>
          <p:nvPr/>
        </p:nvSpPr>
        <p:spPr>
          <a:xfrm>
            <a:off x="666941" y="2941838"/>
            <a:ext cx="10490688" cy="1809726"/>
          </a:xfrm>
          <a:prstGeom prst="rect">
            <a:avLst/>
          </a:prstGeom>
          <a:noFill/>
        </p:spPr>
        <p:txBody>
          <a:bodyPr wrap="square" rtlCol="0">
            <a:spAutoFit/>
          </a:bodyPr>
          <a:lstStyle/>
          <a:p>
            <a:pPr>
              <a:lnSpc>
                <a:spcPct val="90000"/>
              </a:lnSpc>
            </a:pPr>
            <a:r>
              <a:rPr lang="en-US" sz="2800" b="1" i="1" dirty="0">
                <a:solidFill>
                  <a:srgbClr val="FF0000"/>
                </a:solidFill>
              </a:rPr>
              <a:t>Traditional Catholicism is NOT defined by the TLM, it is based on</a:t>
            </a:r>
          </a:p>
          <a:p>
            <a:pPr>
              <a:lnSpc>
                <a:spcPct val="90000"/>
              </a:lnSpc>
            </a:pPr>
            <a:r>
              <a:rPr lang="en-US" sz="2400" dirty="0"/>
              <a:t>True fidelity to Christ and His teachings</a:t>
            </a:r>
          </a:p>
          <a:p>
            <a:pPr>
              <a:lnSpc>
                <a:spcPct val="90000"/>
              </a:lnSpc>
            </a:pPr>
            <a:r>
              <a:rPr lang="en-US" sz="2400" dirty="0"/>
              <a:t>True love of Christ and His Church</a:t>
            </a:r>
          </a:p>
          <a:p>
            <a:pPr>
              <a:lnSpc>
                <a:spcPct val="90000"/>
              </a:lnSpc>
            </a:pPr>
            <a:r>
              <a:rPr lang="en-US" sz="2400" dirty="0"/>
              <a:t>Adherence to Traditions</a:t>
            </a:r>
          </a:p>
          <a:p>
            <a:pPr>
              <a:lnSpc>
                <a:spcPct val="90000"/>
              </a:lnSpc>
            </a:pPr>
            <a:r>
              <a:rPr lang="en-US" sz="2400" dirty="0"/>
              <a:t>Unwavering Belief in Traditional Church Dogma and Doctrine</a:t>
            </a:r>
            <a:endParaRPr lang="en-US" dirty="0"/>
          </a:p>
        </p:txBody>
      </p:sp>
    </p:spTree>
    <p:extLst>
      <p:ext uri="{BB962C8B-B14F-4D97-AF65-F5344CB8AC3E}">
        <p14:creationId xmlns:p14="http://schemas.microsoft.com/office/powerpoint/2010/main" val="21978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D55E7598-B6AA-4C71-AC92-32FA75E73A13}"/>
              </a:ext>
            </a:extLst>
          </p:cNvPr>
          <p:cNvSpPr/>
          <p:nvPr/>
        </p:nvSpPr>
        <p:spPr>
          <a:xfrm>
            <a:off x="10969633" y="178904"/>
            <a:ext cx="229779" cy="234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4ACC03E-9DCB-4C15-9EA7-AADC11A81875}"/>
              </a:ext>
            </a:extLst>
          </p:cNvPr>
          <p:cNvSpPr/>
          <p:nvPr/>
        </p:nvSpPr>
        <p:spPr>
          <a:xfrm>
            <a:off x="1277655" y="5445817"/>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C3F9EDD-0CE4-4B76-ADF5-FBE84D16A686}"/>
              </a:ext>
            </a:extLst>
          </p:cNvPr>
          <p:cNvSpPr/>
          <p:nvPr/>
        </p:nvSpPr>
        <p:spPr>
          <a:xfrm>
            <a:off x="4290022" y="189622"/>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3D314F-2ADD-4C28-A019-707B3C9B6156}"/>
              </a:ext>
            </a:extLst>
          </p:cNvPr>
          <p:cNvSpPr txBox="1"/>
          <p:nvPr/>
        </p:nvSpPr>
        <p:spPr>
          <a:xfrm>
            <a:off x="666941" y="347159"/>
            <a:ext cx="5693675" cy="523220"/>
          </a:xfrm>
          <a:prstGeom prst="rect">
            <a:avLst/>
          </a:prstGeom>
          <a:noFill/>
        </p:spPr>
        <p:txBody>
          <a:bodyPr wrap="none" rtlCol="0">
            <a:spAutoFit/>
          </a:bodyPr>
          <a:lstStyle/>
          <a:p>
            <a:pPr>
              <a:spcBef>
                <a:spcPts val="1200"/>
              </a:spcBef>
            </a:pPr>
            <a:r>
              <a:rPr lang="en-US" sz="2800" b="1" dirty="0"/>
              <a:t>Traditional Catholicism is the Answer</a:t>
            </a:r>
            <a:endParaRPr lang="en-US" sz="2400" b="1" dirty="0"/>
          </a:p>
        </p:txBody>
      </p:sp>
      <p:sp>
        <p:nvSpPr>
          <p:cNvPr id="10" name="TextBox 9">
            <a:extLst>
              <a:ext uri="{FF2B5EF4-FFF2-40B4-BE49-F238E27FC236}">
                <a16:creationId xmlns:a16="http://schemas.microsoft.com/office/drawing/2014/main" id="{94F99103-B726-40F6-9936-4CEBE5AFFDC6}"/>
              </a:ext>
            </a:extLst>
          </p:cNvPr>
          <p:cNvSpPr txBox="1"/>
          <p:nvPr/>
        </p:nvSpPr>
        <p:spPr>
          <a:xfrm>
            <a:off x="2402722" y="2450394"/>
            <a:ext cx="7386556" cy="954107"/>
          </a:xfrm>
          <a:prstGeom prst="rect">
            <a:avLst/>
          </a:prstGeom>
          <a:noFill/>
        </p:spPr>
        <p:txBody>
          <a:bodyPr wrap="square" rtlCol="0">
            <a:spAutoFit/>
          </a:bodyPr>
          <a:lstStyle/>
          <a:p>
            <a:pPr algn="ctr"/>
            <a:r>
              <a:rPr lang="en-US" sz="2800" b="1" dirty="0">
                <a:solidFill>
                  <a:srgbClr val="FF0000"/>
                </a:solidFill>
              </a:rPr>
              <a:t>We MUST SUPPORT and ENCOURAGE</a:t>
            </a:r>
          </a:p>
          <a:p>
            <a:pPr algn="ctr"/>
            <a:r>
              <a:rPr lang="en-US" sz="2800" b="1" dirty="0">
                <a:solidFill>
                  <a:srgbClr val="FF0000"/>
                </a:solidFill>
              </a:rPr>
              <a:t>our GOOD PRIESTS</a:t>
            </a:r>
          </a:p>
        </p:txBody>
      </p:sp>
    </p:spTree>
    <p:extLst>
      <p:ext uri="{BB962C8B-B14F-4D97-AF65-F5344CB8AC3E}">
        <p14:creationId xmlns:p14="http://schemas.microsoft.com/office/powerpoint/2010/main" val="219327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CEFF6-68A3-4206-B0B0-3A23E90E0718}"/>
              </a:ext>
            </a:extLst>
          </p:cNvPr>
          <p:cNvSpPr txBox="1"/>
          <p:nvPr/>
        </p:nvSpPr>
        <p:spPr>
          <a:xfrm>
            <a:off x="416169" y="383005"/>
            <a:ext cx="3161315" cy="523220"/>
          </a:xfrm>
          <a:prstGeom prst="rect">
            <a:avLst/>
          </a:prstGeom>
          <a:noFill/>
        </p:spPr>
        <p:txBody>
          <a:bodyPr wrap="none" rtlCol="0">
            <a:spAutoFit/>
          </a:bodyPr>
          <a:lstStyle/>
          <a:p>
            <a:pPr>
              <a:spcBef>
                <a:spcPts val="1200"/>
              </a:spcBef>
            </a:pPr>
            <a:r>
              <a:rPr lang="en-US" sz="2800" b="1" dirty="0"/>
              <a:t>Opening Thoughts…</a:t>
            </a:r>
            <a:endParaRPr lang="en-US" sz="2400" b="1" dirty="0"/>
          </a:p>
        </p:txBody>
      </p:sp>
      <p:sp>
        <p:nvSpPr>
          <p:cNvPr id="5" name="TextBox 4">
            <a:extLst>
              <a:ext uri="{FF2B5EF4-FFF2-40B4-BE49-F238E27FC236}">
                <a16:creationId xmlns:a16="http://schemas.microsoft.com/office/drawing/2014/main" id="{9E770A48-5899-5D38-41A2-1AA752E5A7D8}"/>
              </a:ext>
            </a:extLst>
          </p:cNvPr>
          <p:cNvSpPr txBox="1"/>
          <p:nvPr/>
        </p:nvSpPr>
        <p:spPr>
          <a:xfrm>
            <a:off x="1962415" y="1032038"/>
            <a:ext cx="8267151" cy="424732"/>
          </a:xfrm>
          <a:prstGeom prst="rect">
            <a:avLst/>
          </a:prstGeom>
          <a:noFill/>
        </p:spPr>
        <p:txBody>
          <a:bodyPr wrap="square" rtlCol="0">
            <a:spAutoFit/>
          </a:bodyPr>
          <a:lstStyle/>
          <a:p>
            <a:pPr algn="ctr">
              <a:lnSpc>
                <a:spcPct val="90000"/>
              </a:lnSpc>
              <a:spcBef>
                <a:spcPts val="900"/>
              </a:spcBef>
            </a:pPr>
            <a:r>
              <a:rPr lang="en-US" sz="2400" dirty="0"/>
              <a:t>We already know who wins</a:t>
            </a:r>
          </a:p>
        </p:txBody>
      </p:sp>
      <p:sp>
        <p:nvSpPr>
          <p:cNvPr id="6" name="TextBox 5">
            <a:extLst>
              <a:ext uri="{FF2B5EF4-FFF2-40B4-BE49-F238E27FC236}">
                <a16:creationId xmlns:a16="http://schemas.microsoft.com/office/drawing/2014/main" id="{B616D048-0EC7-64AF-0055-3C40E9F212D2}"/>
              </a:ext>
            </a:extLst>
          </p:cNvPr>
          <p:cNvSpPr txBox="1"/>
          <p:nvPr/>
        </p:nvSpPr>
        <p:spPr>
          <a:xfrm>
            <a:off x="1962410" y="2478212"/>
            <a:ext cx="8267151" cy="369332"/>
          </a:xfrm>
          <a:prstGeom prst="rect">
            <a:avLst/>
          </a:prstGeom>
          <a:noFill/>
        </p:spPr>
        <p:txBody>
          <a:bodyPr wrap="square" rtlCol="0">
            <a:spAutoFit/>
          </a:bodyPr>
          <a:lstStyle/>
          <a:p>
            <a:pPr algn="ctr">
              <a:lnSpc>
                <a:spcPct val="90000"/>
              </a:lnSpc>
              <a:spcBef>
                <a:spcPts val="2400"/>
              </a:spcBef>
            </a:pPr>
            <a:r>
              <a:rPr lang="en-US" sz="2000" i="1" dirty="0">
                <a:solidFill>
                  <a:srgbClr val="FF0000"/>
                </a:solidFill>
              </a:rPr>
              <a:t>So what is really going on in this Spiritual Combat?</a:t>
            </a:r>
            <a:endParaRPr lang="en-US" sz="2000" dirty="0">
              <a:solidFill>
                <a:srgbClr val="FF0000"/>
              </a:solidFill>
            </a:endParaRPr>
          </a:p>
        </p:txBody>
      </p:sp>
      <p:sp>
        <p:nvSpPr>
          <p:cNvPr id="7" name="TextBox 6">
            <a:extLst>
              <a:ext uri="{FF2B5EF4-FFF2-40B4-BE49-F238E27FC236}">
                <a16:creationId xmlns:a16="http://schemas.microsoft.com/office/drawing/2014/main" id="{6E114E48-D305-E237-4EB5-599BC4542E52}"/>
              </a:ext>
            </a:extLst>
          </p:cNvPr>
          <p:cNvSpPr txBox="1"/>
          <p:nvPr/>
        </p:nvSpPr>
        <p:spPr>
          <a:xfrm>
            <a:off x="1962411" y="3016979"/>
            <a:ext cx="8267151" cy="2206758"/>
          </a:xfrm>
          <a:prstGeom prst="rect">
            <a:avLst/>
          </a:prstGeom>
          <a:noFill/>
        </p:spPr>
        <p:txBody>
          <a:bodyPr wrap="square" rtlCol="0">
            <a:spAutoFit/>
          </a:bodyPr>
          <a:lstStyle/>
          <a:p>
            <a:pPr algn="ctr">
              <a:lnSpc>
                <a:spcPct val="90000"/>
              </a:lnSpc>
              <a:spcBef>
                <a:spcPts val="600"/>
              </a:spcBef>
            </a:pPr>
            <a:r>
              <a:rPr lang="en-US" sz="2000" dirty="0"/>
              <a:t>This Spiritual Combat is about…</a:t>
            </a:r>
          </a:p>
          <a:p>
            <a:pPr algn="ctr">
              <a:lnSpc>
                <a:spcPct val="90000"/>
              </a:lnSpc>
              <a:spcBef>
                <a:spcPts val="400"/>
              </a:spcBef>
            </a:pPr>
            <a:r>
              <a:rPr lang="en-US" sz="2000" dirty="0">
                <a:solidFill>
                  <a:srgbClr val="FF0000"/>
                </a:solidFill>
              </a:rPr>
              <a:t>Our Salvation</a:t>
            </a:r>
          </a:p>
          <a:p>
            <a:pPr algn="ctr">
              <a:lnSpc>
                <a:spcPct val="90000"/>
              </a:lnSpc>
              <a:spcBef>
                <a:spcPts val="400"/>
              </a:spcBef>
            </a:pPr>
            <a:r>
              <a:rPr lang="en-US" sz="2000" dirty="0">
                <a:solidFill>
                  <a:srgbClr val="FF0000"/>
                </a:solidFill>
              </a:rPr>
              <a:t>Salvation of those we love</a:t>
            </a:r>
          </a:p>
          <a:p>
            <a:pPr algn="ctr">
              <a:lnSpc>
                <a:spcPct val="90000"/>
              </a:lnSpc>
              <a:spcBef>
                <a:spcPts val="400"/>
              </a:spcBef>
            </a:pPr>
            <a:r>
              <a:rPr lang="en-US" sz="2000" dirty="0">
                <a:solidFill>
                  <a:srgbClr val="FF0000"/>
                </a:solidFill>
              </a:rPr>
              <a:t>Christ’s Mystical Body - the Church</a:t>
            </a:r>
          </a:p>
          <a:p>
            <a:pPr algn="ctr">
              <a:lnSpc>
                <a:spcPct val="90000"/>
              </a:lnSpc>
            </a:pPr>
            <a:r>
              <a:rPr lang="en-US" dirty="0">
                <a:solidFill>
                  <a:srgbClr val="FF0000"/>
                </a:solidFill>
              </a:rPr>
              <a:t>(needed to light, guard, rule, and guide our spiritual needs)</a:t>
            </a:r>
          </a:p>
          <a:p>
            <a:pPr algn="ctr">
              <a:lnSpc>
                <a:spcPct val="90000"/>
              </a:lnSpc>
              <a:spcBef>
                <a:spcPts val="400"/>
              </a:spcBef>
            </a:pPr>
            <a:r>
              <a:rPr lang="en-US" sz="2000" dirty="0">
                <a:solidFill>
                  <a:srgbClr val="FF0000"/>
                </a:solidFill>
              </a:rPr>
              <a:t>Our Communities</a:t>
            </a:r>
          </a:p>
          <a:p>
            <a:pPr algn="ctr">
              <a:lnSpc>
                <a:spcPct val="90000"/>
              </a:lnSpc>
            </a:pPr>
            <a:r>
              <a:rPr lang="en-US" dirty="0">
                <a:solidFill>
                  <a:srgbClr val="FF0000"/>
                </a:solidFill>
              </a:rPr>
              <a:t>(needed to support our physical needs)</a:t>
            </a:r>
          </a:p>
        </p:txBody>
      </p:sp>
      <p:sp>
        <p:nvSpPr>
          <p:cNvPr id="8" name="TextBox 7">
            <a:extLst>
              <a:ext uri="{FF2B5EF4-FFF2-40B4-BE49-F238E27FC236}">
                <a16:creationId xmlns:a16="http://schemas.microsoft.com/office/drawing/2014/main" id="{51E44E51-3979-E94D-8EE4-824DB1A9EC9F}"/>
              </a:ext>
            </a:extLst>
          </p:cNvPr>
          <p:cNvSpPr txBox="1"/>
          <p:nvPr/>
        </p:nvSpPr>
        <p:spPr>
          <a:xfrm>
            <a:off x="1252025" y="5419261"/>
            <a:ext cx="9687926" cy="1089529"/>
          </a:xfrm>
          <a:prstGeom prst="rect">
            <a:avLst/>
          </a:prstGeom>
          <a:noFill/>
        </p:spPr>
        <p:txBody>
          <a:bodyPr wrap="square" rtlCol="0">
            <a:spAutoFit/>
          </a:bodyPr>
          <a:lstStyle/>
          <a:p>
            <a:pPr algn="ctr">
              <a:lnSpc>
                <a:spcPct val="90000"/>
              </a:lnSpc>
              <a:spcBef>
                <a:spcPts val="900"/>
              </a:spcBef>
            </a:pPr>
            <a:r>
              <a:rPr lang="en-US" sz="2400" dirty="0"/>
              <a:t>Satan – in his hatred of God and in whatever time God allows – wants to drag as many of us as possible into hell; to be bound to him and subject to him for all eternity</a:t>
            </a:r>
          </a:p>
        </p:txBody>
      </p:sp>
      <p:sp>
        <p:nvSpPr>
          <p:cNvPr id="9" name="TextBox 8">
            <a:extLst>
              <a:ext uri="{FF2B5EF4-FFF2-40B4-BE49-F238E27FC236}">
                <a16:creationId xmlns:a16="http://schemas.microsoft.com/office/drawing/2014/main" id="{1B68EE9B-F6C1-B261-5A95-D4DB29B2EB59}"/>
              </a:ext>
            </a:extLst>
          </p:cNvPr>
          <p:cNvSpPr txBox="1"/>
          <p:nvPr/>
        </p:nvSpPr>
        <p:spPr>
          <a:xfrm>
            <a:off x="1962409" y="1491393"/>
            <a:ext cx="8267151" cy="872547"/>
          </a:xfrm>
          <a:prstGeom prst="rect">
            <a:avLst/>
          </a:prstGeom>
          <a:noFill/>
        </p:spPr>
        <p:txBody>
          <a:bodyPr wrap="square" rtlCol="0">
            <a:spAutoFit/>
          </a:bodyPr>
          <a:lstStyle/>
          <a:p>
            <a:pPr algn="ctr">
              <a:lnSpc>
                <a:spcPct val="90000"/>
              </a:lnSpc>
              <a:spcBef>
                <a:spcPts val="900"/>
              </a:spcBef>
            </a:pPr>
            <a:r>
              <a:rPr lang="en-US" sz="2400" dirty="0"/>
              <a:t>Christ does not need us to defeat Satan; He already has</a:t>
            </a:r>
          </a:p>
          <a:p>
            <a:pPr algn="ctr">
              <a:lnSpc>
                <a:spcPct val="90000"/>
              </a:lnSpc>
              <a:spcBef>
                <a:spcPts val="900"/>
              </a:spcBef>
            </a:pPr>
            <a:r>
              <a:rPr lang="en-US" sz="2400" dirty="0"/>
              <a:t>The angels have already cast Satan and his followers from heaven</a:t>
            </a:r>
          </a:p>
        </p:txBody>
      </p:sp>
      <p:sp>
        <p:nvSpPr>
          <p:cNvPr id="2" name="Rectangle: Rounded Corners 1">
            <a:extLst>
              <a:ext uri="{FF2B5EF4-FFF2-40B4-BE49-F238E27FC236}">
                <a16:creationId xmlns:a16="http://schemas.microsoft.com/office/drawing/2014/main" id="{666A52AD-2203-0FA9-9A2E-0E0314323A87}"/>
              </a:ext>
            </a:extLst>
          </p:cNvPr>
          <p:cNvSpPr/>
          <p:nvPr/>
        </p:nvSpPr>
        <p:spPr>
          <a:xfrm>
            <a:off x="3577484" y="2041938"/>
            <a:ext cx="5033877" cy="3045995"/>
          </a:xfrm>
          <a:prstGeom prst="roundRect">
            <a:avLst/>
          </a:prstGeom>
          <a:solidFill>
            <a:schemeClr val="bg1"/>
          </a:solidFill>
          <a:ln>
            <a:noFill/>
          </a:ln>
          <a:effectLst>
            <a:glow rad="1905000">
              <a:schemeClr val="bg1">
                <a:alpha val="7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rgbClr val="4472C4"/>
                </a:solidFill>
              </a:rPr>
              <a:t>But yet the Son of man,</a:t>
            </a:r>
          </a:p>
          <a:p>
            <a:pPr algn="ctr">
              <a:lnSpc>
                <a:spcPct val="90000"/>
              </a:lnSpc>
            </a:pPr>
            <a:r>
              <a:rPr lang="en-US" sz="3200" dirty="0">
                <a:solidFill>
                  <a:srgbClr val="4472C4"/>
                </a:solidFill>
              </a:rPr>
              <a:t>when he cometh,</a:t>
            </a:r>
          </a:p>
          <a:p>
            <a:pPr algn="ctr">
              <a:lnSpc>
                <a:spcPct val="90000"/>
              </a:lnSpc>
            </a:pPr>
            <a:r>
              <a:rPr lang="en-US" sz="3200" dirty="0">
                <a:solidFill>
                  <a:srgbClr val="4472C4"/>
                </a:solidFill>
              </a:rPr>
              <a:t>shall he find faith on earth?</a:t>
            </a:r>
          </a:p>
          <a:p>
            <a:pPr algn="ctr">
              <a:spcBef>
                <a:spcPts val="600"/>
              </a:spcBef>
            </a:pPr>
            <a:r>
              <a:rPr lang="en-US" sz="2400" i="1" dirty="0">
                <a:solidFill>
                  <a:srgbClr val="4472C4"/>
                </a:solidFill>
              </a:rPr>
              <a:t>Luke 18:8</a:t>
            </a:r>
          </a:p>
        </p:txBody>
      </p:sp>
    </p:spTree>
    <p:extLst>
      <p:ext uri="{BB962C8B-B14F-4D97-AF65-F5344CB8AC3E}">
        <p14:creationId xmlns:p14="http://schemas.microsoft.com/office/powerpoint/2010/main" val="29193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2000" fill="hold"/>
                                        <p:tgtEl>
                                          <p:spTgt spid="2"/>
                                        </p:tgtEl>
                                        <p:attrNameLst>
                                          <p:attrName>ppt_w</p:attrName>
                                        </p:attrNameLst>
                                      </p:cBhvr>
                                      <p:tavLst>
                                        <p:tav tm="0">
                                          <p:val>
                                            <p:fltVal val="0"/>
                                          </p:val>
                                        </p:tav>
                                        <p:tav tm="100000">
                                          <p:val>
                                            <p:strVal val="#ppt_w"/>
                                          </p:val>
                                        </p:tav>
                                      </p:tavLst>
                                    </p:anim>
                                    <p:anim calcmode="lin" valueType="num">
                                      <p:cBhvr>
                                        <p:cTn id="26" dur="2000" fill="hold"/>
                                        <p:tgtEl>
                                          <p:spTgt spid="2"/>
                                        </p:tgtEl>
                                        <p:attrNameLst>
                                          <p:attrName>ppt_h</p:attrName>
                                        </p:attrNameLst>
                                      </p:cBhvr>
                                      <p:tavLst>
                                        <p:tav tm="0">
                                          <p:val>
                                            <p:fltVal val="0"/>
                                          </p:val>
                                        </p:tav>
                                        <p:tav tm="100000">
                                          <p:val>
                                            <p:strVal val="#ppt_h"/>
                                          </p:val>
                                        </p:tav>
                                      </p:tavLst>
                                    </p:anim>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D55E7598-B6AA-4C71-AC92-32FA75E73A13}"/>
              </a:ext>
            </a:extLst>
          </p:cNvPr>
          <p:cNvSpPr/>
          <p:nvPr/>
        </p:nvSpPr>
        <p:spPr>
          <a:xfrm>
            <a:off x="10969633" y="178904"/>
            <a:ext cx="229779" cy="234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4ACC03E-9DCB-4C15-9EA7-AADC11A81875}"/>
              </a:ext>
            </a:extLst>
          </p:cNvPr>
          <p:cNvSpPr/>
          <p:nvPr/>
        </p:nvSpPr>
        <p:spPr>
          <a:xfrm>
            <a:off x="1277655" y="5445817"/>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C3F9EDD-0CE4-4B76-ADF5-FBE84D16A686}"/>
              </a:ext>
            </a:extLst>
          </p:cNvPr>
          <p:cNvSpPr/>
          <p:nvPr/>
        </p:nvSpPr>
        <p:spPr>
          <a:xfrm>
            <a:off x="4290022" y="189622"/>
            <a:ext cx="676309" cy="541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3D314F-2ADD-4C28-A019-707B3C9B6156}"/>
              </a:ext>
            </a:extLst>
          </p:cNvPr>
          <p:cNvSpPr txBox="1"/>
          <p:nvPr/>
        </p:nvSpPr>
        <p:spPr>
          <a:xfrm>
            <a:off x="666941" y="347159"/>
            <a:ext cx="4413581" cy="523220"/>
          </a:xfrm>
          <a:prstGeom prst="rect">
            <a:avLst/>
          </a:prstGeom>
          <a:noFill/>
        </p:spPr>
        <p:txBody>
          <a:bodyPr wrap="none" rtlCol="0">
            <a:spAutoFit/>
          </a:bodyPr>
          <a:lstStyle/>
          <a:p>
            <a:pPr>
              <a:spcBef>
                <a:spcPts val="1200"/>
              </a:spcBef>
            </a:pPr>
            <a:r>
              <a:rPr lang="en-US" sz="2800" b="1" dirty="0"/>
              <a:t>Engage in the Cultural Battle</a:t>
            </a:r>
            <a:endParaRPr lang="en-US" sz="2400" b="1" dirty="0"/>
          </a:p>
        </p:txBody>
      </p:sp>
      <p:sp>
        <p:nvSpPr>
          <p:cNvPr id="7" name="TextBox 6">
            <a:extLst>
              <a:ext uri="{FF2B5EF4-FFF2-40B4-BE49-F238E27FC236}">
                <a16:creationId xmlns:a16="http://schemas.microsoft.com/office/drawing/2014/main" id="{4C771888-3603-317C-B535-3C1EB414C50A}"/>
              </a:ext>
            </a:extLst>
          </p:cNvPr>
          <p:cNvSpPr txBox="1"/>
          <p:nvPr/>
        </p:nvSpPr>
        <p:spPr>
          <a:xfrm>
            <a:off x="512553" y="1027916"/>
            <a:ext cx="10686859" cy="5278368"/>
          </a:xfrm>
          <a:prstGeom prst="rect">
            <a:avLst/>
          </a:prstGeom>
          <a:noFill/>
        </p:spPr>
        <p:txBody>
          <a:bodyPr wrap="square" rtlCol="0">
            <a:spAutoFit/>
          </a:bodyPr>
          <a:lstStyle/>
          <a:p>
            <a:pPr algn="just">
              <a:lnSpc>
                <a:spcPct val="85000"/>
              </a:lnSpc>
              <a:spcBef>
                <a:spcPts val="600"/>
              </a:spcBef>
            </a:pPr>
            <a:r>
              <a:rPr lang="en-US" sz="2000" dirty="0">
                <a:solidFill>
                  <a:srgbClr val="4472C4"/>
                </a:solidFill>
              </a:rPr>
              <a:t>Throughout history…two contradictory charges have been leveled against the person of Christ in His body, the Church.  His Church was accused of not being political enough when it condemned Nazism and fascism; and it is accused of being too political when it condemns Communism. </a:t>
            </a:r>
          </a:p>
          <a:p>
            <a:pPr algn="just">
              <a:lnSpc>
                <a:spcPct val="85000"/>
              </a:lnSpc>
              <a:spcBef>
                <a:spcPts val="600"/>
              </a:spcBef>
            </a:pPr>
            <a:r>
              <a:rPr lang="en-US" sz="2000" dirty="0">
                <a:solidFill>
                  <a:srgbClr val="4472C4"/>
                </a:solidFill>
              </a:rPr>
              <a:t> It is the second charge that needs specific consideration; namely that the Church is interfering in politics.  Is this true?   It depends upon what you mean by politics.</a:t>
            </a:r>
          </a:p>
          <a:p>
            <a:pPr algn="just">
              <a:lnSpc>
                <a:spcPct val="85000"/>
              </a:lnSpc>
              <a:spcBef>
                <a:spcPts val="600"/>
              </a:spcBef>
            </a:pPr>
            <a:r>
              <a:rPr lang="en-US" sz="2000" dirty="0">
                <a:solidFill>
                  <a:srgbClr val="4472C4"/>
                </a:solidFill>
              </a:rPr>
              <a:t>If by interference in politics is meant using influence to favor a political regime, party, or system that respects the basic God-given rights and freedoms of persons, the answer is emphatically NO!  The Church does not interfere in politics.</a:t>
            </a:r>
          </a:p>
          <a:p>
            <a:pPr algn="just">
              <a:lnSpc>
                <a:spcPct val="85000"/>
              </a:lnSpc>
              <a:spcBef>
                <a:spcPts val="600"/>
              </a:spcBef>
            </a:pPr>
            <a:r>
              <a:rPr lang="en-US" sz="2000" dirty="0">
                <a:solidFill>
                  <a:srgbClr val="4472C4"/>
                </a:solidFill>
              </a:rPr>
              <a:t>If by interference in politics is meant judging or condemning a philosophy of life that makes the party or state or the class or the race the source of all rights and that usurps the soul and enthrones party over conscience and denies those basic rights, the answer is emphatically YES!  The Church does judge such a philosophy. But when it does this, it is not interfering with politics because such politics is no longer politics but theology.</a:t>
            </a:r>
          </a:p>
          <a:p>
            <a:pPr algn="just">
              <a:lnSpc>
                <a:spcPct val="85000"/>
              </a:lnSpc>
              <a:spcBef>
                <a:spcPts val="600"/>
              </a:spcBef>
            </a:pPr>
            <a:r>
              <a:rPr lang="en-US" sz="2000" dirty="0">
                <a:solidFill>
                  <a:srgbClr val="4472C4"/>
                </a:solidFill>
              </a:rPr>
              <a:t>When a state sets itself up as absolute as God, when it claims sovereignty over the soul, when it destroys freedom of conscience and freedom of religion, then the state has ceased to be political and has become a counter-church. </a:t>
            </a:r>
          </a:p>
          <a:p>
            <a:pPr algn="just">
              <a:lnSpc>
                <a:spcPct val="85000"/>
              </a:lnSpc>
              <a:spcBef>
                <a:spcPts val="600"/>
              </a:spcBef>
            </a:pPr>
            <a:endParaRPr lang="en-US" sz="2000" dirty="0">
              <a:solidFill>
                <a:srgbClr val="4472C4"/>
              </a:solidFill>
            </a:endParaRPr>
          </a:p>
          <a:p>
            <a:pPr>
              <a:spcBef>
                <a:spcPts val="600"/>
              </a:spcBef>
            </a:pPr>
            <a:r>
              <a:rPr lang="en-US" i="1" dirty="0">
                <a:solidFill>
                  <a:srgbClr val="4472C4"/>
                </a:solidFill>
              </a:rPr>
              <a:t>-- </a:t>
            </a:r>
            <a:r>
              <a:rPr lang="en-US" i="1" dirty="0" err="1">
                <a:solidFill>
                  <a:srgbClr val="4472C4"/>
                </a:solidFill>
              </a:rPr>
              <a:t>Abp</a:t>
            </a:r>
            <a:r>
              <a:rPr lang="en-US" i="1" dirty="0">
                <a:solidFill>
                  <a:srgbClr val="4472C4"/>
                </a:solidFill>
              </a:rPr>
              <a:t> Fulton Sheen, Character of the Passion, 1947</a:t>
            </a:r>
            <a:endParaRPr lang="en-US" sz="2000" i="1" dirty="0">
              <a:solidFill>
                <a:srgbClr val="4472C4"/>
              </a:solidFill>
            </a:endParaRPr>
          </a:p>
        </p:txBody>
      </p:sp>
    </p:spTree>
    <p:extLst>
      <p:ext uri="{BB962C8B-B14F-4D97-AF65-F5344CB8AC3E}">
        <p14:creationId xmlns:p14="http://schemas.microsoft.com/office/powerpoint/2010/main" val="135273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51</a:t>
            </a:fld>
            <a:endParaRPr lang="en-US"/>
          </a:p>
        </p:txBody>
      </p:sp>
      <p:sp>
        <p:nvSpPr>
          <p:cNvPr id="5" name="TextBox 4">
            <a:extLst>
              <a:ext uri="{FF2B5EF4-FFF2-40B4-BE49-F238E27FC236}">
                <a16:creationId xmlns:a16="http://schemas.microsoft.com/office/drawing/2014/main" id="{0EE0D0C1-4AB6-4387-9CAF-C9697F4541CC}"/>
              </a:ext>
            </a:extLst>
          </p:cNvPr>
          <p:cNvSpPr txBox="1"/>
          <p:nvPr/>
        </p:nvSpPr>
        <p:spPr>
          <a:xfrm>
            <a:off x="666941" y="347159"/>
            <a:ext cx="3605474" cy="523220"/>
          </a:xfrm>
          <a:prstGeom prst="rect">
            <a:avLst/>
          </a:prstGeom>
          <a:noFill/>
        </p:spPr>
        <p:txBody>
          <a:bodyPr wrap="none" rtlCol="0">
            <a:spAutoFit/>
          </a:bodyPr>
          <a:lstStyle/>
          <a:p>
            <a:pPr>
              <a:spcBef>
                <a:spcPts val="1200"/>
              </a:spcBef>
            </a:pPr>
            <a:r>
              <a:rPr lang="en-US" sz="2800" b="1" dirty="0"/>
              <a:t>Some Considerations…</a:t>
            </a:r>
            <a:endParaRPr lang="en-US" sz="2400" b="1" dirty="0"/>
          </a:p>
        </p:txBody>
      </p:sp>
      <p:sp>
        <p:nvSpPr>
          <p:cNvPr id="6" name="TextBox 5">
            <a:extLst>
              <a:ext uri="{FF2B5EF4-FFF2-40B4-BE49-F238E27FC236}">
                <a16:creationId xmlns:a16="http://schemas.microsoft.com/office/drawing/2014/main" id="{3EB2C365-426D-CEE4-B8F5-2D2AE50DFC57}"/>
              </a:ext>
            </a:extLst>
          </p:cNvPr>
          <p:cNvSpPr txBox="1"/>
          <p:nvPr/>
        </p:nvSpPr>
        <p:spPr>
          <a:xfrm>
            <a:off x="700478" y="996119"/>
            <a:ext cx="7141699" cy="461665"/>
          </a:xfrm>
          <a:prstGeom prst="rect">
            <a:avLst/>
          </a:prstGeom>
          <a:noFill/>
        </p:spPr>
        <p:txBody>
          <a:bodyPr wrap="none" rtlCol="0">
            <a:spAutoFit/>
          </a:bodyPr>
          <a:lstStyle/>
          <a:p>
            <a:pPr>
              <a:spcBef>
                <a:spcPts val="1200"/>
              </a:spcBef>
            </a:pPr>
            <a:r>
              <a:rPr lang="en-US" sz="2400" b="1" dirty="0"/>
              <a:t>What is the goal of the major current in politics today?</a:t>
            </a:r>
            <a:endParaRPr lang="en-US" sz="2000" b="1" dirty="0"/>
          </a:p>
        </p:txBody>
      </p:sp>
      <p:pic>
        <p:nvPicPr>
          <p:cNvPr id="3" name="Picture 2">
            <a:extLst>
              <a:ext uri="{FF2B5EF4-FFF2-40B4-BE49-F238E27FC236}">
                <a16:creationId xmlns:a16="http://schemas.microsoft.com/office/drawing/2014/main" id="{0C2CA5E1-9A2E-5F1B-37E6-57F76F25103E}"/>
              </a:ext>
            </a:extLst>
          </p:cNvPr>
          <p:cNvPicPr>
            <a:picLocks noChangeAspect="1"/>
          </p:cNvPicPr>
          <p:nvPr/>
        </p:nvPicPr>
        <p:blipFill>
          <a:blip r:embed="rId3"/>
          <a:stretch>
            <a:fillRect/>
          </a:stretch>
        </p:blipFill>
        <p:spPr>
          <a:xfrm rot="16200000">
            <a:off x="2896037" y="2976452"/>
            <a:ext cx="4369534" cy="1616775"/>
          </a:xfrm>
          <a:prstGeom prst="rect">
            <a:avLst/>
          </a:prstGeom>
        </p:spPr>
      </p:pic>
      <p:pic>
        <p:nvPicPr>
          <p:cNvPr id="9" name="Picture 8">
            <a:extLst>
              <a:ext uri="{FF2B5EF4-FFF2-40B4-BE49-F238E27FC236}">
                <a16:creationId xmlns:a16="http://schemas.microsoft.com/office/drawing/2014/main" id="{8D3FB474-9019-5530-790F-62A4BE40E193}"/>
              </a:ext>
            </a:extLst>
          </p:cNvPr>
          <p:cNvPicPr>
            <a:picLocks noChangeAspect="1"/>
          </p:cNvPicPr>
          <p:nvPr/>
        </p:nvPicPr>
        <p:blipFill>
          <a:blip r:embed="rId3"/>
          <a:stretch>
            <a:fillRect/>
          </a:stretch>
        </p:blipFill>
        <p:spPr>
          <a:xfrm rot="5400000" flipH="1">
            <a:off x="4712020" y="2976452"/>
            <a:ext cx="4369534" cy="1616775"/>
          </a:xfrm>
          <a:prstGeom prst="rect">
            <a:avLst/>
          </a:prstGeom>
        </p:spPr>
      </p:pic>
      <p:sp>
        <p:nvSpPr>
          <p:cNvPr id="10" name="TextBox 9">
            <a:extLst>
              <a:ext uri="{FF2B5EF4-FFF2-40B4-BE49-F238E27FC236}">
                <a16:creationId xmlns:a16="http://schemas.microsoft.com/office/drawing/2014/main" id="{086AEB29-3425-98DE-03C8-65F7360FB139}"/>
              </a:ext>
            </a:extLst>
          </p:cNvPr>
          <p:cNvSpPr txBox="1"/>
          <p:nvPr/>
        </p:nvSpPr>
        <p:spPr>
          <a:xfrm>
            <a:off x="4897925" y="1633527"/>
            <a:ext cx="365759" cy="2554545"/>
          </a:xfrm>
          <a:prstGeom prst="rect">
            <a:avLst/>
          </a:prstGeom>
          <a:noFill/>
        </p:spPr>
        <p:txBody>
          <a:bodyPr wrap="square" rtlCol="0">
            <a:spAutoFit/>
          </a:bodyPr>
          <a:lstStyle/>
          <a:p>
            <a:r>
              <a:rPr lang="en-US" sz="3200" dirty="0">
                <a:latin typeface="Algerian" panose="04020705040A02060702" pitchFamily="82" charset="0"/>
              </a:rPr>
              <a:t>SOLVE</a:t>
            </a:r>
          </a:p>
        </p:txBody>
      </p:sp>
      <p:sp>
        <p:nvSpPr>
          <p:cNvPr id="11" name="TextBox 10">
            <a:extLst>
              <a:ext uri="{FF2B5EF4-FFF2-40B4-BE49-F238E27FC236}">
                <a16:creationId xmlns:a16="http://schemas.microsoft.com/office/drawing/2014/main" id="{43C1CD8D-83A1-5A0E-62DF-3F599915A543}"/>
              </a:ext>
            </a:extLst>
          </p:cNvPr>
          <p:cNvSpPr txBox="1"/>
          <p:nvPr/>
        </p:nvSpPr>
        <p:spPr>
          <a:xfrm>
            <a:off x="6576780" y="1656358"/>
            <a:ext cx="365759" cy="2850589"/>
          </a:xfrm>
          <a:prstGeom prst="rect">
            <a:avLst/>
          </a:prstGeom>
          <a:noFill/>
        </p:spPr>
        <p:txBody>
          <a:bodyPr wrap="square" rtlCol="0">
            <a:spAutoFit/>
          </a:bodyPr>
          <a:lstStyle/>
          <a:p>
            <a:pPr>
              <a:lnSpc>
                <a:spcPct val="80000"/>
              </a:lnSpc>
            </a:pPr>
            <a:r>
              <a:rPr lang="en-US" sz="3200" dirty="0">
                <a:latin typeface="Algerian" panose="04020705040A02060702" pitchFamily="82" charset="0"/>
              </a:rPr>
              <a:t>COAGULA</a:t>
            </a:r>
          </a:p>
        </p:txBody>
      </p:sp>
    </p:spTree>
    <p:extLst>
      <p:ext uri="{BB962C8B-B14F-4D97-AF65-F5344CB8AC3E}">
        <p14:creationId xmlns:p14="http://schemas.microsoft.com/office/powerpoint/2010/main" val="211784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Bent 23">
            <a:extLst>
              <a:ext uri="{FF2B5EF4-FFF2-40B4-BE49-F238E27FC236}">
                <a16:creationId xmlns:a16="http://schemas.microsoft.com/office/drawing/2014/main" id="{09C2E87A-5447-CC2E-AB7D-6F1DD90E7DC4}"/>
              </a:ext>
            </a:extLst>
          </p:cNvPr>
          <p:cNvSpPr/>
          <p:nvPr/>
        </p:nvSpPr>
        <p:spPr>
          <a:xfrm flipV="1">
            <a:off x="1325844" y="4126679"/>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52</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416169" y="1022424"/>
            <a:ext cx="9293888" cy="461793"/>
          </a:xfrm>
          <a:prstGeom prst="rect">
            <a:avLst/>
          </a:prstGeom>
          <a:noFill/>
        </p:spPr>
        <p:txBody>
          <a:bodyPr wrap="square" rtlCol="0">
            <a:spAutoFit/>
          </a:bodyPr>
          <a:lstStyle/>
          <a:p>
            <a:pPr>
              <a:lnSpc>
                <a:spcPct val="85000"/>
              </a:lnSpc>
            </a:pPr>
            <a:r>
              <a:rPr lang="en-US" sz="2800" i="1" dirty="0"/>
              <a:t>Under the guise of ‘freedom’, our government… </a:t>
            </a:r>
            <a:endParaRPr lang="en-US" i="1" dirty="0"/>
          </a:p>
        </p:txBody>
      </p:sp>
      <p:sp>
        <p:nvSpPr>
          <p:cNvPr id="5" name="TextBox 4">
            <a:extLst>
              <a:ext uri="{FF2B5EF4-FFF2-40B4-BE49-F238E27FC236}">
                <a16:creationId xmlns:a16="http://schemas.microsoft.com/office/drawing/2014/main" id="{D4D70615-E567-5727-4044-789C04600557}"/>
              </a:ext>
            </a:extLst>
          </p:cNvPr>
          <p:cNvSpPr txBox="1"/>
          <p:nvPr/>
        </p:nvSpPr>
        <p:spPr>
          <a:xfrm>
            <a:off x="1659713" y="1717010"/>
            <a:ext cx="8050344" cy="409023"/>
          </a:xfrm>
          <a:prstGeom prst="rect">
            <a:avLst/>
          </a:prstGeom>
          <a:noFill/>
        </p:spPr>
        <p:txBody>
          <a:bodyPr wrap="square" rtlCol="0">
            <a:spAutoFit/>
          </a:bodyPr>
          <a:lstStyle/>
          <a:p>
            <a:pPr>
              <a:lnSpc>
                <a:spcPct val="85000"/>
              </a:lnSpc>
            </a:pPr>
            <a:r>
              <a:rPr lang="en-US" sz="2400" b="1" i="1" dirty="0"/>
              <a:t>Supports child sacrifice / contraception / euthanasia</a:t>
            </a:r>
          </a:p>
        </p:txBody>
      </p:sp>
      <p:sp>
        <p:nvSpPr>
          <p:cNvPr id="6" name="TextBox 5">
            <a:extLst>
              <a:ext uri="{FF2B5EF4-FFF2-40B4-BE49-F238E27FC236}">
                <a16:creationId xmlns:a16="http://schemas.microsoft.com/office/drawing/2014/main" id="{3EE8EB74-7F33-A09A-F28D-947962EE0289}"/>
              </a:ext>
            </a:extLst>
          </p:cNvPr>
          <p:cNvSpPr txBox="1"/>
          <p:nvPr/>
        </p:nvSpPr>
        <p:spPr>
          <a:xfrm>
            <a:off x="1659713" y="2675533"/>
            <a:ext cx="6562429" cy="409023"/>
          </a:xfrm>
          <a:prstGeom prst="rect">
            <a:avLst/>
          </a:prstGeom>
          <a:noFill/>
        </p:spPr>
        <p:txBody>
          <a:bodyPr wrap="square" rtlCol="0">
            <a:spAutoFit/>
          </a:bodyPr>
          <a:lstStyle/>
          <a:p>
            <a:pPr>
              <a:lnSpc>
                <a:spcPct val="85000"/>
              </a:lnSpc>
            </a:pPr>
            <a:r>
              <a:rPr lang="en-US" sz="2400" b="1" i="1" dirty="0"/>
              <a:t>Encourages the LGBTQ lifestyle</a:t>
            </a:r>
          </a:p>
        </p:txBody>
      </p:sp>
      <p:sp>
        <p:nvSpPr>
          <p:cNvPr id="7" name="TextBox 6">
            <a:extLst>
              <a:ext uri="{FF2B5EF4-FFF2-40B4-BE49-F238E27FC236}">
                <a16:creationId xmlns:a16="http://schemas.microsoft.com/office/drawing/2014/main" id="{BF569236-6F2A-9E0E-9B65-23F43F928A14}"/>
              </a:ext>
            </a:extLst>
          </p:cNvPr>
          <p:cNvSpPr txBox="1"/>
          <p:nvPr/>
        </p:nvSpPr>
        <p:spPr>
          <a:xfrm>
            <a:off x="1659713" y="3141586"/>
            <a:ext cx="7280887" cy="409023"/>
          </a:xfrm>
          <a:prstGeom prst="rect">
            <a:avLst/>
          </a:prstGeom>
          <a:noFill/>
        </p:spPr>
        <p:txBody>
          <a:bodyPr wrap="square" rtlCol="0">
            <a:spAutoFit/>
          </a:bodyPr>
          <a:lstStyle/>
          <a:p>
            <a:pPr>
              <a:lnSpc>
                <a:spcPct val="85000"/>
              </a:lnSpc>
            </a:pPr>
            <a:r>
              <a:rPr lang="en-US" sz="2400" b="1" i="1" dirty="0"/>
              <a:t>Supports same-sex unions / same-sex adoption</a:t>
            </a:r>
          </a:p>
        </p:txBody>
      </p:sp>
      <p:sp>
        <p:nvSpPr>
          <p:cNvPr id="8" name="TextBox 7">
            <a:extLst>
              <a:ext uri="{FF2B5EF4-FFF2-40B4-BE49-F238E27FC236}">
                <a16:creationId xmlns:a16="http://schemas.microsoft.com/office/drawing/2014/main" id="{B6B46860-2689-19FB-F5BD-1179AD680AA8}"/>
              </a:ext>
            </a:extLst>
          </p:cNvPr>
          <p:cNvSpPr txBox="1"/>
          <p:nvPr/>
        </p:nvSpPr>
        <p:spPr>
          <a:xfrm>
            <a:off x="1659713" y="3607639"/>
            <a:ext cx="6997859" cy="409023"/>
          </a:xfrm>
          <a:prstGeom prst="rect">
            <a:avLst/>
          </a:prstGeom>
          <a:noFill/>
        </p:spPr>
        <p:txBody>
          <a:bodyPr wrap="square" rtlCol="0">
            <a:spAutoFit/>
          </a:bodyPr>
          <a:lstStyle/>
          <a:p>
            <a:pPr>
              <a:lnSpc>
                <a:spcPct val="85000"/>
              </a:lnSpc>
            </a:pPr>
            <a:r>
              <a:rPr lang="en-US" sz="2400" b="1" i="1" dirty="0"/>
              <a:t>Supports gender confusion / transgenderism</a:t>
            </a:r>
          </a:p>
        </p:txBody>
      </p:sp>
      <p:sp>
        <p:nvSpPr>
          <p:cNvPr id="9" name="TextBox 8">
            <a:extLst>
              <a:ext uri="{FF2B5EF4-FFF2-40B4-BE49-F238E27FC236}">
                <a16:creationId xmlns:a16="http://schemas.microsoft.com/office/drawing/2014/main" id="{2B6DE81D-3498-B725-3E40-1758567B75E7}"/>
              </a:ext>
            </a:extLst>
          </p:cNvPr>
          <p:cNvSpPr txBox="1"/>
          <p:nvPr/>
        </p:nvSpPr>
        <p:spPr>
          <a:xfrm>
            <a:off x="1659713" y="4073692"/>
            <a:ext cx="3819230" cy="409023"/>
          </a:xfrm>
          <a:prstGeom prst="rect">
            <a:avLst/>
          </a:prstGeom>
          <a:noFill/>
        </p:spPr>
        <p:txBody>
          <a:bodyPr wrap="square" rtlCol="0">
            <a:spAutoFit/>
          </a:bodyPr>
          <a:lstStyle/>
          <a:p>
            <a:pPr>
              <a:lnSpc>
                <a:spcPct val="85000"/>
              </a:lnSpc>
            </a:pPr>
            <a:r>
              <a:rPr lang="en-US" sz="2400" b="1" i="1" dirty="0"/>
              <a:t>Defends pornography</a:t>
            </a:r>
          </a:p>
        </p:txBody>
      </p:sp>
      <p:sp>
        <p:nvSpPr>
          <p:cNvPr id="10" name="TextBox 9">
            <a:extLst>
              <a:ext uri="{FF2B5EF4-FFF2-40B4-BE49-F238E27FC236}">
                <a16:creationId xmlns:a16="http://schemas.microsoft.com/office/drawing/2014/main" id="{025ED844-C8C5-0AC2-B9ED-DA37E63C4603}"/>
              </a:ext>
            </a:extLst>
          </p:cNvPr>
          <p:cNvSpPr txBox="1"/>
          <p:nvPr/>
        </p:nvSpPr>
        <p:spPr>
          <a:xfrm>
            <a:off x="416169" y="383005"/>
            <a:ext cx="3175741" cy="523220"/>
          </a:xfrm>
          <a:prstGeom prst="rect">
            <a:avLst/>
          </a:prstGeom>
          <a:noFill/>
        </p:spPr>
        <p:txBody>
          <a:bodyPr wrap="none" rtlCol="0">
            <a:spAutoFit/>
          </a:bodyPr>
          <a:lstStyle/>
          <a:p>
            <a:pPr>
              <a:spcBef>
                <a:spcPts val="1200"/>
              </a:spcBef>
            </a:pPr>
            <a:r>
              <a:rPr lang="en-US" sz="2800" b="1" dirty="0"/>
              <a:t>What is Happening?</a:t>
            </a:r>
            <a:endParaRPr lang="en-US" sz="2400" b="1" dirty="0"/>
          </a:p>
        </p:txBody>
      </p:sp>
      <p:sp>
        <p:nvSpPr>
          <p:cNvPr id="20" name="TextBox 19">
            <a:extLst>
              <a:ext uri="{FF2B5EF4-FFF2-40B4-BE49-F238E27FC236}">
                <a16:creationId xmlns:a16="http://schemas.microsoft.com/office/drawing/2014/main" id="{94DAED87-D8D9-33E5-BED5-04E09BDF85F8}"/>
              </a:ext>
            </a:extLst>
          </p:cNvPr>
          <p:cNvSpPr txBox="1"/>
          <p:nvPr/>
        </p:nvSpPr>
        <p:spPr>
          <a:xfrm>
            <a:off x="2873837" y="5081792"/>
            <a:ext cx="6444326" cy="1194301"/>
          </a:xfrm>
          <a:prstGeom prst="rect">
            <a:avLst/>
          </a:prstGeom>
          <a:noFill/>
        </p:spPr>
        <p:txBody>
          <a:bodyPr wrap="square" rtlCol="0">
            <a:spAutoFit/>
          </a:bodyPr>
          <a:lstStyle/>
          <a:p>
            <a:pPr algn="ctr">
              <a:lnSpc>
                <a:spcPct val="85000"/>
              </a:lnSpc>
            </a:pPr>
            <a:r>
              <a:rPr lang="en-US" sz="2800" b="1" i="1" dirty="0">
                <a:solidFill>
                  <a:srgbClr val="FF0000"/>
                </a:solidFill>
              </a:rPr>
              <a:t>Our government is in complete alignment with the designs of </a:t>
            </a:r>
          </a:p>
          <a:p>
            <a:pPr algn="ctr">
              <a:lnSpc>
                <a:spcPct val="85000"/>
              </a:lnSpc>
            </a:pPr>
            <a:r>
              <a:rPr lang="en-US" sz="2800" b="1" i="1" dirty="0">
                <a:solidFill>
                  <a:srgbClr val="FF0000"/>
                </a:solidFill>
              </a:rPr>
              <a:t>SATAN’s TOP GENERALS</a:t>
            </a:r>
          </a:p>
        </p:txBody>
      </p:sp>
      <p:sp>
        <p:nvSpPr>
          <p:cNvPr id="34" name="TextBox 33">
            <a:extLst>
              <a:ext uri="{FF2B5EF4-FFF2-40B4-BE49-F238E27FC236}">
                <a16:creationId xmlns:a16="http://schemas.microsoft.com/office/drawing/2014/main" id="{DECC217D-F1C7-A8E5-22D7-D917388093AC}"/>
              </a:ext>
            </a:extLst>
          </p:cNvPr>
          <p:cNvSpPr txBox="1"/>
          <p:nvPr/>
        </p:nvSpPr>
        <p:spPr>
          <a:xfrm>
            <a:off x="1659713" y="4539744"/>
            <a:ext cx="7106716" cy="409023"/>
          </a:xfrm>
          <a:prstGeom prst="rect">
            <a:avLst/>
          </a:prstGeom>
          <a:noFill/>
        </p:spPr>
        <p:txBody>
          <a:bodyPr wrap="square" rtlCol="0">
            <a:spAutoFit/>
          </a:bodyPr>
          <a:lstStyle/>
          <a:p>
            <a:pPr>
              <a:lnSpc>
                <a:spcPct val="85000"/>
              </a:lnSpc>
            </a:pPr>
            <a:r>
              <a:rPr lang="en-US" sz="2400" b="1" i="1" dirty="0"/>
              <a:t>Actively works to destroy the Catholic Church</a:t>
            </a:r>
          </a:p>
        </p:txBody>
      </p:sp>
      <p:sp>
        <p:nvSpPr>
          <p:cNvPr id="39" name="Arrow: Bent 38">
            <a:extLst>
              <a:ext uri="{FF2B5EF4-FFF2-40B4-BE49-F238E27FC236}">
                <a16:creationId xmlns:a16="http://schemas.microsoft.com/office/drawing/2014/main" id="{5A9A0F7C-B0D1-95DE-EC08-4A38C0D0E325}"/>
              </a:ext>
            </a:extLst>
          </p:cNvPr>
          <p:cNvSpPr/>
          <p:nvPr/>
        </p:nvSpPr>
        <p:spPr>
          <a:xfrm flipV="1">
            <a:off x="1324472" y="3651346"/>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Bent 37">
            <a:extLst>
              <a:ext uri="{FF2B5EF4-FFF2-40B4-BE49-F238E27FC236}">
                <a16:creationId xmlns:a16="http://schemas.microsoft.com/office/drawing/2014/main" id="{D1D75AA7-FD3C-2E0E-E9CA-52B90C5E6973}"/>
              </a:ext>
            </a:extLst>
          </p:cNvPr>
          <p:cNvSpPr/>
          <p:nvPr/>
        </p:nvSpPr>
        <p:spPr>
          <a:xfrm flipV="1">
            <a:off x="1324472" y="3190314"/>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Arrow: Bent 36">
            <a:extLst>
              <a:ext uri="{FF2B5EF4-FFF2-40B4-BE49-F238E27FC236}">
                <a16:creationId xmlns:a16="http://schemas.microsoft.com/office/drawing/2014/main" id="{55F69345-8120-130B-5EDC-46D15A84F315}"/>
              </a:ext>
            </a:extLst>
          </p:cNvPr>
          <p:cNvSpPr/>
          <p:nvPr/>
        </p:nvSpPr>
        <p:spPr>
          <a:xfrm flipV="1">
            <a:off x="1324472" y="2727760"/>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Arrow: Bent 35">
            <a:extLst>
              <a:ext uri="{FF2B5EF4-FFF2-40B4-BE49-F238E27FC236}">
                <a16:creationId xmlns:a16="http://schemas.microsoft.com/office/drawing/2014/main" id="{52F22684-C45D-8642-2437-04AB313AE124}"/>
              </a:ext>
            </a:extLst>
          </p:cNvPr>
          <p:cNvSpPr/>
          <p:nvPr/>
        </p:nvSpPr>
        <p:spPr>
          <a:xfrm flipV="1">
            <a:off x="1324472" y="2265967"/>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Bent 34">
            <a:extLst>
              <a:ext uri="{FF2B5EF4-FFF2-40B4-BE49-F238E27FC236}">
                <a16:creationId xmlns:a16="http://schemas.microsoft.com/office/drawing/2014/main" id="{F588A195-9DBF-0EA8-9E47-62FDE2F7ACA8}"/>
              </a:ext>
            </a:extLst>
          </p:cNvPr>
          <p:cNvSpPr/>
          <p:nvPr/>
        </p:nvSpPr>
        <p:spPr>
          <a:xfrm flipV="1">
            <a:off x="1324472" y="1804174"/>
            <a:ext cx="241540" cy="6231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Bent 13">
            <a:extLst>
              <a:ext uri="{FF2B5EF4-FFF2-40B4-BE49-F238E27FC236}">
                <a16:creationId xmlns:a16="http://schemas.microsoft.com/office/drawing/2014/main" id="{7176A0AE-9F4C-A008-287C-0CAA7D560EB0}"/>
              </a:ext>
            </a:extLst>
          </p:cNvPr>
          <p:cNvSpPr/>
          <p:nvPr/>
        </p:nvSpPr>
        <p:spPr>
          <a:xfrm flipV="1">
            <a:off x="1324472" y="1617241"/>
            <a:ext cx="241540" cy="3397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D8D84078-7142-0B25-927D-3F1A95210F8C}"/>
              </a:ext>
            </a:extLst>
          </p:cNvPr>
          <p:cNvSpPr txBox="1"/>
          <p:nvPr/>
        </p:nvSpPr>
        <p:spPr>
          <a:xfrm>
            <a:off x="1676363" y="2196701"/>
            <a:ext cx="6562429" cy="409023"/>
          </a:xfrm>
          <a:prstGeom prst="rect">
            <a:avLst/>
          </a:prstGeom>
          <a:noFill/>
        </p:spPr>
        <p:txBody>
          <a:bodyPr wrap="square" rtlCol="0">
            <a:spAutoFit/>
          </a:bodyPr>
          <a:lstStyle/>
          <a:p>
            <a:pPr>
              <a:lnSpc>
                <a:spcPct val="85000"/>
              </a:lnSpc>
            </a:pPr>
            <a:r>
              <a:rPr lang="en-US" sz="2400" b="1" i="1" dirty="0"/>
              <a:t>Rewards disordered living arrangements</a:t>
            </a:r>
          </a:p>
        </p:txBody>
      </p:sp>
    </p:spTree>
    <p:extLst>
      <p:ext uri="{BB962C8B-B14F-4D97-AF65-F5344CB8AC3E}">
        <p14:creationId xmlns:p14="http://schemas.microsoft.com/office/powerpoint/2010/main" val="31752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189B9E7-205D-4D0B-8DE3-26D79065836B}"/>
              </a:ext>
            </a:extLst>
          </p:cNvPr>
          <p:cNvCxnSpPr>
            <a:cxnSpLocks/>
            <a:stCxn id="3" idx="4"/>
            <a:endCxn id="21" idx="0"/>
          </p:cNvCxnSpPr>
          <p:nvPr/>
        </p:nvCxnSpPr>
        <p:spPr>
          <a:xfrm>
            <a:off x="3010151" y="2036897"/>
            <a:ext cx="0" cy="3058895"/>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53</a:t>
            </a:fld>
            <a:endParaRPr lang="en-US"/>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8801384" cy="584775"/>
          </a:xfrm>
          <a:prstGeom prst="rect">
            <a:avLst/>
          </a:prstGeom>
          <a:noFill/>
        </p:spPr>
        <p:txBody>
          <a:bodyPr wrap="none" rtlCol="0">
            <a:spAutoFit/>
          </a:bodyPr>
          <a:lstStyle/>
          <a:p>
            <a:r>
              <a:rPr lang="en-US" sz="3200" b="1" i="1" dirty="0"/>
              <a:t>We must fight to restore proper Institutional Order</a:t>
            </a:r>
          </a:p>
        </p:txBody>
      </p:sp>
      <p:sp>
        <p:nvSpPr>
          <p:cNvPr id="3" name="Oval 2">
            <a:extLst>
              <a:ext uri="{FF2B5EF4-FFF2-40B4-BE49-F238E27FC236}">
                <a16:creationId xmlns:a16="http://schemas.microsoft.com/office/drawing/2014/main" id="{7C57911B-73A8-4EEC-B703-7F99B29C67C3}"/>
              </a:ext>
            </a:extLst>
          </p:cNvPr>
          <p:cNvSpPr/>
          <p:nvPr/>
        </p:nvSpPr>
        <p:spPr>
          <a:xfrm>
            <a:off x="2438651" y="893897"/>
            <a:ext cx="1143000" cy="114300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80742B-0488-4A20-B2B7-41ADA81DD2FA}"/>
              </a:ext>
            </a:extLst>
          </p:cNvPr>
          <p:cNvSpPr/>
          <p:nvPr/>
        </p:nvSpPr>
        <p:spPr>
          <a:xfrm>
            <a:off x="2438651" y="3695161"/>
            <a:ext cx="1143000" cy="1143000"/>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5BA9AF-E49B-4A06-BFBD-6ED3189917A4}"/>
              </a:ext>
            </a:extLst>
          </p:cNvPr>
          <p:cNvSpPr txBox="1"/>
          <p:nvPr/>
        </p:nvSpPr>
        <p:spPr>
          <a:xfrm>
            <a:off x="1160455" y="1253031"/>
            <a:ext cx="1073554" cy="424732"/>
          </a:xfrm>
          <a:prstGeom prst="rect">
            <a:avLst/>
          </a:prstGeom>
          <a:noFill/>
        </p:spPr>
        <p:txBody>
          <a:bodyPr wrap="square" rtlCol="0">
            <a:spAutoFit/>
          </a:bodyPr>
          <a:lstStyle/>
          <a:p>
            <a:pPr algn="ctr">
              <a:lnSpc>
                <a:spcPct val="90000"/>
              </a:lnSpc>
              <a:spcBef>
                <a:spcPts val="1800"/>
              </a:spcBef>
            </a:pPr>
            <a:r>
              <a:rPr lang="en-US" sz="2400" b="1" i="1" dirty="0"/>
              <a:t>Father</a:t>
            </a:r>
            <a:endParaRPr lang="en-US" sz="1400" b="1" i="1" dirty="0"/>
          </a:p>
        </p:txBody>
      </p:sp>
      <p:sp>
        <p:nvSpPr>
          <p:cNvPr id="11" name="TextBox 10">
            <a:extLst>
              <a:ext uri="{FF2B5EF4-FFF2-40B4-BE49-F238E27FC236}">
                <a16:creationId xmlns:a16="http://schemas.microsoft.com/office/drawing/2014/main" id="{9C90C502-CA23-49EC-AC48-EA1787AF0D1C}"/>
              </a:ext>
            </a:extLst>
          </p:cNvPr>
          <p:cNvSpPr txBox="1"/>
          <p:nvPr/>
        </p:nvSpPr>
        <p:spPr>
          <a:xfrm>
            <a:off x="1160455" y="2691139"/>
            <a:ext cx="1073554" cy="424732"/>
          </a:xfrm>
          <a:prstGeom prst="rect">
            <a:avLst/>
          </a:prstGeom>
          <a:noFill/>
        </p:spPr>
        <p:txBody>
          <a:bodyPr wrap="square" rtlCol="0">
            <a:spAutoFit/>
          </a:bodyPr>
          <a:lstStyle/>
          <a:p>
            <a:pPr algn="ctr">
              <a:lnSpc>
                <a:spcPct val="90000"/>
              </a:lnSpc>
              <a:spcBef>
                <a:spcPts val="1800"/>
              </a:spcBef>
            </a:pPr>
            <a:r>
              <a:rPr lang="en-US" sz="2400" b="1" i="1" dirty="0"/>
              <a:t>Son</a:t>
            </a:r>
            <a:endParaRPr lang="en-US" sz="1400" b="1" i="1" dirty="0"/>
          </a:p>
        </p:txBody>
      </p:sp>
      <p:sp>
        <p:nvSpPr>
          <p:cNvPr id="12" name="TextBox 11">
            <a:extLst>
              <a:ext uri="{FF2B5EF4-FFF2-40B4-BE49-F238E27FC236}">
                <a16:creationId xmlns:a16="http://schemas.microsoft.com/office/drawing/2014/main" id="{266D3D0D-2759-4A21-9631-3EA44EC435BC}"/>
              </a:ext>
            </a:extLst>
          </p:cNvPr>
          <p:cNvSpPr txBox="1"/>
          <p:nvPr/>
        </p:nvSpPr>
        <p:spPr>
          <a:xfrm>
            <a:off x="1160455" y="4114996"/>
            <a:ext cx="1073554" cy="424732"/>
          </a:xfrm>
          <a:prstGeom prst="rect">
            <a:avLst/>
          </a:prstGeom>
          <a:noFill/>
        </p:spPr>
        <p:txBody>
          <a:bodyPr wrap="square" rtlCol="0">
            <a:spAutoFit/>
          </a:bodyPr>
          <a:lstStyle/>
          <a:p>
            <a:pPr algn="ctr">
              <a:lnSpc>
                <a:spcPct val="90000"/>
              </a:lnSpc>
              <a:spcBef>
                <a:spcPts val="1800"/>
              </a:spcBef>
            </a:pPr>
            <a:r>
              <a:rPr lang="en-US" sz="2400" b="1" i="1" dirty="0"/>
              <a:t>Church</a:t>
            </a:r>
            <a:endParaRPr lang="en-US" sz="1400" b="1" i="1" dirty="0"/>
          </a:p>
        </p:txBody>
      </p:sp>
      <p:sp>
        <p:nvSpPr>
          <p:cNvPr id="16" name="Oval 15">
            <a:extLst>
              <a:ext uri="{FF2B5EF4-FFF2-40B4-BE49-F238E27FC236}">
                <a16:creationId xmlns:a16="http://schemas.microsoft.com/office/drawing/2014/main" id="{5FCE7F39-450C-4589-A115-064F349E2513}"/>
              </a:ext>
            </a:extLst>
          </p:cNvPr>
          <p:cNvSpPr/>
          <p:nvPr/>
        </p:nvSpPr>
        <p:spPr>
          <a:xfrm>
            <a:off x="2438651" y="2294529"/>
            <a:ext cx="1143000" cy="114300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F6DBE6-38E1-FCDB-0832-3F7141690D64}"/>
              </a:ext>
            </a:extLst>
          </p:cNvPr>
          <p:cNvSpPr txBox="1"/>
          <p:nvPr/>
        </p:nvSpPr>
        <p:spPr>
          <a:xfrm>
            <a:off x="1160455" y="5388227"/>
            <a:ext cx="1073554" cy="424732"/>
          </a:xfrm>
          <a:prstGeom prst="rect">
            <a:avLst/>
          </a:prstGeom>
          <a:noFill/>
        </p:spPr>
        <p:txBody>
          <a:bodyPr wrap="square" rtlCol="0">
            <a:spAutoFit/>
          </a:bodyPr>
          <a:lstStyle/>
          <a:p>
            <a:pPr algn="ctr">
              <a:lnSpc>
                <a:spcPct val="90000"/>
              </a:lnSpc>
              <a:spcBef>
                <a:spcPts val="1800"/>
              </a:spcBef>
            </a:pPr>
            <a:r>
              <a:rPr lang="en-US" sz="2400" b="1" i="1" dirty="0"/>
              <a:t>State</a:t>
            </a:r>
            <a:endParaRPr lang="en-US" sz="1400" b="1" i="1" dirty="0"/>
          </a:p>
        </p:txBody>
      </p:sp>
      <p:sp>
        <p:nvSpPr>
          <p:cNvPr id="21" name="Oval 20">
            <a:extLst>
              <a:ext uri="{FF2B5EF4-FFF2-40B4-BE49-F238E27FC236}">
                <a16:creationId xmlns:a16="http://schemas.microsoft.com/office/drawing/2014/main" id="{167ADAF0-088D-99D8-6537-03B2A2FB51FD}"/>
              </a:ext>
            </a:extLst>
          </p:cNvPr>
          <p:cNvSpPr/>
          <p:nvPr/>
        </p:nvSpPr>
        <p:spPr>
          <a:xfrm>
            <a:off x="2438651" y="5095792"/>
            <a:ext cx="1143000" cy="114300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41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54</a:t>
            </a:fld>
            <a:endParaRPr lang="en-US"/>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6625147" cy="584775"/>
          </a:xfrm>
          <a:prstGeom prst="rect">
            <a:avLst/>
          </a:prstGeom>
          <a:noFill/>
        </p:spPr>
        <p:txBody>
          <a:bodyPr wrap="none" rtlCol="0">
            <a:spAutoFit/>
          </a:bodyPr>
          <a:lstStyle/>
          <a:p>
            <a:r>
              <a:rPr lang="en-US" sz="3200" b="1" i="1" dirty="0"/>
              <a:t>Institutional Order – Church and State</a:t>
            </a:r>
          </a:p>
        </p:txBody>
      </p:sp>
      <p:sp>
        <p:nvSpPr>
          <p:cNvPr id="6" name="TextBox 5">
            <a:extLst>
              <a:ext uri="{FF2B5EF4-FFF2-40B4-BE49-F238E27FC236}">
                <a16:creationId xmlns:a16="http://schemas.microsoft.com/office/drawing/2014/main" id="{419275A9-D6FD-4429-8829-CA7794EFAFA7}"/>
              </a:ext>
            </a:extLst>
          </p:cNvPr>
          <p:cNvSpPr txBox="1"/>
          <p:nvPr/>
        </p:nvSpPr>
        <p:spPr>
          <a:xfrm>
            <a:off x="2736450" y="1031760"/>
            <a:ext cx="6719099" cy="424732"/>
          </a:xfrm>
          <a:prstGeom prst="rect">
            <a:avLst/>
          </a:prstGeom>
          <a:noFill/>
        </p:spPr>
        <p:txBody>
          <a:bodyPr wrap="square" rtlCol="0">
            <a:spAutoFit/>
          </a:bodyPr>
          <a:lstStyle/>
          <a:p>
            <a:pPr>
              <a:lnSpc>
                <a:spcPct val="90000"/>
              </a:lnSpc>
              <a:spcBef>
                <a:spcPts val="1800"/>
              </a:spcBef>
            </a:pPr>
            <a:r>
              <a:rPr lang="en-US" sz="2400" dirty="0"/>
              <a:t>Is separation of Church and State part of God’s plan?</a:t>
            </a:r>
            <a:endParaRPr lang="en-US" sz="1400" dirty="0"/>
          </a:p>
        </p:txBody>
      </p:sp>
      <p:pic>
        <p:nvPicPr>
          <p:cNvPr id="4" name="Picture 3" descr="A close up of a church&#10;&#10;Description automatically generated">
            <a:extLst>
              <a:ext uri="{FF2B5EF4-FFF2-40B4-BE49-F238E27FC236}">
                <a16:creationId xmlns:a16="http://schemas.microsoft.com/office/drawing/2014/main" id="{E310DF42-0806-4E65-BD45-1E50DE35E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050" y="1499974"/>
            <a:ext cx="2333625" cy="2387245"/>
          </a:xfrm>
          <a:prstGeom prst="rect">
            <a:avLst/>
          </a:prstGeom>
        </p:spPr>
      </p:pic>
      <p:pic>
        <p:nvPicPr>
          <p:cNvPr id="8" name="Picture 7" descr="A close up of a building&#10;&#10;Description automatically generated">
            <a:extLst>
              <a:ext uri="{FF2B5EF4-FFF2-40B4-BE49-F238E27FC236}">
                <a16:creationId xmlns:a16="http://schemas.microsoft.com/office/drawing/2014/main" id="{BFD10D30-0921-402E-BE6B-3631521F9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214" y="1577733"/>
            <a:ext cx="2511736" cy="2245184"/>
          </a:xfrm>
          <a:prstGeom prst="rect">
            <a:avLst/>
          </a:prstGeom>
        </p:spPr>
      </p:pic>
      <p:grpSp>
        <p:nvGrpSpPr>
          <p:cNvPr id="18" name="Group 17">
            <a:extLst>
              <a:ext uri="{FF2B5EF4-FFF2-40B4-BE49-F238E27FC236}">
                <a16:creationId xmlns:a16="http://schemas.microsoft.com/office/drawing/2014/main" id="{E1D91773-823F-47A1-B3E7-7074FB950DD2}"/>
              </a:ext>
            </a:extLst>
          </p:cNvPr>
          <p:cNvGrpSpPr/>
          <p:nvPr/>
        </p:nvGrpSpPr>
        <p:grpSpPr>
          <a:xfrm>
            <a:off x="6007382" y="1623790"/>
            <a:ext cx="177234" cy="2287384"/>
            <a:chOff x="5537766" y="1899136"/>
            <a:chExt cx="177234" cy="2287384"/>
          </a:xfrm>
        </p:grpSpPr>
        <p:cxnSp>
          <p:nvCxnSpPr>
            <p:cNvPr id="12" name="Straight Connector 11">
              <a:extLst>
                <a:ext uri="{FF2B5EF4-FFF2-40B4-BE49-F238E27FC236}">
                  <a16:creationId xmlns:a16="http://schemas.microsoft.com/office/drawing/2014/main" id="{A2749E1F-B5F1-4A25-9552-572BDD7D8AD0}"/>
                </a:ext>
              </a:extLst>
            </p:cNvPr>
            <p:cNvCxnSpPr/>
            <p:nvPr/>
          </p:nvCxnSpPr>
          <p:spPr>
            <a:xfrm flipH="1">
              <a:off x="5543550" y="1899136"/>
              <a:ext cx="171450" cy="12298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8F0BB1-9345-40FE-8C05-9992355AF18B}"/>
                </a:ext>
              </a:extLst>
            </p:cNvPr>
            <p:cNvCxnSpPr/>
            <p:nvPr/>
          </p:nvCxnSpPr>
          <p:spPr>
            <a:xfrm flipH="1">
              <a:off x="5540658" y="2956693"/>
              <a:ext cx="171450" cy="12298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FC7D64-6C2F-4EDC-89EA-162B46AA3BC1}"/>
                </a:ext>
              </a:extLst>
            </p:cNvPr>
            <p:cNvCxnSpPr>
              <a:cxnSpLocks/>
            </p:cNvCxnSpPr>
            <p:nvPr/>
          </p:nvCxnSpPr>
          <p:spPr>
            <a:xfrm flipV="1">
              <a:off x="5537766" y="2956693"/>
              <a:ext cx="171450" cy="1722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0895226-5FC2-4F73-AB76-201C4E535360}"/>
              </a:ext>
            </a:extLst>
          </p:cNvPr>
          <p:cNvSpPr txBox="1"/>
          <p:nvPr/>
        </p:nvSpPr>
        <p:spPr>
          <a:xfrm>
            <a:off x="574978" y="4358194"/>
            <a:ext cx="11042042" cy="834074"/>
          </a:xfrm>
          <a:prstGeom prst="rect">
            <a:avLst/>
          </a:prstGeom>
          <a:noFill/>
        </p:spPr>
        <p:txBody>
          <a:bodyPr wrap="square" rtlCol="0">
            <a:spAutoFit/>
          </a:bodyPr>
          <a:lstStyle/>
          <a:p>
            <a:pPr algn="ctr">
              <a:lnSpc>
                <a:spcPct val="90000"/>
              </a:lnSpc>
              <a:spcBef>
                <a:spcPts val="600"/>
              </a:spcBef>
            </a:pPr>
            <a:r>
              <a:rPr lang="en-US" sz="2400" b="1" i="1" dirty="0"/>
              <a:t>Separation of Church and State seeks to sever man’s dependence on God</a:t>
            </a:r>
          </a:p>
          <a:p>
            <a:pPr algn="ctr">
              <a:lnSpc>
                <a:spcPct val="90000"/>
              </a:lnSpc>
              <a:spcBef>
                <a:spcPts val="600"/>
              </a:spcBef>
            </a:pPr>
            <a:r>
              <a:rPr lang="en-US" sz="2400" b="1" i="1" dirty="0"/>
              <a:t>It seeks to “free” man to decide for himself what is right and wrong</a:t>
            </a:r>
          </a:p>
        </p:txBody>
      </p:sp>
      <p:sp>
        <p:nvSpPr>
          <p:cNvPr id="16" name="TextBox 15">
            <a:extLst>
              <a:ext uri="{FF2B5EF4-FFF2-40B4-BE49-F238E27FC236}">
                <a16:creationId xmlns:a16="http://schemas.microsoft.com/office/drawing/2014/main" id="{131CEEB0-4D9A-BB72-C212-9C22F2BFBB11}"/>
              </a:ext>
            </a:extLst>
          </p:cNvPr>
          <p:cNvSpPr txBox="1"/>
          <p:nvPr/>
        </p:nvSpPr>
        <p:spPr>
          <a:xfrm>
            <a:off x="1406425" y="5359566"/>
            <a:ext cx="9379148" cy="757130"/>
          </a:xfrm>
          <a:prstGeom prst="rect">
            <a:avLst/>
          </a:prstGeom>
          <a:noFill/>
        </p:spPr>
        <p:txBody>
          <a:bodyPr wrap="square" rtlCol="0">
            <a:spAutoFit/>
          </a:bodyPr>
          <a:lstStyle/>
          <a:p>
            <a:pPr algn="ctr">
              <a:lnSpc>
                <a:spcPct val="90000"/>
              </a:lnSpc>
            </a:pPr>
            <a:r>
              <a:rPr lang="en-US" sz="2400" b="1" i="1" dirty="0"/>
              <a:t>Separation of Church and State proceeds from</a:t>
            </a:r>
          </a:p>
          <a:p>
            <a:pPr algn="ctr">
              <a:lnSpc>
                <a:spcPct val="90000"/>
              </a:lnSpc>
            </a:pPr>
            <a:r>
              <a:rPr lang="en-US" sz="2400" b="1" i="1" dirty="0"/>
              <a:t>the Protestant Revolution and the Enlightenment</a:t>
            </a:r>
          </a:p>
        </p:txBody>
      </p:sp>
    </p:spTree>
    <p:extLst>
      <p:ext uri="{BB962C8B-B14F-4D97-AF65-F5344CB8AC3E}">
        <p14:creationId xmlns:p14="http://schemas.microsoft.com/office/powerpoint/2010/main" val="4090985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55</a:t>
            </a:fld>
            <a:endParaRPr lang="en-US" dirty="0"/>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5321265" cy="584775"/>
          </a:xfrm>
          <a:prstGeom prst="rect">
            <a:avLst/>
          </a:prstGeom>
          <a:noFill/>
        </p:spPr>
        <p:txBody>
          <a:bodyPr wrap="none" rtlCol="0">
            <a:spAutoFit/>
          </a:bodyPr>
          <a:lstStyle/>
          <a:p>
            <a:r>
              <a:rPr lang="en-US" sz="3200" b="1" i="1" dirty="0"/>
              <a:t>Civil Law in the Modern World</a:t>
            </a:r>
          </a:p>
        </p:txBody>
      </p:sp>
      <p:sp>
        <p:nvSpPr>
          <p:cNvPr id="24" name="TextBox 23">
            <a:extLst>
              <a:ext uri="{FF2B5EF4-FFF2-40B4-BE49-F238E27FC236}">
                <a16:creationId xmlns:a16="http://schemas.microsoft.com/office/drawing/2014/main" id="{7C663775-6D99-4AC2-9A8B-C0F458290593}"/>
              </a:ext>
            </a:extLst>
          </p:cNvPr>
          <p:cNvSpPr txBox="1"/>
          <p:nvPr/>
        </p:nvSpPr>
        <p:spPr>
          <a:xfrm>
            <a:off x="3239387" y="1202887"/>
            <a:ext cx="8105946" cy="757130"/>
          </a:xfrm>
          <a:prstGeom prst="rect">
            <a:avLst/>
          </a:prstGeom>
          <a:noFill/>
        </p:spPr>
        <p:txBody>
          <a:bodyPr wrap="square" rtlCol="0">
            <a:spAutoFit/>
          </a:bodyPr>
          <a:lstStyle/>
          <a:p>
            <a:pPr>
              <a:lnSpc>
                <a:spcPct val="90000"/>
              </a:lnSpc>
              <a:spcBef>
                <a:spcPts val="1800"/>
              </a:spcBef>
            </a:pPr>
            <a:r>
              <a:rPr lang="en-US" sz="2400" b="1" i="1" dirty="0">
                <a:solidFill>
                  <a:srgbClr val="FF0000"/>
                </a:solidFill>
              </a:rPr>
              <a:t>Estimate that 80% of ALL LAWS enacted in the last 50 years VIOLATE THE NATURAL LAW</a:t>
            </a:r>
          </a:p>
        </p:txBody>
      </p:sp>
      <p:sp>
        <p:nvSpPr>
          <p:cNvPr id="15" name="Rectangle: Rounded Corners 14">
            <a:extLst>
              <a:ext uri="{FF2B5EF4-FFF2-40B4-BE49-F238E27FC236}">
                <a16:creationId xmlns:a16="http://schemas.microsoft.com/office/drawing/2014/main" id="{97AA8DC7-27D0-4C21-B9F8-1337292DC902}"/>
              </a:ext>
            </a:extLst>
          </p:cNvPr>
          <p:cNvSpPr/>
          <p:nvPr/>
        </p:nvSpPr>
        <p:spPr>
          <a:xfrm>
            <a:off x="547240" y="1020589"/>
            <a:ext cx="2295186" cy="9787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Civil Law</a:t>
            </a:r>
          </a:p>
        </p:txBody>
      </p:sp>
      <p:sp>
        <p:nvSpPr>
          <p:cNvPr id="21" name="TextBox 20">
            <a:extLst>
              <a:ext uri="{FF2B5EF4-FFF2-40B4-BE49-F238E27FC236}">
                <a16:creationId xmlns:a16="http://schemas.microsoft.com/office/drawing/2014/main" id="{D7214F6F-EF9C-4559-94F5-BEF1F79A460A}"/>
              </a:ext>
            </a:extLst>
          </p:cNvPr>
          <p:cNvSpPr txBox="1"/>
          <p:nvPr/>
        </p:nvSpPr>
        <p:spPr>
          <a:xfrm>
            <a:off x="3239387" y="2101617"/>
            <a:ext cx="7081520" cy="3699474"/>
          </a:xfrm>
          <a:prstGeom prst="rect">
            <a:avLst/>
          </a:prstGeom>
          <a:noFill/>
        </p:spPr>
        <p:txBody>
          <a:bodyPr wrap="square" rtlCol="0">
            <a:spAutoFit/>
          </a:bodyPr>
          <a:lstStyle/>
          <a:p>
            <a:pPr>
              <a:lnSpc>
                <a:spcPct val="90000"/>
              </a:lnSpc>
              <a:spcBef>
                <a:spcPts val="600"/>
              </a:spcBef>
            </a:pPr>
            <a:r>
              <a:rPr lang="en-US" sz="2400" b="1" i="1" dirty="0"/>
              <a:t>Legalize Fornication  (</a:t>
            </a:r>
            <a:r>
              <a:rPr lang="en-US" sz="2400" b="1" i="1" dirty="0" err="1"/>
              <a:t>Ba’al</a:t>
            </a:r>
            <a:r>
              <a:rPr lang="en-US" sz="2400" b="1" i="1" dirty="0"/>
              <a:t>)</a:t>
            </a:r>
          </a:p>
          <a:p>
            <a:pPr>
              <a:lnSpc>
                <a:spcPct val="90000"/>
              </a:lnSpc>
              <a:spcBef>
                <a:spcPts val="600"/>
              </a:spcBef>
            </a:pPr>
            <a:r>
              <a:rPr lang="en-US" sz="2400" b="1" i="1" dirty="0"/>
              <a:t>Legalize Prostitution  (</a:t>
            </a:r>
            <a:r>
              <a:rPr lang="en-US" sz="2400" b="1" i="1" dirty="0" err="1"/>
              <a:t>Ba’al</a:t>
            </a:r>
            <a:r>
              <a:rPr lang="en-US" sz="2400" b="1" i="1" dirty="0"/>
              <a:t>)</a:t>
            </a:r>
          </a:p>
          <a:p>
            <a:pPr>
              <a:lnSpc>
                <a:spcPct val="90000"/>
              </a:lnSpc>
              <a:spcBef>
                <a:spcPts val="600"/>
              </a:spcBef>
            </a:pPr>
            <a:r>
              <a:rPr lang="en-US" sz="2400" b="1" i="1" dirty="0"/>
              <a:t>Promote </a:t>
            </a:r>
            <a:r>
              <a:rPr lang="en-US" sz="2400" b="1" i="1" dirty="0" err="1"/>
              <a:t>Contrception</a:t>
            </a:r>
            <a:r>
              <a:rPr lang="en-US" sz="2400" b="1" i="1" dirty="0"/>
              <a:t>  (</a:t>
            </a:r>
            <a:r>
              <a:rPr lang="en-US" sz="2400" b="1" i="1" dirty="0" err="1"/>
              <a:t>Ba’al</a:t>
            </a:r>
            <a:r>
              <a:rPr lang="en-US" sz="2400" b="1" i="1" dirty="0"/>
              <a:t>)</a:t>
            </a:r>
          </a:p>
          <a:p>
            <a:pPr>
              <a:lnSpc>
                <a:spcPct val="90000"/>
              </a:lnSpc>
              <a:spcBef>
                <a:spcPts val="600"/>
              </a:spcBef>
            </a:pPr>
            <a:r>
              <a:rPr lang="en-US" sz="2400" b="1" i="1" dirty="0"/>
              <a:t>Legalize Abortion  (</a:t>
            </a:r>
            <a:r>
              <a:rPr lang="en-US" sz="2400" b="1" i="1" dirty="0" err="1"/>
              <a:t>Balfamet</a:t>
            </a:r>
            <a:r>
              <a:rPr lang="en-US" sz="2400" b="1" i="1" dirty="0"/>
              <a:t>)</a:t>
            </a:r>
          </a:p>
          <a:p>
            <a:pPr>
              <a:lnSpc>
                <a:spcPct val="90000"/>
              </a:lnSpc>
              <a:spcBef>
                <a:spcPts val="600"/>
              </a:spcBef>
            </a:pPr>
            <a:r>
              <a:rPr lang="en-US" sz="2400" b="1" i="1" dirty="0"/>
              <a:t>Euthanasia</a:t>
            </a:r>
          </a:p>
          <a:p>
            <a:pPr>
              <a:lnSpc>
                <a:spcPct val="90000"/>
              </a:lnSpc>
              <a:spcBef>
                <a:spcPts val="600"/>
              </a:spcBef>
            </a:pPr>
            <a:r>
              <a:rPr lang="en-US" sz="2400" b="1" i="1" dirty="0"/>
              <a:t>LGBTQ  (Asmodeus / Leviathan / Lilith)</a:t>
            </a:r>
          </a:p>
          <a:p>
            <a:pPr>
              <a:lnSpc>
                <a:spcPct val="90000"/>
              </a:lnSpc>
              <a:spcBef>
                <a:spcPts val="600"/>
              </a:spcBef>
            </a:pPr>
            <a:r>
              <a:rPr lang="en-US" sz="2400" b="1" i="1" dirty="0"/>
              <a:t>Legalize Sodomy  (Asmodeus)</a:t>
            </a:r>
          </a:p>
          <a:p>
            <a:pPr>
              <a:lnSpc>
                <a:spcPct val="90000"/>
              </a:lnSpc>
              <a:spcBef>
                <a:spcPts val="600"/>
              </a:spcBef>
            </a:pPr>
            <a:r>
              <a:rPr lang="en-US" sz="2400" b="1" i="1" dirty="0"/>
              <a:t>Same-sex “marriage”  (Asmodeus / Leviathan)</a:t>
            </a:r>
          </a:p>
          <a:p>
            <a:pPr>
              <a:lnSpc>
                <a:spcPct val="90000"/>
              </a:lnSpc>
              <a:spcBef>
                <a:spcPts val="600"/>
              </a:spcBef>
            </a:pPr>
            <a:r>
              <a:rPr lang="en-US" sz="2400" b="1" i="1" dirty="0"/>
              <a:t>Transgenderism  (Lilith)</a:t>
            </a:r>
          </a:p>
        </p:txBody>
      </p:sp>
    </p:spTree>
    <p:extLst>
      <p:ext uri="{BB962C8B-B14F-4D97-AF65-F5344CB8AC3E}">
        <p14:creationId xmlns:p14="http://schemas.microsoft.com/office/powerpoint/2010/main" val="3714036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56</a:t>
            </a:fld>
            <a:endParaRPr lang="en-US" dirty="0"/>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5321265" cy="584775"/>
          </a:xfrm>
          <a:prstGeom prst="rect">
            <a:avLst/>
          </a:prstGeom>
          <a:noFill/>
        </p:spPr>
        <p:txBody>
          <a:bodyPr wrap="none" rtlCol="0">
            <a:spAutoFit/>
          </a:bodyPr>
          <a:lstStyle/>
          <a:p>
            <a:r>
              <a:rPr lang="en-US" sz="3200" b="1" i="1" dirty="0"/>
              <a:t>Civil Law in the Modern World</a:t>
            </a:r>
          </a:p>
        </p:txBody>
      </p:sp>
      <p:sp>
        <p:nvSpPr>
          <p:cNvPr id="24" name="TextBox 23">
            <a:extLst>
              <a:ext uri="{FF2B5EF4-FFF2-40B4-BE49-F238E27FC236}">
                <a16:creationId xmlns:a16="http://schemas.microsoft.com/office/drawing/2014/main" id="{7C663775-6D99-4AC2-9A8B-C0F458290593}"/>
              </a:ext>
            </a:extLst>
          </p:cNvPr>
          <p:cNvSpPr txBox="1"/>
          <p:nvPr/>
        </p:nvSpPr>
        <p:spPr>
          <a:xfrm>
            <a:off x="3239387" y="1202887"/>
            <a:ext cx="8105946" cy="757130"/>
          </a:xfrm>
          <a:prstGeom prst="rect">
            <a:avLst/>
          </a:prstGeom>
          <a:noFill/>
        </p:spPr>
        <p:txBody>
          <a:bodyPr wrap="square" rtlCol="0">
            <a:spAutoFit/>
          </a:bodyPr>
          <a:lstStyle/>
          <a:p>
            <a:pPr>
              <a:lnSpc>
                <a:spcPct val="90000"/>
              </a:lnSpc>
              <a:spcBef>
                <a:spcPts val="1800"/>
              </a:spcBef>
            </a:pPr>
            <a:r>
              <a:rPr lang="en-US" sz="2400" b="1" i="1" dirty="0">
                <a:solidFill>
                  <a:srgbClr val="FF0000"/>
                </a:solidFill>
              </a:rPr>
              <a:t>Estimate that 80% of ALL LAWS enacted in the last 50 years VIOLATE THE NATURAL LAW</a:t>
            </a:r>
          </a:p>
        </p:txBody>
      </p:sp>
      <p:sp>
        <p:nvSpPr>
          <p:cNvPr id="15" name="Rectangle: Rounded Corners 14">
            <a:extLst>
              <a:ext uri="{FF2B5EF4-FFF2-40B4-BE49-F238E27FC236}">
                <a16:creationId xmlns:a16="http://schemas.microsoft.com/office/drawing/2014/main" id="{97AA8DC7-27D0-4C21-B9F8-1337292DC902}"/>
              </a:ext>
            </a:extLst>
          </p:cNvPr>
          <p:cNvSpPr/>
          <p:nvPr/>
        </p:nvSpPr>
        <p:spPr>
          <a:xfrm>
            <a:off x="547240" y="1020589"/>
            <a:ext cx="2295186" cy="9787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Civil Law</a:t>
            </a:r>
          </a:p>
        </p:txBody>
      </p:sp>
      <p:sp>
        <p:nvSpPr>
          <p:cNvPr id="21" name="TextBox 20">
            <a:extLst>
              <a:ext uri="{FF2B5EF4-FFF2-40B4-BE49-F238E27FC236}">
                <a16:creationId xmlns:a16="http://schemas.microsoft.com/office/drawing/2014/main" id="{D7214F6F-EF9C-4559-94F5-BEF1F79A460A}"/>
              </a:ext>
            </a:extLst>
          </p:cNvPr>
          <p:cNvSpPr txBox="1"/>
          <p:nvPr/>
        </p:nvSpPr>
        <p:spPr>
          <a:xfrm>
            <a:off x="3239387" y="2101617"/>
            <a:ext cx="6560221" cy="4825937"/>
          </a:xfrm>
          <a:prstGeom prst="rect">
            <a:avLst/>
          </a:prstGeom>
          <a:noFill/>
        </p:spPr>
        <p:txBody>
          <a:bodyPr wrap="square" rtlCol="0">
            <a:spAutoFit/>
          </a:bodyPr>
          <a:lstStyle/>
          <a:p>
            <a:pPr>
              <a:lnSpc>
                <a:spcPct val="90000"/>
              </a:lnSpc>
              <a:spcBef>
                <a:spcPts val="600"/>
              </a:spcBef>
            </a:pPr>
            <a:r>
              <a:rPr lang="en-US" sz="2400" b="1" i="1" dirty="0"/>
              <a:t>Closing of Churches</a:t>
            </a:r>
          </a:p>
          <a:p>
            <a:pPr>
              <a:lnSpc>
                <a:spcPct val="90000"/>
              </a:lnSpc>
              <a:spcBef>
                <a:spcPts val="1800"/>
              </a:spcBef>
              <a:spcAft>
                <a:spcPts val="1200"/>
              </a:spcAft>
            </a:pPr>
            <a:r>
              <a:rPr lang="en-US" sz="2400" b="1" i="1" dirty="0">
                <a:solidFill>
                  <a:srgbClr val="FF0000"/>
                </a:solidFill>
              </a:rPr>
              <a:t>AND…</a:t>
            </a:r>
          </a:p>
          <a:p>
            <a:pPr>
              <a:lnSpc>
                <a:spcPct val="90000"/>
              </a:lnSpc>
              <a:spcBef>
                <a:spcPts val="600"/>
              </a:spcBef>
            </a:pPr>
            <a:r>
              <a:rPr lang="en-US" sz="2400" b="1" i="1" dirty="0"/>
              <a:t>Minimum Wage Laws</a:t>
            </a:r>
          </a:p>
          <a:p>
            <a:pPr>
              <a:lnSpc>
                <a:spcPct val="90000"/>
              </a:lnSpc>
              <a:spcBef>
                <a:spcPts val="600"/>
              </a:spcBef>
            </a:pPr>
            <a:r>
              <a:rPr lang="en-US" sz="2400" b="1" i="1" dirty="0"/>
              <a:t>Unemployment Assistance</a:t>
            </a:r>
          </a:p>
          <a:p>
            <a:pPr>
              <a:lnSpc>
                <a:spcPct val="90000"/>
              </a:lnSpc>
              <a:spcBef>
                <a:spcPts val="600"/>
              </a:spcBef>
            </a:pPr>
            <a:r>
              <a:rPr lang="en-US" sz="2400" b="1" i="1" dirty="0"/>
              <a:t>Government-provided Healthcare</a:t>
            </a:r>
          </a:p>
          <a:p>
            <a:pPr>
              <a:lnSpc>
                <a:spcPct val="90000"/>
              </a:lnSpc>
              <a:spcBef>
                <a:spcPts val="600"/>
              </a:spcBef>
            </a:pPr>
            <a:r>
              <a:rPr lang="en-US" sz="2400" b="1" i="1" dirty="0"/>
              <a:t>Price Controls</a:t>
            </a:r>
          </a:p>
          <a:p>
            <a:pPr>
              <a:lnSpc>
                <a:spcPct val="90000"/>
              </a:lnSpc>
              <a:spcBef>
                <a:spcPts val="1800"/>
              </a:spcBef>
            </a:pPr>
            <a:r>
              <a:rPr lang="en-US" sz="2400" b="1" i="1" dirty="0">
                <a:solidFill>
                  <a:srgbClr val="FF0000"/>
                </a:solidFill>
              </a:rPr>
              <a:t>…all Socialist proposals with roots in Satanism; designed to undermine/destroy the virtue of Charity</a:t>
            </a:r>
          </a:p>
          <a:p>
            <a:pPr>
              <a:lnSpc>
                <a:spcPct val="90000"/>
              </a:lnSpc>
              <a:spcBef>
                <a:spcPts val="600"/>
              </a:spcBef>
            </a:pPr>
            <a:endParaRPr lang="en-US" sz="2400" b="1" i="1" dirty="0"/>
          </a:p>
          <a:p>
            <a:pPr>
              <a:lnSpc>
                <a:spcPct val="90000"/>
              </a:lnSpc>
              <a:spcBef>
                <a:spcPts val="600"/>
              </a:spcBef>
            </a:pPr>
            <a:endParaRPr lang="en-US" sz="2400" b="1" i="1" dirty="0"/>
          </a:p>
        </p:txBody>
      </p:sp>
    </p:spTree>
    <p:extLst>
      <p:ext uri="{BB962C8B-B14F-4D97-AF65-F5344CB8AC3E}">
        <p14:creationId xmlns:p14="http://schemas.microsoft.com/office/powerpoint/2010/main" val="841337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57</a:t>
            </a:fld>
            <a:endParaRPr lang="en-US"/>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7166129" cy="584775"/>
          </a:xfrm>
          <a:prstGeom prst="rect">
            <a:avLst/>
          </a:prstGeom>
          <a:noFill/>
        </p:spPr>
        <p:txBody>
          <a:bodyPr wrap="none" rtlCol="0">
            <a:spAutoFit/>
          </a:bodyPr>
          <a:lstStyle/>
          <a:p>
            <a:r>
              <a:rPr lang="en-US" sz="3200" b="1" i="1" dirty="0"/>
              <a:t>Results from Improper Institutional Order</a:t>
            </a:r>
          </a:p>
        </p:txBody>
      </p:sp>
      <p:sp>
        <p:nvSpPr>
          <p:cNvPr id="31" name="TextBox 30">
            <a:extLst>
              <a:ext uri="{FF2B5EF4-FFF2-40B4-BE49-F238E27FC236}">
                <a16:creationId xmlns:a16="http://schemas.microsoft.com/office/drawing/2014/main" id="{9694C7B4-043B-41F2-8636-FB5943F51DA5}"/>
              </a:ext>
            </a:extLst>
          </p:cNvPr>
          <p:cNvSpPr txBox="1"/>
          <p:nvPr/>
        </p:nvSpPr>
        <p:spPr>
          <a:xfrm>
            <a:off x="399673" y="1018852"/>
            <a:ext cx="6523740" cy="424732"/>
          </a:xfrm>
          <a:prstGeom prst="rect">
            <a:avLst/>
          </a:prstGeom>
          <a:noFill/>
        </p:spPr>
        <p:txBody>
          <a:bodyPr wrap="square" rtlCol="0">
            <a:spAutoFit/>
          </a:bodyPr>
          <a:lstStyle/>
          <a:p>
            <a:pPr>
              <a:lnSpc>
                <a:spcPct val="90000"/>
              </a:lnSpc>
              <a:spcBef>
                <a:spcPts val="1800"/>
              </a:spcBef>
            </a:pPr>
            <a:r>
              <a:rPr lang="en-US" sz="2400" b="1" i="1" dirty="0"/>
              <a:t>Distortion of Charity</a:t>
            </a:r>
            <a:endParaRPr lang="en-US" sz="1600" dirty="0"/>
          </a:p>
        </p:txBody>
      </p:sp>
      <p:sp>
        <p:nvSpPr>
          <p:cNvPr id="35" name="TextBox 34">
            <a:extLst>
              <a:ext uri="{FF2B5EF4-FFF2-40B4-BE49-F238E27FC236}">
                <a16:creationId xmlns:a16="http://schemas.microsoft.com/office/drawing/2014/main" id="{677AAE9F-8BC4-4B56-9A77-1D79496CF8DA}"/>
              </a:ext>
            </a:extLst>
          </p:cNvPr>
          <p:cNvSpPr txBox="1"/>
          <p:nvPr/>
        </p:nvSpPr>
        <p:spPr>
          <a:xfrm>
            <a:off x="449179" y="5333292"/>
            <a:ext cx="11293642" cy="1267719"/>
          </a:xfrm>
          <a:prstGeom prst="rect">
            <a:avLst/>
          </a:prstGeom>
          <a:noFill/>
        </p:spPr>
        <p:txBody>
          <a:bodyPr wrap="square" rtlCol="0">
            <a:spAutoFit/>
          </a:bodyPr>
          <a:lstStyle/>
          <a:p>
            <a:pPr algn="ctr">
              <a:lnSpc>
                <a:spcPct val="85000"/>
              </a:lnSpc>
              <a:spcBef>
                <a:spcPts val="900"/>
              </a:spcBef>
            </a:pPr>
            <a:r>
              <a:rPr lang="en-US" sz="2400" b="1" i="1" dirty="0">
                <a:solidFill>
                  <a:srgbClr val="FF0000"/>
                </a:solidFill>
              </a:rPr>
              <a:t>Government removes the PERSON from both GIVING and RECEIVING</a:t>
            </a:r>
          </a:p>
          <a:p>
            <a:pPr algn="ctr">
              <a:lnSpc>
                <a:spcPct val="85000"/>
              </a:lnSpc>
              <a:spcBef>
                <a:spcPts val="900"/>
              </a:spcBef>
            </a:pPr>
            <a:r>
              <a:rPr lang="en-US" sz="2400" b="1" i="1" dirty="0">
                <a:solidFill>
                  <a:srgbClr val="FF0000"/>
                </a:solidFill>
              </a:rPr>
              <a:t>Government removes ALL GRACE from the act of CHARITY</a:t>
            </a:r>
          </a:p>
          <a:p>
            <a:pPr algn="ctr">
              <a:lnSpc>
                <a:spcPct val="85000"/>
              </a:lnSpc>
              <a:spcBef>
                <a:spcPts val="900"/>
              </a:spcBef>
            </a:pPr>
            <a:r>
              <a:rPr lang="en-US" sz="2400" b="1" i="1" dirty="0">
                <a:solidFill>
                  <a:srgbClr val="FF0000"/>
                </a:solidFill>
              </a:rPr>
              <a:t>Government has sought to displace GOD as the source of all Goodness</a:t>
            </a:r>
          </a:p>
        </p:txBody>
      </p:sp>
      <p:sp>
        <p:nvSpPr>
          <p:cNvPr id="37" name="TextBox 36">
            <a:extLst>
              <a:ext uri="{FF2B5EF4-FFF2-40B4-BE49-F238E27FC236}">
                <a16:creationId xmlns:a16="http://schemas.microsoft.com/office/drawing/2014/main" id="{6008C485-FE45-4892-B92E-EACB209349D7}"/>
              </a:ext>
            </a:extLst>
          </p:cNvPr>
          <p:cNvSpPr txBox="1"/>
          <p:nvPr/>
        </p:nvSpPr>
        <p:spPr>
          <a:xfrm>
            <a:off x="1636930" y="1556237"/>
            <a:ext cx="3780429" cy="409023"/>
          </a:xfrm>
          <a:prstGeom prst="rect">
            <a:avLst/>
          </a:prstGeom>
          <a:noFill/>
        </p:spPr>
        <p:txBody>
          <a:bodyPr wrap="square" rtlCol="0">
            <a:spAutoFit/>
          </a:bodyPr>
          <a:lstStyle/>
          <a:p>
            <a:pPr algn="ctr">
              <a:lnSpc>
                <a:spcPct val="85000"/>
              </a:lnSpc>
            </a:pPr>
            <a:r>
              <a:rPr lang="en-US" sz="2400" b="1" i="1" dirty="0"/>
              <a:t>Government Entitlements</a:t>
            </a:r>
          </a:p>
        </p:txBody>
      </p:sp>
      <p:sp>
        <p:nvSpPr>
          <p:cNvPr id="40" name="TextBox 39">
            <a:extLst>
              <a:ext uri="{FF2B5EF4-FFF2-40B4-BE49-F238E27FC236}">
                <a16:creationId xmlns:a16="http://schemas.microsoft.com/office/drawing/2014/main" id="{0D51473B-2829-478F-8F11-4B8F51DB9CB0}"/>
              </a:ext>
            </a:extLst>
          </p:cNvPr>
          <p:cNvSpPr txBox="1"/>
          <p:nvPr/>
        </p:nvSpPr>
        <p:spPr>
          <a:xfrm>
            <a:off x="2428167" y="1906107"/>
            <a:ext cx="2317844" cy="1716624"/>
          </a:xfrm>
          <a:prstGeom prst="rect">
            <a:avLst/>
          </a:prstGeom>
          <a:noFill/>
        </p:spPr>
        <p:txBody>
          <a:bodyPr wrap="square" rtlCol="0">
            <a:spAutoFit/>
          </a:bodyPr>
          <a:lstStyle/>
          <a:p>
            <a:pPr algn="ctr">
              <a:lnSpc>
                <a:spcPct val="85000"/>
              </a:lnSpc>
            </a:pPr>
            <a:r>
              <a:rPr lang="en-US" sz="2400" b="1" i="1" u="sng" dirty="0">
                <a:solidFill>
                  <a:srgbClr val="0070C0"/>
                </a:solidFill>
              </a:rPr>
              <a:t>RECEIVER</a:t>
            </a:r>
          </a:p>
          <a:p>
            <a:pPr algn="ctr">
              <a:lnSpc>
                <a:spcPct val="85000"/>
              </a:lnSpc>
            </a:pPr>
            <a:r>
              <a:rPr lang="en-US" sz="2000" b="1" i="1" dirty="0"/>
              <a:t>I am entitled</a:t>
            </a:r>
          </a:p>
          <a:p>
            <a:pPr algn="ctr">
              <a:lnSpc>
                <a:spcPct val="85000"/>
              </a:lnSpc>
            </a:pPr>
            <a:r>
              <a:rPr lang="en-US" sz="2000" b="1" i="1" dirty="0"/>
              <a:t>I have a right</a:t>
            </a:r>
          </a:p>
          <a:p>
            <a:pPr algn="ctr">
              <a:lnSpc>
                <a:spcPct val="85000"/>
              </a:lnSpc>
            </a:pPr>
            <a:r>
              <a:rPr lang="en-US" sz="2000" b="1" i="1" dirty="0"/>
              <a:t>I deserve</a:t>
            </a:r>
          </a:p>
          <a:p>
            <a:pPr algn="ctr">
              <a:lnSpc>
                <a:spcPct val="85000"/>
              </a:lnSpc>
            </a:pPr>
            <a:r>
              <a:rPr lang="en-US" sz="2000" b="1" i="1" dirty="0"/>
              <a:t>I am owed</a:t>
            </a:r>
          </a:p>
          <a:p>
            <a:pPr algn="ctr">
              <a:lnSpc>
                <a:spcPct val="85000"/>
              </a:lnSpc>
            </a:pPr>
            <a:r>
              <a:rPr lang="en-US" sz="2000" b="1" i="1" dirty="0"/>
              <a:t>Honor is absent</a:t>
            </a:r>
            <a:endParaRPr lang="en-US" sz="2400" b="1" i="1" dirty="0"/>
          </a:p>
        </p:txBody>
      </p:sp>
      <p:sp>
        <p:nvSpPr>
          <p:cNvPr id="41" name="TextBox 40">
            <a:extLst>
              <a:ext uri="{FF2B5EF4-FFF2-40B4-BE49-F238E27FC236}">
                <a16:creationId xmlns:a16="http://schemas.microsoft.com/office/drawing/2014/main" id="{1F39194A-BC07-4226-BB01-6FA35902734A}"/>
              </a:ext>
            </a:extLst>
          </p:cNvPr>
          <p:cNvSpPr txBox="1"/>
          <p:nvPr/>
        </p:nvSpPr>
        <p:spPr>
          <a:xfrm>
            <a:off x="1129023" y="3619317"/>
            <a:ext cx="4796242" cy="1716624"/>
          </a:xfrm>
          <a:prstGeom prst="rect">
            <a:avLst/>
          </a:prstGeom>
          <a:noFill/>
        </p:spPr>
        <p:txBody>
          <a:bodyPr wrap="square" rtlCol="0">
            <a:spAutoFit/>
          </a:bodyPr>
          <a:lstStyle/>
          <a:p>
            <a:pPr algn="ctr">
              <a:lnSpc>
                <a:spcPct val="85000"/>
              </a:lnSpc>
            </a:pPr>
            <a:r>
              <a:rPr lang="en-US" sz="2400" b="1" i="1" u="sng" dirty="0">
                <a:solidFill>
                  <a:srgbClr val="0070C0"/>
                </a:solidFill>
              </a:rPr>
              <a:t>GIVER</a:t>
            </a:r>
          </a:p>
          <a:p>
            <a:pPr algn="ctr">
              <a:lnSpc>
                <a:spcPct val="85000"/>
              </a:lnSpc>
            </a:pPr>
            <a:r>
              <a:rPr lang="en-US" sz="2000" b="1" i="1" dirty="0"/>
              <a:t>I am coerced</a:t>
            </a:r>
          </a:p>
          <a:p>
            <a:pPr algn="ctr">
              <a:lnSpc>
                <a:spcPct val="85000"/>
              </a:lnSpc>
            </a:pPr>
            <a:r>
              <a:rPr lang="en-US" sz="2000" b="1" i="1" dirty="0"/>
              <a:t>I have no involvement</a:t>
            </a:r>
          </a:p>
          <a:p>
            <a:pPr algn="ctr">
              <a:lnSpc>
                <a:spcPct val="85000"/>
              </a:lnSpc>
            </a:pPr>
            <a:r>
              <a:rPr lang="en-US" sz="2000" b="1" i="1" dirty="0"/>
              <a:t>I have no stake</a:t>
            </a:r>
          </a:p>
          <a:p>
            <a:pPr algn="ctr">
              <a:lnSpc>
                <a:spcPct val="85000"/>
              </a:lnSpc>
            </a:pPr>
            <a:r>
              <a:rPr lang="en-US" sz="2000" b="1" i="1" dirty="0"/>
              <a:t>I am living according to secular law</a:t>
            </a:r>
          </a:p>
          <a:p>
            <a:pPr algn="ctr">
              <a:lnSpc>
                <a:spcPct val="85000"/>
              </a:lnSpc>
            </a:pPr>
            <a:r>
              <a:rPr lang="en-US" sz="2000" b="1" i="1" dirty="0"/>
              <a:t>Grace is absent</a:t>
            </a:r>
          </a:p>
        </p:txBody>
      </p:sp>
      <p:sp>
        <p:nvSpPr>
          <p:cNvPr id="42" name="TextBox 41">
            <a:extLst>
              <a:ext uri="{FF2B5EF4-FFF2-40B4-BE49-F238E27FC236}">
                <a16:creationId xmlns:a16="http://schemas.microsoft.com/office/drawing/2014/main" id="{B1B42A18-CD6B-432B-B4D1-69494BE73EDC}"/>
              </a:ext>
            </a:extLst>
          </p:cNvPr>
          <p:cNvSpPr txBox="1"/>
          <p:nvPr/>
        </p:nvSpPr>
        <p:spPr>
          <a:xfrm>
            <a:off x="7373539" y="1556861"/>
            <a:ext cx="2411766" cy="409023"/>
          </a:xfrm>
          <a:prstGeom prst="rect">
            <a:avLst/>
          </a:prstGeom>
          <a:noFill/>
        </p:spPr>
        <p:txBody>
          <a:bodyPr wrap="square" rtlCol="0">
            <a:spAutoFit/>
          </a:bodyPr>
          <a:lstStyle/>
          <a:p>
            <a:pPr algn="ctr">
              <a:lnSpc>
                <a:spcPct val="85000"/>
              </a:lnSpc>
            </a:pPr>
            <a:r>
              <a:rPr lang="en-US" sz="2400" b="1" i="1" dirty="0"/>
              <a:t>Catholic Charity</a:t>
            </a:r>
          </a:p>
        </p:txBody>
      </p:sp>
      <p:sp>
        <p:nvSpPr>
          <p:cNvPr id="43" name="TextBox 42">
            <a:extLst>
              <a:ext uri="{FF2B5EF4-FFF2-40B4-BE49-F238E27FC236}">
                <a16:creationId xmlns:a16="http://schemas.microsoft.com/office/drawing/2014/main" id="{B68A964E-DCCC-4D19-9FBB-F58944AC435B}"/>
              </a:ext>
            </a:extLst>
          </p:cNvPr>
          <p:cNvSpPr txBox="1"/>
          <p:nvPr/>
        </p:nvSpPr>
        <p:spPr>
          <a:xfrm>
            <a:off x="6736973" y="1906732"/>
            <a:ext cx="3804786" cy="1716624"/>
          </a:xfrm>
          <a:prstGeom prst="rect">
            <a:avLst/>
          </a:prstGeom>
          <a:noFill/>
        </p:spPr>
        <p:txBody>
          <a:bodyPr wrap="square" rtlCol="0">
            <a:spAutoFit/>
          </a:bodyPr>
          <a:lstStyle/>
          <a:p>
            <a:pPr algn="ctr">
              <a:lnSpc>
                <a:spcPct val="85000"/>
              </a:lnSpc>
            </a:pPr>
            <a:r>
              <a:rPr lang="en-US" sz="2400" b="1" i="1" u="sng" dirty="0">
                <a:solidFill>
                  <a:srgbClr val="0070C0"/>
                </a:solidFill>
              </a:rPr>
              <a:t>RECEIVER</a:t>
            </a:r>
          </a:p>
          <a:p>
            <a:pPr algn="ctr">
              <a:lnSpc>
                <a:spcPct val="85000"/>
              </a:lnSpc>
            </a:pPr>
            <a:r>
              <a:rPr lang="en-US" sz="2000" b="1" i="1" dirty="0"/>
              <a:t>I am humbled</a:t>
            </a:r>
          </a:p>
          <a:p>
            <a:pPr algn="ctr">
              <a:lnSpc>
                <a:spcPct val="85000"/>
              </a:lnSpc>
            </a:pPr>
            <a:r>
              <a:rPr lang="en-US" sz="2000" b="1" i="1" dirty="0"/>
              <a:t>I have no claim</a:t>
            </a:r>
          </a:p>
          <a:p>
            <a:pPr algn="ctr">
              <a:lnSpc>
                <a:spcPct val="85000"/>
              </a:lnSpc>
            </a:pPr>
            <a:r>
              <a:rPr lang="en-US" sz="2000" b="1" i="1" dirty="0"/>
              <a:t>I have value</a:t>
            </a:r>
          </a:p>
          <a:p>
            <a:pPr algn="ctr">
              <a:lnSpc>
                <a:spcPct val="85000"/>
              </a:lnSpc>
            </a:pPr>
            <a:r>
              <a:rPr lang="en-US" sz="2000" b="1" i="1" dirty="0"/>
              <a:t>I am grateful</a:t>
            </a:r>
          </a:p>
          <a:p>
            <a:pPr algn="ctr">
              <a:lnSpc>
                <a:spcPct val="85000"/>
              </a:lnSpc>
            </a:pPr>
            <a:r>
              <a:rPr lang="en-US" sz="2000" b="1" i="1" dirty="0"/>
              <a:t>There is honor in receiving</a:t>
            </a:r>
            <a:endParaRPr lang="en-US" sz="2400" b="1" i="1" dirty="0"/>
          </a:p>
        </p:txBody>
      </p:sp>
      <p:sp>
        <p:nvSpPr>
          <p:cNvPr id="44" name="TextBox 43">
            <a:extLst>
              <a:ext uri="{FF2B5EF4-FFF2-40B4-BE49-F238E27FC236}">
                <a16:creationId xmlns:a16="http://schemas.microsoft.com/office/drawing/2014/main" id="{B539690A-67F7-4F44-AF27-3CF3D43B806C}"/>
              </a:ext>
            </a:extLst>
          </p:cNvPr>
          <p:cNvSpPr txBox="1"/>
          <p:nvPr/>
        </p:nvSpPr>
        <p:spPr>
          <a:xfrm>
            <a:off x="6736973" y="3622731"/>
            <a:ext cx="3684895" cy="1716624"/>
          </a:xfrm>
          <a:prstGeom prst="rect">
            <a:avLst/>
          </a:prstGeom>
          <a:noFill/>
        </p:spPr>
        <p:txBody>
          <a:bodyPr wrap="square" rtlCol="0">
            <a:spAutoFit/>
          </a:bodyPr>
          <a:lstStyle/>
          <a:p>
            <a:pPr algn="ctr">
              <a:lnSpc>
                <a:spcPct val="85000"/>
              </a:lnSpc>
            </a:pPr>
            <a:r>
              <a:rPr lang="en-US" sz="2400" b="1" i="1" u="sng" dirty="0">
                <a:solidFill>
                  <a:srgbClr val="0070C0"/>
                </a:solidFill>
              </a:rPr>
              <a:t>GIVER</a:t>
            </a:r>
          </a:p>
          <a:p>
            <a:pPr algn="ctr">
              <a:lnSpc>
                <a:spcPct val="85000"/>
              </a:lnSpc>
            </a:pPr>
            <a:r>
              <a:rPr lang="en-US" sz="2000" b="1" i="1" dirty="0"/>
              <a:t>I am sacrificing</a:t>
            </a:r>
          </a:p>
          <a:p>
            <a:pPr algn="ctr">
              <a:lnSpc>
                <a:spcPct val="85000"/>
              </a:lnSpc>
            </a:pPr>
            <a:r>
              <a:rPr lang="en-US" sz="2000" b="1" i="1" dirty="0"/>
              <a:t>I choose whom to help</a:t>
            </a:r>
          </a:p>
          <a:p>
            <a:pPr algn="ctr">
              <a:lnSpc>
                <a:spcPct val="85000"/>
              </a:lnSpc>
            </a:pPr>
            <a:r>
              <a:rPr lang="en-US" sz="2000" b="1" i="1" dirty="0"/>
              <a:t>I have a direct stake</a:t>
            </a:r>
          </a:p>
          <a:p>
            <a:pPr algn="ctr">
              <a:lnSpc>
                <a:spcPct val="85000"/>
              </a:lnSpc>
            </a:pPr>
            <a:r>
              <a:rPr lang="en-US" sz="2000" b="1" i="1" dirty="0"/>
              <a:t>I am living as Christ taught</a:t>
            </a:r>
          </a:p>
          <a:p>
            <a:pPr algn="ctr">
              <a:lnSpc>
                <a:spcPct val="85000"/>
              </a:lnSpc>
            </a:pPr>
            <a:r>
              <a:rPr lang="en-US" sz="2000" b="1" i="1" dirty="0"/>
              <a:t> There is grace in giving</a:t>
            </a:r>
            <a:endParaRPr lang="en-US" sz="2400" b="1" i="1" dirty="0"/>
          </a:p>
        </p:txBody>
      </p:sp>
    </p:spTree>
    <p:extLst>
      <p:ext uri="{BB962C8B-B14F-4D97-AF65-F5344CB8AC3E}">
        <p14:creationId xmlns:p14="http://schemas.microsoft.com/office/powerpoint/2010/main" val="8029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P spid="41" grpId="0"/>
      <p:bldP spid="43"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58</a:t>
            </a:fld>
            <a:endParaRPr lang="en-US"/>
          </a:p>
        </p:txBody>
      </p:sp>
      <p:sp>
        <p:nvSpPr>
          <p:cNvPr id="9" name="TextBox 8">
            <a:extLst>
              <a:ext uri="{FF2B5EF4-FFF2-40B4-BE49-F238E27FC236}">
                <a16:creationId xmlns:a16="http://schemas.microsoft.com/office/drawing/2014/main" id="{946F34A7-C6A5-4F06-9817-43F25CB0BBD9}"/>
              </a:ext>
            </a:extLst>
          </p:cNvPr>
          <p:cNvSpPr txBox="1"/>
          <p:nvPr/>
        </p:nvSpPr>
        <p:spPr>
          <a:xfrm>
            <a:off x="399673" y="240630"/>
            <a:ext cx="7166129" cy="584775"/>
          </a:xfrm>
          <a:prstGeom prst="rect">
            <a:avLst/>
          </a:prstGeom>
          <a:noFill/>
        </p:spPr>
        <p:txBody>
          <a:bodyPr wrap="none" rtlCol="0">
            <a:spAutoFit/>
          </a:bodyPr>
          <a:lstStyle/>
          <a:p>
            <a:r>
              <a:rPr lang="en-US" sz="3200" b="1" i="1" dirty="0"/>
              <a:t>Results from Improper Institutional Order</a:t>
            </a:r>
          </a:p>
        </p:txBody>
      </p:sp>
      <p:sp>
        <p:nvSpPr>
          <p:cNvPr id="23" name="TextBox 22">
            <a:extLst>
              <a:ext uri="{FF2B5EF4-FFF2-40B4-BE49-F238E27FC236}">
                <a16:creationId xmlns:a16="http://schemas.microsoft.com/office/drawing/2014/main" id="{0DF93E95-74A8-426D-9824-2EFB657C9103}"/>
              </a:ext>
            </a:extLst>
          </p:cNvPr>
          <p:cNvSpPr txBox="1"/>
          <p:nvPr/>
        </p:nvSpPr>
        <p:spPr>
          <a:xfrm>
            <a:off x="399673" y="918751"/>
            <a:ext cx="6523740" cy="424732"/>
          </a:xfrm>
          <a:prstGeom prst="rect">
            <a:avLst/>
          </a:prstGeom>
          <a:noFill/>
        </p:spPr>
        <p:txBody>
          <a:bodyPr wrap="square" rtlCol="0">
            <a:spAutoFit/>
          </a:bodyPr>
          <a:lstStyle/>
          <a:p>
            <a:pPr>
              <a:lnSpc>
                <a:spcPct val="90000"/>
              </a:lnSpc>
              <a:spcBef>
                <a:spcPts val="1800"/>
              </a:spcBef>
            </a:pPr>
            <a:r>
              <a:rPr lang="en-US" sz="2400" b="1" i="1" dirty="0"/>
              <a:t>Demonic impacts of Foreign Aid</a:t>
            </a:r>
            <a:endParaRPr lang="en-US" sz="1600" dirty="0"/>
          </a:p>
        </p:txBody>
      </p:sp>
      <p:sp>
        <p:nvSpPr>
          <p:cNvPr id="10" name="TextBox 9">
            <a:extLst>
              <a:ext uri="{FF2B5EF4-FFF2-40B4-BE49-F238E27FC236}">
                <a16:creationId xmlns:a16="http://schemas.microsoft.com/office/drawing/2014/main" id="{64FD9D63-AAE4-4F39-8A78-6B42EE737D2D}"/>
              </a:ext>
            </a:extLst>
          </p:cNvPr>
          <p:cNvSpPr txBox="1"/>
          <p:nvPr/>
        </p:nvSpPr>
        <p:spPr>
          <a:xfrm>
            <a:off x="895671" y="1467900"/>
            <a:ext cx="9893352" cy="356251"/>
          </a:xfrm>
          <a:prstGeom prst="rect">
            <a:avLst/>
          </a:prstGeom>
          <a:noFill/>
        </p:spPr>
        <p:txBody>
          <a:bodyPr wrap="square" rtlCol="0">
            <a:spAutoFit/>
          </a:bodyPr>
          <a:lstStyle/>
          <a:p>
            <a:pPr>
              <a:lnSpc>
                <a:spcPct val="85000"/>
              </a:lnSpc>
            </a:pPr>
            <a:r>
              <a:rPr lang="en-US" sz="2000" b="1" i="1" dirty="0"/>
              <a:t>In 2003, the USCCB called for BILLIONS in additional U.S. foreign aid</a:t>
            </a:r>
          </a:p>
        </p:txBody>
      </p:sp>
      <p:sp>
        <p:nvSpPr>
          <p:cNvPr id="11" name="TextBox 10">
            <a:extLst>
              <a:ext uri="{FF2B5EF4-FFF2-40B4-BE49-F238E27FC236}">
                <a16:creationId xmlns:a16="http://schemas.microsoft.com/office/drawing/2014/main" id="{6A761121-9C98-4E1E-B6B4-FDDF21AE3E83}"/>
              </a:ext>
            </a:extLst>
          </p:cNvPr>
          <p:cNvSpPr txBox="1"/>
          <p:nvPr/>
        </p:nvSpPr>
        <p:spPr>
          <a:xfrm>
            <a:off x="1336586" y="1861561"/>
            <a:ext cx="8435789" cy="879472"/>
          </a:xfrm>
          <a:prstGeom prst="rect">
            <a:avLst/>
          </a:prstGeom>
          <a:noFill/>
        </p:spPr>
        <p:txBody>
          <a:bodyPr wrap="square" rtlCol="0">
            <a:spAutoFit/>
          </a:bodyPr>
          <a:lstStyle/>
          <a:p>
            <a:pPr>
              <a:lnSpc>
                <a:spcPct val="85000"/>
              </a:lnSpc>
            </a:pPr>
            <a:r>
              <a:rPr lang="en-US" sz="2000" i="1" dirty="0">
                <a:solidFill>
                  <a:srgbClr val="0663B1"/>
                </a:solidFill>
              </a:rPr>
              <a:t>Over the years, the United States has devoted a smaller and smaller percentage of its wealth to foreign aid. The demands of morality require that this trend be reversed</a:t>
            </a:r>
            <a:r>
              <a:rPr lang="en-US" i="1" dirty="0">
                <a:solidFill>
                  <a:srgbClr val="0663B1"/>
                </a:solidFill>
              </a:rPr>
              <a:t>!       Fr William Headley (spokesperson for Catholic Relief Services)</a:t>
            </a:r>
            <a:endParaRPr lang="en-US" sz="2400" i="1" dirty="0">
              <a:solidFill>
                <a:srgbClr val="0663B1"/>
              </a:solidFill>
            </a:endParaRPr>
          </a:p>
        </p:txBody>
      </p:sp>
      <p:sp>
        <p:nvSpPr>
          <p:cNvPr id="12" name="TextBox 11">
            <a:extLst>
              <a:ext uri="{FF2B5EF4-FFF2-40B4-BE49-F238E27FC236}">
                <a16:creationId xmlns:a16="http://schemas.microsoft.com/office/drawing/2014/main" id="{2DC044A1-65B5-4D55-AFF6-EF21D9AB2F8A}"/>
              </a:ext>
            </a:extLst>
          </p:cNvPr>
          <p:cNvSpPr txBox="1"/>
          <p:nvPr/>
        </p:nvSpPr>
        <p:spPr>
          <a:xfrm>
            <a:off x="895671" y="2957183"/>
            <a:ext cx="9893352" cy="356251"/>
          </a:xfrm>
          <a:prstGeom prst="rect">
            <a:avLst/>
          </a:prstGeom>
          <a:noFill/>
        </p:spPr>
        <p:txBody>
          <a:bodyPr wrap="square" rtlCol="0">
            <a:spAutoFit/>
          </a:bodyPr>
          <a:lstStyle/>
          <a:p>
            <a:pPr>
              <a:lnSpc>
                <a:spcPct val="85000"/>
              </a:lnSpc>
            </a:pPr>
            <a:r>
              <a:rPr lang="en-US" sz="2000" b="1" i="1" dirty="0"/>
              <a:t>But what is the TRUTH; the ACTUAL, DOCUMENTED affects of foreign aid?</a:t>
            </a:r>
          </a:p>
        </p:txBody>
      </p:sp>
      <p:sp>
        <p:nvSpPr>
          <p:cNvPr id="13" name="TextBox 12">
            <a:extLst>
              <a:ext uri="{FF2B5EF4-FFF2-40B4-BE49-F238E27FC236}">
                <a16:creationId xmlns:a16="http://schemas.microsoft.com/office/drawing/2014/main" id="{782CDDF4-8171-4EF6-87B4-389CD20CA972}"/>
              </a:ext>
            </a:extLst>
          </p:cNvPr>
          <p:cNvSpPr txBox="1"/>
          <p:nvPr/>
        </p:nvSpPr>
        <p:spPr>
          <a:xfrm>
            <a:off x="1336586" y="3366767"/>
            <a:ext cx="9893352" cy="1710468"/>
          </a:xfrm>
          <a:prstGeom prst="rect">
            <a:avLst/>
          </a:prstGeom>
          <a:noFill/>
        </p:spPr>
        <p:txBody>
          <a:bodyPr wrap="square" rtlCol="0">
            <a:spAutoFit/>
          </a:bodyPr>
          <a:lstStyle/>
          <a:p>
            <a:pPr marL="342900" indent="-342900">
              <a:lnSpc>
                <a:spcPct val="85000"/>
              </a:lnSpc>
              <a:spcBef>
                <a:spcPts val="600"/>
              </a:spcBef>
              <a:buFont typeface="Calibri" panose="020F0502020204030204" pitchFamily="34" charset="0"/>
              <a:buChar char="‒"/>
            </a:pPr>
            <a:r>
              <a:rPr lang="en-US" sz="2000" i="1" dirty="0"/>
              <a:t>Propped up brutal and corrupt regimes</a:t>
            </a:r>
          </a:p>
          <a:p>
            <a:pPr marL="342900" indent="-342900">
              <a:lnSpc>
                <a:spcPct val="85000"/>
              </a:lnSpc>
              <a:spcBef>
                <a:spcPts val="600"/>
              </a:spcBef>
              <a:buFont typeface="Calibri" panose="020F0502020204030204" pitchFamily="34" charset="0"/>
              <a:buChar char="‒"/>
            </a:pPr>
            <a:r>
              <a:rPr lang="en-US" sz="2000" i="1" dirty="0"/>
              <a:t>Subsidized policies that have destroyed emerging economies</a:t>
            </a:r>
          </a:p>
          <a:p>
            <a:pPr marL="342900" indent="-342900">
              <a:lnSpc>
                <a:spcPct val="85000"/>
              </a:lnSpc>
              <a:spcBef>
                <a:spcPts val="600"/>
              </a:spcBef>
              <a:buFont typeface="Calibri" panose="020F0502020204030204" pitchFamily="34" charset="0"/>
              <a:buChar char="‒"/>
            </a:pPr>
            <a:r>
              <a:rPr lang="en-US" sz="2000" i="1" dirty="0"/>
              <a:t>Insert the state into the primary role of providing support for its people</a:t>
            </a:r>
          </a:p>
          <a:p>
            <a:pPr marL="342900" indent="-342900">
              <a:lnSpc>
                <a:spcPct val="85000"/>
              </a:lnSpc>
              <a:spcBef>
                <a:spcPts val="600"/>
              </a:spcBef>
              <a:buFont typeface="Calibri" panose="020F0502020204030204" pitchFamily="34" charset="0"/>
              <a:buChar char="‒"/>
            </a:pPr>
            <a:r>
              <a:rPr lang="en-US" sz="2000" i="1" dirty="0"/>
              <a:t>Encouraged coups and civil wars</a:t>
            </a:r>
          </a:p>
          <a:p>
            <a:pPr marL="342900" indent="-342900">
              <a:lnSpc>
                <a:spcPct val="85000"/>
              </a:lnSpc>
              <a:spcBef>
                <a:spcPts val="600"/>
              </a:spcBef>
              <a:buFont typeface="Calibri" panose="020F0502020204030204" pitchFamily="34" charset="0"/>
              <a:buChar char="‒"/>
            </a:pPr>
            <a:r>
              <a:rPr lang="en-US" sz="2000" i="1" dirty="0"/>
              <a:t>Produced NOTHING of substance in almost a CENTURY of aid!</a:t>
            </a:r>
          </a:p>
        </p:txBody>
      </p:sp>
    </p:spTree>
    <p:extLst>
      <p:ext uri="{BB962C8B-B14F-4D97-AF65-F5344CB8AC3E}">
        <p14:creationId xmlns:p14="http://schemas.microsoft.com/office/powerpoint/2010/main" val="3178267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2C65-502B-4F7F-A244-E95BE90D3525}"/>
              </a:ext>
            </a:extLst>
          </p:cNvPr>
          <p:cNvSpPr>
            <a:spLocks noGrp="1"/>
          </p:cNvSpPr>
          <p:nvPr>
            <p:ph type="ctrTitle"/>
          </p:nvPr>
        </p:nvSpPr>
        <p:spPr>
          <a:xfrm>
            <a:off x="4419599" y="0"/>
            <a:ext cx="7772400" cy="1000119"/>
          </a:xfrm>
        </p:spPr>
        <p:txBody>
          <a:bodyPr>
            <a:normAutofit/>
          </a:bodyPr>
          <a:lstStyle/>
          <a:p>
            <a:pPr algn="l"/>
            <a:r>
              <a:rPr lang="en-US" dirty="0">
                <a:solidFill>
                  <a:schemeClr val="bg1"/>
                </a:solidFill>
                <a:latin typeface="Tw Cen MT" panose="020B0602020104020603" pitchFamily="34" charset="0"/>
              </a:rPr>
              <a:t>Foundations of Scripture</a:t>
            </a:r>
          </a:p>
        </p:txBody>
      </p:sp>
      <p:sp>
        <p:nvSpPr>
          <p:cNvPr id="6" name="Slide Number Placeholder 5">
            <a:extLst>
              <a:ext uri="{FF2B5EF4-FFF2-40B4-BE49-F238E27FC236}">
                <a16:creationId xmlns:a16="http://schemas.microsoft.com/office/drawing/2014/main" id="{8B0FDDE5-F7DA-458E-ADD9-011BA5A5C349}"/>
              </a:ext>
            </a:extLst>
          </p:cNvPr>
          <p:cNvSpPr>
            <a:spLocks noGrp="1"/>
          </p:cNvSpPr>
          <p:nvPr>
            <p:ph type="sldNum" sz="quarter" idx="12"/>
          </p:nvPr>
        </p:nvSpPr>
        <p:spPr/>
        <p:txBody>
          <a:bodyPr/>
          <a:lstStyle/>
          <a:p>
            <a:fld id="{BAA7A0D1-65CA-4B8C-93AA-9017606EBD14}" type="slidenum">
              <a:rPr lang="en-US" smtClean="0"/>
              <a:t>59</a:t>
            </a:fld>
            <a:endParaRPr lang="en-US"/>
          </a:p>
        </p:txBody>
      </p:sp>
      <p:sp>
        <p:nvSpPr>
          <p:cNvPr id="3" name="TextBox 2">
            <a:extLst>
              <a:ext uri="{FF2B5EF4-FFF2-40B4-BE49-F238E27FC236}">
                <a16:creationId xmlns:a16="http://schemas.microsoft.com/office/drawing/2014/main" id="{4ACADB43-3233-4EBE-AFBB-2ACC31B18581}"/>
              </a:ext>
            </a:extLst>
          </p:cNvPr>
          <p:cNvSpPr txBox="1"/>
          <p:nvPr/>
        </p:nvSpPr>
        <p:spPr>
          <a:xfrm>
            <a:off x="7224252" y="214606"/>
            <a:ext cx="4723908" cy="6401753"/>
          </a:xfrm>
          <a:prstGeom prst="rect">
            <a:avLst/>
          </a:prstGeom>
          <a:noFill/>
        </p:spPr>
        <p:txBody>
          <a:bodyPr wrap="square" rtlCol="0">
            <a:spAutoFit/>
          </a:bodyPr>
          <a:lstStyle/>
          <a:p>
            <a:r>
              <a:rPr lang="en-US" sz="6600" b="1" dirty="0">
                <a:latin typeface="Freestyle Script" panose="030804020302050B0404" pitchFamily="66" charset="0"/>
              </a:rPr>
              <a:t>Spiritual Combat</a:t>
            </a:r>
          </a:p>
          <a:p>
            <a:pPr>
              <a:spcBef>
                <a:spcPts val="1200"/>
              </a:spcBef>
            </a:pPr>
            <a:r>
              <a:rPr lang="en-US" sz="2800" b="1" dirty="0">
                <a:latin typeface="Freestyle Script" panose="030804020302050B0404" pitchFamily="66" charset="0"/>
              </a:rPr>
              <a:t>In thee, O Lord, I have hoped,</a:t>
            </a:r>
          </a:p>
          <a:p>
            <a:r>
              <a:rPr lang="en-US" sz="2800" b="1" dirty="0">
                <a:latin typeface="Freestyle Script" panose="030804020302050B0404" pitchFamily="66" charset="0"/>
              </a:rPr>
              <a:t>Let me never be put to confusion</a:t>
            </a:r>
          </a:p>
          <a:p>
            <a:r>
              <a:rPr lang="en-US" sz="2800" b="1" dirty="0">
                <a:latin typeface="Freestyle Script" panose="030804020302050B0404" pitchFamily="66" charset="0"/>
              </a:rPr>
              <a:t>Be thou unto me a God, a protector, and a place of strength: that thou mayst make me safe.</a:t>
            </a:r>
          </a:p>
          <a:p>
            <a:r>
              <a:rPr lang="en-US" sz="2800" b="1" dirty="0">
                <a:latin typeface="Freestyle Script" panose="030804020302050B0404" pitchFamily="66" charset="0"/>
              </a:rPr>
              <a:t>For thou are my firmament and my refuge.</a:t>
            </a:r>
          </a:p>
          <a:p>
            <a:r>
              <a:rPr lang="en-US" sz="2800" b="1" dirty="0">
                <a:latin typeface="Freestyle Script" panose="030804020302050B0404" pitchFamily="66" charset="0"/>
              </a:rPr>
              <a:t>Deliver me, O my god, out of the hand of the sinner, and out of the hand of the transgressor of the law and of the unjust.</a:t>
            </a:r>
          </a:p>
          <a:p>
            <a:r>
              <a:rPr lang="en-US" sz="2800" b="1" dirty="0">
                <a:latin typeface="Freestyle Script" panose="030804020302050B0404" pitchFamily="66" charset="0"/>
              </a:rPr>
              <a:t>O God, be not thou far from me: </a:t>
            </a:r>
          </a:p>
          <a:p>
            <a:r>
              <a:rPr lang="en-US" sz="2800" b="1" dirty="0">
                <a:latin typeface="Freestyle Script" panose="030804020302050B0404" pitchFamily="66" charset="0"/>
              </a:rPr>
              <a:t>O my God, make haste to my help</a:t>
            </a:r>
          </a:p>
          <a:p>
            <a:pPr algn="r"/>
            <a:r>
              <a:rPr lang="en-US" sz="2000" dirty="0">
                <a:latin typeface="Freestyle Script" panose="030804020302050B0404" pitchFamily="66" charset="0"/>
              </a:rPr>
              <a:t>Psalm 70:1-4,12</a:t>
            </a:r>
          </a:p>
          <a:p>
            <a:endParaRPr lang="en-US" sz="3600" dirty="0"/>
          </a:p>
        </p:txBody>
      </p:sp>
      <p:pic>
        <p:nvPicPr>
          <p:cNvPr id="4" name="Picture 3">
            <a:extLst>
              <a:ext uri="{FF2B5EF4-FFF2-40B4-BE49-F238E27FC236}">
                <a16:creationId xmlns:a16="http://schemas.microsoft.com/office/drawing/2014/main" id="{78DF5851-0CE9-7B40-8AA0-709BEB4F2B46}"/>
              </a:ext>
            </a:extLst>
          </p:cNvPr>
          <p:cNvPicPr>
            <a:picLocks noChangeAspect="1"/>
          </p:cNvPicPr>
          <p:nvPr/>
        </p:nvPicPr>
        <p:blipFill>
          <a:blip r:embed="rId3"/>
          <a:stretch>
            <a:fillRect/>
          </a:stretch>
        </p:blipFill>
        <p:spPr>
          <a:xfrm>
            <a:off x="366252" y="214606"/>
            <a:ext cx="6858000" cy="6115050"/>
          </a:xfrm>
          <a:prstGeom prst="rect">
            <a:avLst/>
          </a:prstGeom>
        </p:spPr>
      </p:pic>
    </p:spTree>
    <p:extLst>
      <p:ext uri="{BB962C8B-B14F-4D97-AF65-F5344CB8AC3E}">
        <p14:creationId xmlns:p14="http://schemas.microsoft.com/office/powerpoint/2010/main" val="27883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6</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2739231" y="1507129"/>
            <a:ext cx="6713537" cy="4185761"/>
          </a:xfrm>
          <a:prstGeom prst="rect">
            <a:avLst/>
          </a:prstGeom>
          <a:noFill/>
        </p:spPr>
        <p:txBody>
          <a:bodyPr wrap="square" rtlCol="0">
            <a:spAutoFit/>
          </a:bodyPr>
          <a:lstStyle/>
          <a:p>
            <a:pPr algn="ctr">
              <a:lnSpc>
                <a:spcPct val="90000"/>
              </a:lnSpc>
              <a:spcBef>
                <a:spcPts val="7200"/>
              </a:spcBef>
            </a:pPr>
            <a:r>
              <a:rPr lang="en-US" sz="2800" b="1" i="1" dirty="0"/>
              <a:t>How Satan Influences Us</a:t>
            </a:r>
          </a:p>
          <a:p>
            <a:pPr algn="ctr">
              <a:lnSpc>
                <a:spcPct val="90000"/>
              </a:lnSpc>
              <a:spcBef>
                <a:spcPts val="7200"/>
              </a:spcBef>
            </a:pPr>
            <a:r>
              <a:rPr lang="en-US" sz="2800" b="1" i="1" dirty="0"/>
              <a:t>How Modern Society Grooms Us</a:t>
            </a:r>
          </a:p>
          <a:p>
            <a:pPr algn="ctr">
              <a:lnSpc>
                <a:spcPct val="90000"/>
              </a:lnSpc>
            </a:pPr>
            <a:r>
              <a:rPr lang="en-US" sz="2800" b="1" i="1" dirty="0"/>
              <a:t>for Diabolic Influence</a:t>
            </a:r>
          </a:p>
          <a:p>
            <a:pPr algn="ctr">
              <a:lnSpc>
                <a:spcPct val="90000"/>
              </a:lnSpc>
              <a:spcBef>
                <a:spcPts val="7200"/>
              </a:spcBef>
            </a:pPr>
            <a:r>
              <a:rPr lang="en-US" sz="2800" b="1" i="1" dirty="0"/>
              <a:t>How We Fight Back to Restore our Church and our Communities</a:t>
            </a:r>
          </a:p>
          <a:p>
            <a:pPr algn="ctr"/>
            <a:endParaRPr lang="en-US" sz="2000" i="1" dirty="0"/>
          </a:p>
        </p:txBody>
      </p:sp>
      <p:sp>
        <p:nvSpPr>
          <p:cNvPr id="5" name="TextBox 4">
            <a:extLst>
              <a:ext uri="{FF2B5EF4-FFF2-40B4-BE49-F238E27FC236}">
                <a16:creationId xmlns:a16="http://schemas.microsoft.com/office/drawing/2014/main" id="{414460BD-3CC2-9BE4-3572-0CE423B8B0EC}"/>
              </a:ext>
            </a:extLst>
          </p:cNvPr>
          <p:cNvSpPr txBox="1"/>
          <p:nvPr/>
        </p:nvSpPr>
        <p:spPr>
          <a:xfrm>
            <a:off x="666941" y="346779"/>
            <a:ext cx="2723181" cy="523220"/>
          </a:xfrm>
          <a:prstGeom prst="rect">
            <a:avLst/>
          </a:prstGeom>
          <a:noFill/>
        </p:spPr>
        <p:txBody>
          <a:bodyPr wrap="none" rtlCol="0">
            <a:spAutoFit/>
          </a:bodyPr>
          <a:lstStyle/>
          <a:p>
            <a:pPr>
              <a:spcBef>
                <a:spcPts val="1200"/>
              </a:spcBef>
            </a:pPr>
            <a:r>
              <a:rPr lang="en-US" sz="2800" b="1" dirty="0"/>
              <a:t>Tonight’s Agenda</a:t>
            </a:r>
            <a:endParaRPr lang="en-US" sz="2400" b="1" dirty="0"/>
          </a:p>
        </p:txBody>
      </p:sp>
    </p:spTree>
    <p:extLst>
      <p:ext uri="{BB962C8B-B14F-4D97-AF65-F5344CB8AC3E}">
        <p14:creationId xmlns:p14="http://schemas.microsoft.com/office/powerpoint/2010/main" val="41353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9B330-D7CE-4514-B937-731245FF8371}"/>
              </a:ext>
            </a:extLst>
          </p:cNvPr>
          <p:cNvSpPr>
            <a:spLocks noGrp="1"/>
          </p:cNvSpPr>
          <p:nvPr>
            <p:ph type="sldNum" sz="quarter" idx="12"/>
          </p:nvPr>
        </p:nvSpPr>
        <p:spPr/>
        <p:txBody>
          <a:bodyPr/>
          <a:lstStyle/>
          <a:p>
            <a:fld id="{BAA7A0D1-65CA-4B8C-93AA-9017606EBD14}" type="slidenum">
              <a:rPr lang="en-US" smtClean="0"/>
              <a:t>7</a:t>
            </a:fld>
            <a:endParaRPr lang="en-US"/>
          </a:p>
        </p:txBody>
      </p:sp>
      <p:sp>
        <p:nvSpPr>
          <p:cNvPr id="4" name="TextBox 3">
            <a:extLst>
              <a:ext uri="{FF2B5EF4-FFF2-40B4-BE49-F238E27FC236}">
                <a16:creationId xmlns:a16="http://schemas.microsoft.com/office/drawing/2014/main" id="{481115B0-8316-427F-BC47-9C2714BD5165}"/>
              </a:ext>
            </a:extLst>
          </p:cNvPr>
          <p:cNvSpPr txBox="1"/>
          <p:nvPr/>
        </p:nvSpPr>
        <p:spPr>
          <a:xfrm>
            <a:off x="620145" y="447587"/>
            <a:ext cx="6713537" cy="3336298"/>
          </a:xfrm>
          <a:prstGeom prst="rect">
            <a:avLst/>
          </a:prstGeom>
          <a:noFill/>
        </p:spPr>
        <p:txBody>
          <a:bodyPr wrap="square" rtlCol="0">
            <a:spAutoFit/>
          </a:bodyPr>
          <a:lstStyle/>
          <a:p>
            <a:pPr>
              <a:lnSpc>
                <a:spcPct val="90000"/>
              </a:lnSpc>
              <a:spcBef>
                <a:spcPts val="2400"/>
              </a:spcBef>
            </a:pPr>
            <a:r>
              <a:rPr lang="en-US" sz="4000" b="1" i="1" dirty="0"/>
              <a:t>How Satan Influences Us</a:t>
            </a:r>
          </a:p>
          <a:p>
            <a:pPr marL="457200" indent="-225425">
              <a:lnSpc>
                <a:spcPct val="90000"/>
              </a:lnSpc>
              <a:spcBef>
                <a:spcPts val="3600"/>
              </a:spcBef>
              <a:buFont typeface="Calibri" panose="020F0502020204030204" pitchFamily="34" charset="0"/>
              <a:buChar char="‐"/>
            </a:pPr>
            <a:r>
              <a:rPr lang="en-US" sz="2400" b="1" i="1" dirty="0">
                <a:solidFill>
                  <a:schemeClr val="accent1"/>
                </a:solidFill>
              </a:rPr>
              <a:t>Human Nature (Essence and Accidents)</a:t>
            </a:r>
          </a:p>
          <a:p>
            <a:pPr marL="457200" indent="-225425">
              <a:lnSpc>
                <a:spcPct val="90000"/>
              </a:lnSpc>
              <a:spcBef>
                <a:spcPts val="3600"/>
              </a:spcBef>
              <a:buFont typeface="Calibri" panose="020F0502020204030204" pitchFamily="34" charset="0"/>
              <a:buChar char="‐"/>
            </a:pPr>
            <a:r>
              <a:rPr lang="en-US" sz="2400" b="1" i="1" dirty="0">
                <a:solidFill>
                  <a:schemeClr val="accent1"/>
                </a:solidFill>
              </a:rPr>
              <a:t>Temptation and Oppression</a:t>
            </a:r>
          </a:p>
          <a:p>
            <a:pPr marL="457200" indent="-225425">
              <a:lnSpc>
                <a:spcPct val="90000"/>
              </a:lnSpc>
              <a:spcBef>
                <a:spcPts val="3600"/>
              </a:spcBef>
              <a:buFont typeface="Calibri" panose="020F0502020204030204" pitchFamily="34" charset="0"/>
              <a:buChar char="‐"/>
            </a:pPr>
            <a:r>
              <a:rPr lang="en-US" sz="2400" b="1" i="1" dirty="0">
                <a:solidFill>
                  <a:schemeClr val="accent1"/>
                </a:solidFill>
              </a:rPr>
              <a:t>What God Permits</a:t>
            </a:r>
          </a:p>
          <a:p>
            <a:endParaRPr lang="en-US" sz="2000" i="1" dirty="0"/>
          </a:p>
        </p:txBody>
      </p:sp>
    </p:spTree>
    <p:extLst>
      <p:ext uri="{BB962C8B-B14F-4D97-AF65-F5344CB8AC3E}">
        <p14:creationId xmlns:p14="http://schemas.microsoft.com/office/powerpoint/2010/main" val="281475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438DA3C-F79C-46BC-905E-2757EC8E1986}"/>
              </a:ext>
            </a:extLst>
          </p:cNvPr>
          <p:cNvSpPr/>
          <p:nvPr/>
        </p:nvSpPr>
        <p:spPr>
          <a:xfrm>
            <a:off x="4724400" y="2057400"/>
            <a:ext cx="2743200" cy="2743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1"/>
                </a:solidFill>
              </a:rPr>
              <a:t>ACTIONS</a:t>
            </a:r>
          </a:p>
          <a:p>
            <a:pPr algn="ctr"/>
            <a:r>
              <a:rPr lang="en-US" sz="2000" dirty="0">
                <a:solidFill>
                  <a:schemeClr val="tx1"/>
                </a:solidFill>
              </a:rPr>
              <a:t>Profession</a:t>
            </a:r>
          </a:p>
          <a:p>
            <a:pPr algn="ctr"/>
            <a:r>
              <a:rPr lang="en-US" sz="2000" dirty="0">
                <a:solidFill>
                  <a:schemeClr val="tx1"/>
                </a:solidFill>
              </a:rPr>
              <a:t>Responsibilities</a:t>
            </a:r>
          </a:p>
          <a:p>
            <a:pPr algn="ctr"/>
            <a:r>
              <a:rPr lang="en-US" sz="2000" dirty="0">
                <a:solidFill>
                  <a:schemeClr val="tx1"/>
                </a:solidFill>
              </a:rPr>
              <a:t>Hobbies</a:t>
            </a:r>
            <a:endParaRPr lang="en-US" sz="3200" dirty="0">
              <a:solidFill>
                <a:schemeClr val="tx1"/>
              </a:solidFill>
            </a:endParaRPr>
          </a:p>
        </p:txBody>
      </p:sp>
      <p:sp>
        <p:nvSpPr>
          <p:cNvPr id="13" name="Oval 12">
            <a:extLst>
              <a:ext uri="{FF2B5EF4-FFF2-40B4-BE49-F238E27FC236}">
                <a16:creationId xmlns:a16="http://schemas.microsoft.com/office/drawing/2014/main" id="{67E57705-E3EF-4A57-B1FE-036BC26C4C22}"/>
              </a:ext>
            </a:extLst>
          </p:cNvPr>
          <p:cNvSpPr/>
          <p:nvPr/>
        </p:nvSpPr>
        <p:spPr>
          <a:xfrm>
            <a:off x="7565925" y="545943"/>
            <a:ext cx="2743200" cy="2743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1"/>
                </a:solidFill>
              </a:rPr>
              <a:t>ROLES</a:t>
            </a:r>
          </a:p>
          <a:p>
            <a:pPr algn="ctr"/>
            <a:r>
              <a:rPr lang="en-US" sz="2000" dirty="0">
                <a:solidFill>
                  <a:schemeClr val="tx1"/>
                </a:solidFill>
              </a:rPr>
              <a:t>Parent</a:t>
            </a:r>
          </a:p>
          <a:p>
            <a:pPr algn="ctr"/>
            <a:r>
              <a:rPr lang="en-US" sz="2000" dirty="0">
                <a:solidFill>
                  <a:schemeClr val="tx1"/>
                </a:solidFill>
              </a:rPr>
              <a:t>Teacher</a:t>
            </a:r>
          </a:p>
          <a:p>
            <a:pPr algn="ctr"/>
            <a:r>
              <a:rPr lang="en-US" sz="2000" dirty="0">
                <a:solidFill>
                  <a:schemeClr val="tx1"/>
                </a:solidFill>
              </a:rPr>
              <a:t>Coach</a:t>
            </a:r>
            <a:endParaRPr lang="en-US" sz="2800" dirty="0">
              <a:solidFill>
                <a:schemeClr val="tx1"/>
              </a:solidFill>
            </a:endParaRPr>
          </a:p>
        </p:txBody>
      </p:sp>
      <p:sp>
        <p:nvSpPr>
          <p:cNvPr id="22" name="Oval 21">
            <a:extLst>
              <a:ext uri="{FF2B5EF4-FFF2-40B4-BE49-F238E27FC236}">
                <a16:creationId xmlns:a16="http://schemas.microsoft.com/office/drawing/2014/main" id="{7B8A69DD-8C06-4D21-9F35-5DBB36583C02}"/>
              </a:ext>
            </a:extLst>
          </p:cNvPr>
          <p:cNvSpPr/>
          <p:nvPr/>
        </p:nvSpPr>
        <p:spPr>
          <a:xfrm>
            <a:off x="7565925" y="3766797"/>
            <a:ext cx="2743200" cy="2743200"/>
          </a:xfrm>
          <a:prstGeom prst="ellipse">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tx1"/>
                </a:solidFill>
              </a:rPr>
              <a:t>LINEAGE</a:t>
            </a:r>
          </a:p>
          <a:p>
            <a:pPr algn="ctr"/>
            <a:r>
              <a:rPr lang="en-US" sz="2000" dirty="0" err="1">
                <a:solidFill>
                  <a:schemeClr val="tx1"/>
                </a:solidFill>
              </a:rPr>
              <a:t>Geneology</a:t>
            </a:r>
            <a:endParaRPr lang="en-US" sz="2000" dirty="0">
              <a:solidFill>
                <a:schemeClr val="tx1"/>
              </a:solidFill>
            </a:endParaRPr>
          </a:p>
          <a:p>
            <a:pPr algn="ctr"/>
            <a:r>
              <a:rPr lang="en-US" sz="2000" dirty="0">
                <a:solidFill>
                  <a:schemeClr val="tx1"/>
                </a:solidFill>
              </a:rPr>
              <a:t>Ancestors</a:t>
            </a:r>
          </a:p>
          <a:p>
            <a:pPr algn="ctr"/>
            <a:r>
              <a:rPr lang="en-US" sz="2000" dirty="0">
                <a:solidFill>
                  <a:schemeClr val="tx1"/>
                </a:solidFill>
              </a:rPr>
              <a:t>Ethnicity</a:t>
            </a:r>
          </a:p>
          <a:p>
            <a:pPr algn="ctr"/>
            <a:r>
              <a:rPr lang="en-US" sz="2000" dirty="0">
                <a:solidFill>
                  <a:schemeClr val="tx1"/>
                </a:solidFill>
              </a:rPr>
              <a:t>Culture</a:t>
            </a:r>
            <a:endParaRPr lang="en-US" sz="2800" dirty="0">
              <a:solidFill>
                <a:schemeClr val="tx1"/>
              </a:solidFill>
            </a:endParaRPr>
          </a:p>
        </p:txBody>
      </p:sp>
      <p:grpSp>
        <p:nvGrpSpPr>
          <p:cNvPr id="24" name="Group 23">
            <a:extLst>
              <a:ext uri="{FF2B5EF4-FFF2-40B4-BE49-F238E27FC236}">
                <a16:creationId xmlns:a16="http://schemas.microsoft.com/office/drawing/2014/main" id="{705D6C96-7E5E-4CE8-90C1-A6ACB7BA81EA}"/>
              </a:ext>
            </a:extLst>
          </p:cNvPr>
          <p:cNvGrpSpPr/>
          <p:nvPr/>
        </p:nvGrpSpPr>
        <p:grpSpPr>
          <a:xfrm>
            <a:off x="1790412" y="3766797"/>
            <a:ext cx="2743200" cy="2743200"/>
            <a:chOff x="1898906" y="3429000"/>
            <a:chExt cx="2743200" cy="2743200"/>
          </a:xfrm>
          <a:solidFill>
            <a:srgbClr val="FFC1C1"/>
          </a:solidFill>
        </p:grpSpPr>
        <p:sp>
          <p:nvSpPr>
            <p:cNvPr id="25" name="Oval 24">
              <a:extLst>
                <a:ext uri="{FF2B5EF4-FFF2-40B4-BE49-F238E27FC236}">
                  <a16:creationId xmlns:a16="http://schemas.microsoft.com/office/drawing/2014/main" id="{6A4371AF-D510-4DC5-9BAD-CEBC963D8306}"/>
                </a:ext>
              </a:extLst>
            </p:cNvPr>
            <p:cNvSpPr/>
            <p:nvPr/>
          </p:nvSpPr>
          <p:spPr>
            <a:xfrm>
              <a:off x="1898906" y="3429000"/>
              <a:ext cx="2743200" cy="2743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schemeClr val="tx1"/>
                </a:solidFill>
              </a:endParaRPr>
            </a:p>
          </p:txBody>
        </p:sp>
        <p:sp>
          <p:nvSpPr>
            <p:cNvPr id="26" name="TextBox 25">
              <a:extLst>
                <a:ext uri="{FF2B5EF4-FFF2-40B4-BE49-F238E27FC236}">
                  <a16:creationId xmlns:a16="http://schemas.microsoft.com/office/drawing/2014/main" id="{B68DA3D0-3AB3-421F-A9BA-0C97C0578ECE}"/>
                </a:ext>
              </a:extLst>
            </p:cNvPr>
            <p:cNvSpPr txBox="1"/>
            <p:nvPr/>
          </p:nvSpPr>
          <p:spPr>
            <a:xfrm>
              <a:off x="2042734" y="4199227"/>
              <a:ext cx="2455544" cy="1200329"/>
            </a:xfrm>
            <a:prstGeom prst="rect">
              <a:avLst/>
            </a:prstGeom>
            <a:grpFill/>
          </p:spPr>
          <p:txBody>
            <a:bodyPr wrap="none" rtlCol="0">
              <a:spAutoFit/>
            </a:bodyPr>
            <a:lstStyle/>
            <a:p>
              <a:r>
                <a:rPr lang="en-US" sz="3200" dirty="0"/>
                <a:t>PERSONALITY</a:t>
              </a:r>
            </a:p>
            <a:p>
              <a:pPr algn="ctr"/>
              <a:r>
                <a:rPr lang="en-US" sz="2000" dirty="0"/>
                <a:t>Values</a:t>
              </a:r>
            </a:p>
            <a:p>
              <a:pPr algn="ctr"/>
              <a:r>
                <a:rPr lang="en-US" sz="2000" dirty="0"/>
                <a:t>Behaviors</a:t>
              </a:r>
            </a:p>
          </p:txBody>
        </p:sp>
      </p:grpSp>
      <p:sp>
        <p:nvSpPr>
          <p:cNvPr id="27" name="Oval 26">
            <a:extLst>
              <a:ext uri="{FF2B5EF4-FFF2-40B4-BE49-F238E27FC236}">
                <a16:creationId xmlns:a16="http://schemas.microsoft.com/office/drawing/2014/main" id="{F7F10744-EFF5-4F2E-86CF-7E39338F66AB}"/>
              </a:ext>
            </a:extLst>
          </p:cNvPr>
          <p:cNvSpPr/>
          <p:nvPr/>
        </p:nvSpPr>
        <p:spPr>
          <a:xfrm>
            <a:off x="1790412" y="792950"/>
            <a:ext cx="2743200" cy="27432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dirty="0">
                <a:solidFill>
                  <a:schemeClr val="tx1"/>
                </a:solidFill>
              </a:rPr>
              <a:t>ATTRIBUTES</a:t>
            </a:r>
          </a:p>
          <a:p>
            <a:pPr algn="ctr"/>
            <a:r>
              <a:rPr lang="en-US" sz="2000" dirty="0">
                <a:solidFill>
                  <a:schemeClr val="tx1"/>
                </a:solidFill>
              </a:rPr>
              <a:t>Name</a:t>
            </a:r>
          </a:p>
          <a:p>
            <a:pPr algn="ctr"/>
            <a:r>
              <a:rPr lang="en-US" sz="2000" dirty="0">
                <a:solidFill>
                  <a:schemeClr val="tx1"/>
                </a:solidFill>
              </a:rPr>
              <a:t>Sex</a:t>
            </a:r>
          </a:p>
          <a:p>
            <a:pPr algn="ctr"/>
            <a:r>
              <a:rPr lang="en-US" sz="2000" dirty="0">
                <a:solidFill>
                  <a:schemeClr val="tx1"/>
                </a:solidFill>
              </a:rPr>
              <a:t>Height/Weight</a:t>
            </a:r>
          </a:p>
          <a:p>
            <a:pPr algn="ctr"/>
            <a:r>
              <a:rPr lang="en-US" sz="2000" dirty="0">
                <a:solidFill>
                  <a:schemeClr val="tx1"/>
                </a:solidFill>
              </a:rPr>
              <a:t>Hair Color</a:t>
            </a:r>
          </a:p>
        </p:txBody>
      </p:sp>
      <p:sp>
        <p:nvSpPr>
          <p:cNvPr id="12" name="TextBox 11">
            <a:extLst>
              <a:ext uri="{FF2B5EF4-FFF2-40B4-BE49-F238E27FC236}">
                <a16:creationId xmlns:a16="http://schemas.microsoft.com/office/drawing/2014/main" id="{D7D667DA-8E27-4E1D-8E96-21B96647424F}"/>
              </a:ext>
            </a:extLst>
          </p:cNvPr>
          <p:cNvSpPr txBox="1"/>
          <p:nvPr/>
        </p:nvSpPr>
        <p:spPr>
          <a:xfrm>
            <a:off x="666941" y="347159"/>
            <a:ext cx="2381421" cy="523220"/>
          </a:xfrm>
          <a:prstGeom prst="rect">
            <a:avLst/>
          </a:prstGeom>
          <a:noFill/>
        </p:spPr>
        <p:txBody>
          <a:bodyPr wrap="none" rtlCol="0">
            <a:spAutoFit/>
          </a:bodyPr>
          <a:lstStyle/>
          <a:p>
            <a:pPr>
              <a:spcBef>
                <a:spcPts val="1200"/>
              </a:spcBef>
            </a:pPr>
            <a:r>
              <a:rPr lang="en-US" sz="2800" b="1" dirty="0"/>
              <a:t>Human Nature</a:t>
            </a:r>
            <a:endParaRPr lang="en-US" sz="2400" b="1" dirty="0"/>
          </a:p>
        </p:txBody>
      </p:sp>
    </p:spTree>
    <p:extLst>
      <p:ext uri="{BB962C8B-B14F-4D97-AF65-F5344CB8AC3E}">
        <p14:creationId xmlns:p14="http://schemas.microsoft.com/office/powerpoint/2010/main" val="292062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2"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438DA3C-F79C-46BC-905E-2757EC8E1986}"/>
              </a:ext>
            </a:extLst>
          </p:cNvPr>
          <p:cNvSpPr/>
          <p:nvPr/>
        </p:nvSpPr>
        <p:spPr>
          <a:xfrm>
            <a:off x="4724400" y="2057400"/>
            <a:ext cx="2743200" cy="2743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1"/>
                </a:solidFill>
              </a:rPr>
              <a:t>ACTIONS</a:t>
            </a:r>
          </a:p>
          <a:p>
            <a:pPr algn="ctr"/>
            <a:r>
              <a:rPr lang="en-US" sz="2000" dirty="0">
                <a:solidFill>
                  <a:schemeClr val="tx1"/>
                </a:solidFill>
              </a:rPr>
              <a:t>Profession</a:t>
            </a:r>
          </a:p>
          <a:p>
            <a:pPr algn="ctr"/>
            <a:r>
              <a:rPr lang="en-US" sz="2000" dirty="0">
                <a:solidFill>
                  <a:schemeClr val="tx1"/>
                </a:solidFill>
              </a:rPr>
              <a:t>Responsibilities</a:t>
            </a:r>
          </a:p>
          <a:p>
            <a:pPr algn="ctr"/>
            <a:r>
              <a:rPr lang="en-US" sz="2000" dirty="0">
                <a:solidFill>
                  <a:schemeClr val="tx1"/>
                </a:solidFill>
              </a:rPr>
              <a:t>Hobbies</a:t>
            </a:r>
            <a:endParaRPr lang="en-US" sz="3200" dirty="0">
              <a:solidFill>
                <a:schemeClr val="tx1"/>
              </a:solidFill>
            </a:endParaRPr>
          </a:p>
        </p:txBody>
      </p:sp>
      <p:sp>
        <p:nvSpPr>
          <p:cNvPr id="13" name="Oval 12">
            <a:extLst>
              <a:ext uri="{FF2B5EF4-FFF2-40B4-BE49-F238E27FC236}">
                <a16:creationId xmlns:a16="http://schemas.microsoft.com/office/drawing/2014/main" id="{67E57705-E3EF-4A57-B1FE-036BC26C4C22}"/>
              </a:ext>
            </a:extLst>
          </p:cNvPr>
          <p:cNvSpPr/>
          <p:nvPr/>
        </p:nvSpPr>
        <p:spPr>
          <a:xfrm>
            <a:off x="7565925" y="545943"/>
            <a:ext cx="2743200" cy="2743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1"/>
                </a:solidFill>
              </a:rPr>
              <a:t>ROLES</a:t>
            </a:r>
          </a:p>
          <a:p>
            <a:pPr algn="ctr"/>
            <a:r>
              <a:rPr lang="en-US" sz="2000" dirty="0">
                <a:solidFill>
                  <a:schemeClr val="tx1"/>
                </a:solidFill>
              </a:rPr>
              <a:t>Parent</a:t>
            </a:r>
          </a:p>
          <a:p>
            <a:pPr algn="ctr"/>
            <a:r>
              <a:rPr lang="en-US" sz="2000" dirty="0">
                <a:solidFill>
                  <a:schemeClr val="tx1"/>
                </a:solidFill>
              </a:rPr>
              <a:t>Teacher</a:t>
            </a:r>
          </a:p>
          <a:p>
            <a:pPr algn="ctr"/>
            <a:r>
              <a:rPr lang="en-US" sz="2000" dirty="0">
                <a:solidFill>
                  <a:schemeClr val="tx1"/>
                </a:solidFill>
              </a:rPr>
              <a:t>Coach</a:t>
            </a:r>
            <a:endParaRPr lang="en-US" sz="2800" dirty="0">
              <a:solidFill>
                <a:schemeClr val="tx1"/>
              </a:solidFill>
            </a:endParaRPr>
          </a:p>
        </p:txBody>
      </p:sp>
      <p:sp>
        <p:nvSpPr>
          <p:cNvPr id="22" name="Oval 21">
            <a:extLst>
              <a:ext uri="{FF2B5EF4-FFF2-40B4-BE49-F238E27FC236}">
                <a16:creationId xmlns:a16="http://schemas.microsoft.com/office/drawing/2014/main" id="{7B8A69DD-8C06-4D21-9F35-5DBB36583C02}"/>
              </a:ext>
            </a:extLst>
          </p:cNvPr>
          <p:cNvSpPr/>
          <p:nvPr/>
        </p:nvSpPr>
        <p:spPr>
          <a:xfrm>
            <a:off x="7565925" y="3766797"/>
            <a:ext cx="2743200" cy="2743200"/>
          </a:xfrm>
          <a:prstGeom prst="ellipse">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tx1"/>
                </a:solidFill>
              </a:rPr>
              <a:t>LINEAGE</a:t>
            </a:r>
          </a:p>
          <a:p>
            <a:pPr algn="ctr"/>
            <a:r>
              <a:rPr lang="en-US" sz="2000" dirty="0" err="1">
                <a:solidFill>
                  <a:schemeClr val="tx1"/>
                </a:solidFill>
              </a:rPr>
              <a:t>Geneology</a:t>
            </a:r>
            <a:endParaRPr lang="en-US" sz="2000" dirty="0">
              <a:solidFill>
                <a:schemeClr val="tx1"/>
              </a:solidFill>
            </a:endParaRPr>
          </a:p>
          <a:p>
            <a:pPr algn="ctr"/>
            <a:r>
              <a:rPr lang="en-US" sz="2000" dirty="0">
                <a:solidFill>
                  <a:schemeClr val="tx1"/>
                </a:solidFill>
              </a:rPr>
              <a:t>Ancestors</a:t>
            </a:r>
          </a:p>
          <a:p>
            <a:pPr algn="ctr"/>
            <a:r>
              <a:rPr lang="en-US" sz="2000" dirty="0">
                <a:solidFill>
                  <a:schemeClr val="tx1"/>
                </a:solidFill>
              </a:rPr>
              <a:t>Ethnicity</a:t>
            </a:r>
          </a:p>
          <a:p>
            <a:pPr algn="ctr"/>
            <a:r>
              <a:rPr lang="en-US" sz="2000" dirty="0">
                <a:solidFill>
                  <a:schemeClr val="tx1"/>
                </a:solidFill>
              </a:rPr>
              <a:t>Culture</a:t>
            </a:r>
            <a:endParaRPr lang="en-US" sz="2800" dirty="0">
              <a:solidFill>
                <a:schemeClr val="tx1"/>
              </a:solidFill>
            </a:endParaRPr>
          </a:p>
        </p:txBody>
      </p:sp>
      <p:grpSp>
        <p:nvGrpSpPr>
          <p:cNvPr id="24" name="Group 23">
            <a:extLst>
              <a:ext uri="{FF2B5EF4-FFF2-40B4-BE49-F238E27FC236}">
                <a16:creationId xmlns:a16="http://schemas.microsoft.com/office/drawing/2014/main" id="{705D6C96-7E5E-4CE8-90C1-A6ACB7BA81EA}"/>
              </a:ext>
            </a:extLst>
          </p:cNvPr>
          <p:cNvGrpSpPr/>
          <p:nvPr/>
        </p:nvGrpSpPr>
        <p:grpSpPr>
          <a:xfrm>
            <a:off x="1790412" y="3766797"/>
            <a:ext cx="2743200" cy="2743200"/>
            <a:chOff x="1898906" y="3429000"/>
            <a:chExt cx="2743200" cy="2743200"/>
          </a:xfrm>
          <a:solidFill>
            <a:srgbClr val="FFC1C1"/>
          </a:solidFill>
        </p:grpSpPr>
        <p:sp>
          <p:nvSpPr>
            <p:cNvPr id="25" name="Oval 24">
              <a:extLst>
                <a:ext uri="{FF2B5EF4-FFF2-40B4-BE49-F238E27FC236}">
                  <a16:creationId xmlns:a16="http://schemas.microsoft.com/office/drawing/2014/main" id="{6A4371AF-D510-4DC5-9BAD-CEBC963D8306}"/>
                </a:ext>
              </a:extLst>
            </p:cNvPr>
            <p:cNvSpPr/>
            <p:nvPr/>
          </p:nvSpPr>
          <p:spPr>
            <a:xfrm>
              <a:off x="1898906" y="3429000"/>
              <a:ext cx="2743200" cy="2743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schemeClr val="tx1"/>
                </a:solidFill>
              </a:endParaRPr>
            </a:p>
          </p:txBody>
        </p:sp>
        <p:sp>
          <p:nvSpPr>
            <p:cNvPr id="26" name="TextBox 25">
              <a:extLst>
                <a:ext uri="{FF2B5EF4-FFF2-40B4-BE49-F238E27FC236}">
                  <a16:creationId xmlns:a16="http://schemas.microsoft.com/office/drawing/2014/main" id="{B68DA3D0-3AB3-421F-A9BA-0C97C0578ECE}"/>
                </a:ext>
              </a:extLst>
            </p:cNvPr>
            <p:cNvSpPr txBox="1"/>
            <p:nvPr/>
          </p:nvSpPr>
          <p:spPr>
            <a:xfrm>
              <a:off x="2042734" y="4199227"/>
              <a:ext cx="2455544" cy="1200329"/>
            </a:xfrm>
            <a:prstGeom prst="rect">
              <a:avLst/>
            </a:prstGeom>
            <a:grpFill/>
          </p:spPr>
          <p:txBody>
            <a:bodyPr wrap="none" rtlCol="0">
              <a:spAutoFit/>
            </a:bodyPr>
            <a:lstStyle/>
            <a:p>
              <a:r>
                <a:rPr lang="en-US" sz="3200" dirty="0"/>
                <a:t>PERSONALITY</a:t>
              </a:r>
            </a:p>
            <a:p>
              <a:pPr algn="ctr"/>
              <a:r>
                <a:rPr lang="en-US" sz="2000" dirty="0"/>
                <a:t>Values</a:t>
              </a:r>
            </a:p>
            <a:p>
              <a:pPr algn="ctr"/>
              <a:r>
                <a:rPr lang="en-US" sz="2000" dirty="0"/>
                <a:t>Behaviors</a:t>
              </a:r>
            </a:p>
          </p:txBody>
        </p:sp>
      </p:grpSp>
      <p:sp>
        <p:nvSpPr>
          <p:cNvPr id="27" name="Oval 26">
            <a:extLst>
              <a:ext uri="{FF2B5EF4-FFF2-40B4-BE49-F238E27FC236}">
                <a16:creationId xmlns:a16="http://schemas.microsoft.com/office/drawing/2014/main" id="{F7F10744-EFF5-4F2E-86CF-7E39338F66AB}"/>
              </a:ext>
            </a:extLst>
          </p:cNvPr>
          <p:cNvSpPr/>
          <p:nvPr/>
        </p:nvSpPr>
        <p:spPr>
          <a:xfrm>
            <a:off x="1792224" y="795528"/>
            <a:ext cx="2743200" cy="274320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dirty="0">
                <a:solidFill>
                  <a:schemeClr val="tx1"/>
                </a:solidFill>
              </a:rPr>
              <a:t>ATTRIBUTES</a:t>
            </a:r>
          </a:p>
          <a:p>
            <a:pPr algn="ctr"/>
            <a:r>
              <a:rPr lang="en-US" sz="2000" dirty="0">
                <a:solidFill>
                  <a:schemeClr val="tx1"/>
                </a:solidFill>
              </a:rPr>
              <a:t>Name</a:t>
            </a:r>
          </a:p>
          <a:p>
            <a:pPr algn="ctr"/>
            <a:r>
              <a:rPr lang="en-US" sz="2000" dirty="0">
                <a:solidFill>
                  <a:schemeClr val="tx1"/>
                </a:solidFill>
              </a:rPr>
              <a:t>Sex</a:t>
            </a:r>
          </a:p>
          <a:p>
            <a:pPr algn="ctr"/>
            <a:r>
              <a:rPr lang="en-US" sz="2000" dirty="0">
                <a:solidFill>
                  <a:schemeClr val="tx1"/>
                </a:solidFill>
              </a:rPr>
              <a:t>Height/Weight</a:t>
            </a:r>
          </a:p>
          <a:p>
            <a:pPr algn="ctr"/>
            <a:r>
              <a:rPr lang="en-US" sz="2000" dirty="0">
                <a:solidFill>
                  <a:schemeClr val="tx1"/>
                </a:solidFill>
              </a:rPr>
              <a:t>Hair Color</a:t>
            </a:r>
            <a:endParaRPr lang="en-US" sz="3200" dirty="0">
              <a:solidFill>
                <a:schemeClr val="tx1"/>
              </a:solidFill>
            </a:endParaRPr>
          </a:p>
        </p:txBody>
      </p:sp>
      <p:sp>
        <p:nvSpPr>
          <p:cNvPr id="29" name="Oval 28">
            <a:extLst>
              <a:ext uri="{FF2B5EF4-FFF2-40B4-BE49-F238E27FC236}">
                <a16:creationId xmlns:a16="http://schemas.microsoft.com/office/drawing/2014/main" id="{08F60635-53E0-4800-829E-6AD7978DA8BA}"/>
              </a:ext>
            </a:extLst>
          </p:cNvPr>
          <p:cNvSpPr/>
          <p:nvPr/>
        </p:nvSpPr>
        <p:spPr>
          <a:xfrm>
            <a:off x="4724400" y="2057400"/>
            <a:ext cx="2743200" cy="27432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600" dirty="0">
                <a:solidFill>
                  <a:schemeClr val="tx1"/>
                </a:solidFill>
              </a:rPr>
              <a:t>ME</a:t>
            </a:r>
          </a:p>
        </p:txBody>
      </p:sp>
      <p:sp>
        <p:nvSpPr>
          <p:cNvPr id="14" name="TextBox 13">
            <a:extLst>
              <a:ext uri="{FF2B5EF4-FFF2-40B4-BE49-F238E27FC236}">
                <a16:creationId xmlns:a16="http://schemas.microsoft.com/office/drawing/2014/main" id="{F76668BA-CCCC-4FB5-A6C1-B3C8345B6BC0}"/>
              </a:ext>
            </a:extLst>
          </p:cNvPr>
          <p:cNvSpPr txBox="1"/>
          <p:nvPr/>
        </p:nvSpPr>
        <p:spPr>
          <a:xfrm>
            <a:off x="666941" y="347159"/>
            <a:ext cx="2381421" cy="523220"/>
          </a:xfrm>
          <a:prstGeom prst="rect">
            <a:avLst/>
          </a:prstGeom>
          <a:noFill/>
        </p:spPr>
        <p:txBody>
          <a:bodyPr wrap="none" rtlCol="0">
            <a:spAutoFit/>
          </a:bodyPr>
          <a:lstStyle/>
          <a:p>
            <a:pPr>
              <a:spcBef>
                <a:spcPts val="1200"/>
              </a:spcBef>
            </a:pPr>
            <a:r>
              <a:rPr lang="en-US" sz="2800" b="1" dirty="0"/>
              <a:t>Human Nature</a:t>
            </a:r>
            <a:endParaRPr lang="en-US" sz="2400" b="1" dirty="0"/>
          </a:p>
        </p:txBody>
      </p:sp>
      <p:sp>
        <p:nvSpPr>
          <p:cNvPr id="2" name="TextBox 1">
            <a:extLst>
              <a:ext uri="{FF2B5EF4-FFF2-40B4-BE49-F238E27FC236}">
                <a16:creationId xmlns:a16="http://schemas.microsoft.com/office/drawing/2014/main" id="{F7704E07-11D8-4730-96D1-5F0207FFFEDF}"/>
              </a:ext>
            </a:extLst>
          </p:cNvPr>
          <p:cNvSpPr txBox="1"/>
          <p:nvPr/>
        </p:nvSpPr>
        <p:spPr>
          <a:xfrm>
            <a:off x="3162012" y="5278254"/>
            <a:ext cx="6312818" cy="707886"/>
          </a:xfrm>
          <a:prstGeom prst="rect">
            <a:avLst/>
          </a:prstGeom>
          <a:noFill/>
        </p:spPr>
        <p:txBody>
          <a:bodyPr wrap="none" rtlCol="0">
            <a:spAutoFit/>
          </a:bodyPr>
          <a:lstStyle/>
          <a:p>
            <a:pPr algn="ctr"/>
            <a:r>
              <a:rPr lang="en-US" sz="2000" dirty="0">
                <a:solidFill>
                  <a:srgbClr val="FF0000"/>
                </a:solidFill>
              </a:rPr>
              <a:t>This is what we perceive as ME; but it is NOT WHO WE ARE</a:t>
            </a:r>
          </a:p>
          <a:p>
            <a:pPr algn="ctr"/>
            <a:r>
              <a:rPr lang="en-US" sz="2000" dirty="0">
                <a:solidFill>
                  <a:srgbClr val="FF0000"/>
                </a:solidFill>
              </a:rPr>
              <a:t>IT IS NOT OUR ESSENCE</a:t>
            </a:r>
          </a:p>
        </p:txBody>
      </p:sp>
    </p:spTree>
    <p:extLst>
      <p:ext uri="{BB962C8B-B14F-4D97-AF65-F5344CB8AC3E}">
        <p14:creationId xmlns:p14="http://schemas.microsoft.com/office/powerpoint/2010/main" val="145601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91667E-6 3.7037E-7 L -0.23307 0.22037 " pathEditMode="relative" rAng="0" ptsTypes="AA">
                                      <p:cBhvr>
                                        <p:cTn id="6" dur="2000" fill="hold"/>
                                        <p:tgtEl>
                                          <p:spTgt spid="13"/>
                                        </p:tgtEl>
                                        <p:attrNameLst>
                                          <p:attrName>ppt_x</p:attrName>
                                          <p:attrName>ppt_y</p:attrName>
                                        </p:attrNameLst>
                                      </p:cBhvr>
                                      <p:rCtr x="-11654" y="11019"/>
                                    </p:animMotion>
                                  </p:childTnLst>
                                </p:cTn>
                              </p:par>
                              <p:par>
                                <p:cTn id="7" presetID="42" presetClass="path" presetSubtype="0" accel="50000" decel="50000" fill="hold" grpId="0" nodeType="withEffect">
                                  <p:stCondLst>
                                    <p:cond delay="0"/>
                                  </p:stCondLst>
                                  <p:childTnLst>
                                    <p:animMotion origin="layout" path="M -2.91667E-6 4.44444E-6 L -0.23307 -0.24931 " pathEditMode="relative" rAng="0" ptsTypes="AA">
                                      <p:cBhvr>
                                        <p:cTn id="8" dur="2000" fill="hold"/>
                                        <p:tgtEl>
                                          <p:spTgt spid="22"/>
                                        </p:tgtEl>
                                        <p:attrNameLst>
                                          <p:attrName>ppt_x</p:attrName>
                                          <p:attrName>ppt_y</p:attrName>
                                        </p:attrNameLst>
                                      </p:cBhvr>
                                      <p:rCtr x="-11654" y="-12477"/>
                                    </p:animMotion>
                                  </p:childTnLst>
                                </p:cTn>
                              </p:par>
                              <p:par>
                                <p:cTn id="9" presetID="42" presetClass="path" presetSubtype="0" accel="50000" decel="50000" fill="hold" nodeType="withEffect">
                                  <p:stCondLst>
                                    <p:cond delay="0"/>
                                  </p:stCondLst>
                                  <p:childTnLst>
                                    <p:animMotion origin="layout" path="M 5E-6 4.44444E-6 L 0.24063 -0.24931 " pathEditMode="relative" rAng="0" ptsTypes="AA">
                                      <p:cBhvr>
                                        <p:cTn id="10" dur="2000" fill="hold"/>
                                        <p:tgtEl>
                                          <p:spTgt spid="24"/>
                                        </p:tgtEl>
                                        <p:attrNameLst>
                                          <p:attrName>ppt_x</p:attrName>
                                          <p:attrName>ppt_y</p:attrName>
                                        </p:attrNameLst>
                                      </p:cBhvr>
                                      <p:rCtr x="12031" y="-12477"/>
                                    </p:animMotion>
                                  </p:childTnLst>
                                </p:cTn>
                              </p:par>
                              <p:par>
                                <p:cTn id="11" presetID="42" presetClass="path" presetSubtype="0" accel="50000" decel="50000" fill="hold" grpId="0" nodeType="withEffect">
                                  <p:stCondLst>
                                    <p:cond delay="0"/>
                                  </p:stCondLst>
                                  <p:childTnLst>
                                    <p:animMotion origin="layout" path="M 4.79167E-6 -2.22222E-6 L 0.24049 0.18403 " pathEditMode="relative" rAng="0" ptsTypes="AA">
                                      <p:cBhvr>
                                        <p:cTn id="12" dur="2000" fill="hold"/>
                                        <p:tgtEl>
                                          <p:spTgt spid="27"/>
                                        </p:tgtEl>
                                        <p:attrNameLst>
                                          <p:attrName>ppt_x</p:attrName>
                                          <p:attrName>ppt_y</p:attrName>
                                        </p:attrNameLst>
                                      </p:cBhvr>
                                      <p:rCtr x="12018" y="9190"/>
                                    </p:animMotion>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7" grpId="0" animBg="1"/>
      <p:bldP spid="29"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55647</TotalTime>
  <Words>14703</Words>
  <Application>Microsoft Office PowerPoint</Application>
  <PresentationFormat>Widescreen</PresentationFormat>
  <Paragraphs>1589</Paragraphs>
  <Slides>59</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Algerian</vt:lpstr>
      <vt:lpstr>Arial</vt:lpstr>
      <vt:lpstr>Calibri</vt:lpstr>
      <vt:lpstr>Calibri Light</vt:lpstr>
      <vt:lpstr>Freestyle Script</vt:lpstr>
      <vt:lpstr>Helvetica</vt:lpstr>
      <vt:lpstr>Tw Cen MT</vt:lpstr>
      <vt:lpstr>Office Theme</vt:lpstr>
      <vt:lpstr>Foundations of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Echoes of Scripture in the Gospel of Mark</dc:title>
  <dc:creator>Thomas Ryan</dc:creator>
  <cp:lastModifiedBy>Thomas Ryan</cp:lastModifiedBy>
  <cp:revision>943</cp:revision>
  <cp:lastPrinted>2019-02-26T23:30:18Z</cp:lastPrinted>
  <dcterms:created xsi:type="dcterms:W3CDTF">2018-01-08T02:29:53Z</dcterms:created>
  <dcterms:modified xsi:type="dcterms:W3CDTF">2022-08-09T23:31:08Z</dcterms:modified>
</cp:coreProperties>
</file>