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  <p:sldId id="289" r:id="rId6"/>
    <p:sldId id="290" r:id="rId7"/>
    <p:sldId id="306" r:id="rId8"/>
    <p:sldId id="268" r:id="rId9"/>
    <p:sldId id="395" r:id="rId10"/>
    <p:sldId id="269" r:id="rId11"/>
    <p:sldId id="258" r:id="rId12"/>
    <p:sldId id="262" r:id="rId13"/>
    <p:sldId id="379" r:id="rId14"/>
    <p:sldId id="275" r:id="rId15"/>
    <p:sldId id="270" r:id="rId16"/>
    <p:sldId id="312" r:id="rId17"/>
    <p:sldId id="349" r:id="rId18"/>
    <p:sldId id="396" r:id="rId19"/>
    <p:sldId id="313" r:id="rId20"/>
    <p:sldId id="377" r:id="rId21"/>
    <p:sldId id="382" r:id="rId22"/>
    <p:sldId id="319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2" d="100"/>
          <a:sy n="42" d="100"/>
        </p:scale>
        <p:origin x="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36D9-E161-8C5E-1970-1BC9800C4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38372-146F-4A72-52E1-ADC8572DB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58D1-FFE1-0F52-0A13-A9849534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2120A-F412-E0F5-EAB0-339ADC562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EBE9-A839-7708-A644-C1AF407B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E4D29-E9E9-6C0F-C922-88BFDD215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E5405-45DA-88F3-CB82-8B7C6D1B5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76C56-9588-CC05-821B-3DF6D41F3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957E2-3225-8F3F-7A91-CFCFE9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B8E27-01B2-37CA-7C22-9CE33B44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3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49578F-E0C0-C6B7-00F9-FDB70CBD6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99117-69B4-CB40-4514-E44D7C3A6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6A4AC-A104-A35B-FA5D-CAB12E12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CB152-FB8D-2576-38E3-FF69FF87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11BA8-BFA7-F9F0-EDBD-16C99569E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3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6F47-FD97-40B9-A93F-93F2A136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0A66-E8D9-4D82-9515-37E5FED694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2A53B-427C-44A1-BBE2-934DFAE7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34E-80CD-43CB-B331-3D40AC28716C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8E10B-A85C-49CE-9DC7-27B4C6ED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E7171-4D1D-4502-B48E-37A9164E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213-30E8-4575-93F7-290C21A40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18274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54A4-8B77-3B43-90D1-1F24D74C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63306-AC5E-F86E-EF60-DD8CF5FD5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14A7-A4C9-6ED1-E30E-0BA6AA81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5335F-E784-A439-EBB7-42EB373F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FC3E0-7980-5171-0227-9078F233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7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286BC-0B18-81DA-726D-42F43C33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BE98E-955F-6029-1EC7-1A44AF45A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D25C7-37C2-3029-AE95-B00FF7136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E70F-061A-89E6-53B2-BB5CEE2F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EDC2A-7386-B0A4-050B-D4357C3D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5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A347-0000-2789-5677-C0A26A95F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1EE39-FE8E-1CC1-9D74-BA72D0ABD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83CCB-8F0C-8B44-FD08-AF4C69880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99D7F-92D2-644C-6111-FA2196289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CD06C-78DC-3660-057D-B09EA992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0FF10-3C4C-9310-E422-38871A02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5BB7-114E-5A67-9232-FCF8BDCE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7AD22-7FFF-C952-1F6F-791493DDC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79249-4F33-F8E1-1754-877973275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3488A-1616-EE25-D249-F12302A00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07A08-BAB8-A826-AEEE-9D9DEE67B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E0BA-178D-E0A7-BDD1-64DA96C3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327419-B697-B213-FC5E-32B90923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40F5B6-60CD-2989-6475-3D913AAA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4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B0E8-8A15-DA8D-3362-F80A06D7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82D00-D1AD-1734-1879-B411E9CF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345A3-FA9C-6C4E-F8C9-75E26ED3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917830-D62E-ECEF-6DDF-8AB8064D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C86E8-F54B-1E9D-3030-03A061D9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69512-44AF-FB76-3C07-8902CEA5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063DB-68A7-D91E-AC8F-996ED11C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DC64-DBA4-A598-2465-3E3E7515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729F-FD1D-6572-0669-F664704FB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0E582-6964-3015-91C1-05AF8A469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FD9E3-9386-0808-64E5-5649BFA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4950-A760-2C2A-D759-EBA3391B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0BA51-A400-B831-B412-43AEAAAC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C31F-1D07-943D-68A1-25553EA7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CE9F8-0FCD-D28E-936E-3835861D7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FA8C5-1EA7-F038-3A6B-A428496AD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B9923-FC94-BEBE-1611-C704C72A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C9803-9D0B-3E9F-EF79-ADC3699B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EF0B6-556C-AD17-B080-29DCBA87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6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8E299-1320-7B07-D2E9-6DE3B079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570CB-139C-AF32-500B-5808E8D97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91A5-107C-F011-2327-BFB6C58F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8FB5-5E3A-4156-BC40-B66362809E6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041A-D7A2-C6F8-0A63-6ABAA1FFE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52CA6-F121-8031-8A2E-1603ADB09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1911-6F2D-4B23-94D6-65FC5A2B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961D-72EE-4EDF-8976-F5B608DF3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Marriage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BEB16-7523-45EB-99EF-439D7FC03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8788"/>
            <a:ext cx="10515600" cy="4351338"/>
          </a:xfrm>
        </p:spPr>
        <p:txBody>
          <a:bodyPr/>
          <a:lstStyle/>
          <a:p>
            <a:r>
              <a:rPr lang="en-US" sz="4000" dirty="0"/>
              <a:t>Human being is composed of several dimensions</a:t>
            </a:r>
          </a:p>
          <a:p>
            <a:pPr algn="ctr"/>
            <a:r>
              <a:rPr lang="en-US" sz="4000" dirty="0"/>
              <a:t>Psychological</a:t>
            </a:r>
          </a:p>
          <a:p>
            <a:pPr algn="ctr"/>
            <a:r>
              <a:rPr lang="en-US" sz="4000" dirty="0"/>
              <a:t>Emotional</a:t>
            </a:r>
          </a:p>
          <a:p>
            <a:pPr algn="ctr"/>
            <a:r>
              <a:rPr lang="en-US" sz="4000" dirty="0"/>
              <a:t>Sexual</a:t>
            </a:r>
          </a:p>
          <a:p>
            <a:pPr algn="ctr"/>
            <a:r>
              <a:rPr lang="en-US" sz="4000" dirty="0"/>
              <a:t>Intellectual</a:t>
            </a:r>
          </a:p>
          <a:p>
            <a:pPr algn="ctr"/>
            <a:r>
              <a:rPr lang="en-US" sz="4000" dirty="0"/>
              <a:t>Spiritual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1C2F-ABAB-5513-61D1-F66FD4C55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058"/>
          </a:xfrm>
        </p:spPr>
        <p:txBody>
          <a:bodyPr/>
          <a:lstStyle/>
          <a:p>
            <a:r>
              <a:rPr lang="en-US" b="1" dirty="0"/>
              <a:t>Essential Rights and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B97C4-8A59-AA01-176A-2155658E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184"/>
            <a:ext cx="10515600" cy="4792779"/>
          </a:xfrm>
        </p:spPr>
        <p:txBody>
          <a:bodyPr>
            <a:normAutofit/>
          </a:bodyPr>
          <a:lstStyle/>
          <a:p>
            <a:r>
              <a:rPr lang="en-US" sz="3600" b="1" dirty="0"/>
              <a:t>Can. 1055</a:t>
            </a:r>
            <a:r>
              <a:rPr lang="en-US" sz="3600" dirty="0"/>
              <a:t>, a </a:t>
            </a:r>
            <a:r>
              <a:rPr lang="en-US" sz="3600" b="1" dirty="0"/>
              <a:t>Covenant</a:t>
            </a:r>
            <a:r>
              <a:rPr lang="en-US" sz="3600" dirty="0"/>
              <a:t>, partnership, good of the spouses, procreation, and education of children</a:t>
            </a:r>
          </a:p>
          <a:p>
            <a:endParaRPr lang="en-US" sz="3600" b="1" dirty="0"/>
          </a:p>
          <a:p>
            <a:r>
              <a:rPr lang="en-US" sz="3600" b="1" dirty="0"/>
              <a:t>C. 1056</a:t>
            </a:r>
            <a:r>
              <a:rPr lang="en-US" sz="3600" dirty="0"/>
              <a:t>, essential properties, unity, and indissolubility</a:t>
            </a:r>
          </a:p>
          <a:p>
            <a:r>
              <a:rPr lang="en-US" sz="3600" b="1" dirty="0"/>
              <a:t>C. 1057</a:t>
            </a:r>
            <a:r>
              <a:rPr lang="en-US" sz="3600" dirty="0"/>
              <a:t>, a </a:t>
            </a:r>
            <a:r>
              <a:rPr lang="en-US" sz="3600" b="1" dirty="0"/>
              <a:t>willful act</a:t>
            </a:r>
            <a:r>
              <a:rPr lang="en-US" sz="3600" dirty="0"/>
              <a:t>, irrevocable, giving and receiving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Ignorance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these is not presumed after puberty  (ca. 1096, §2. 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667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0FE1B-FBFF-410F-ADE3-AE1212F2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759"/>
            <a:ext cx="10515600" cy="5152204"/>
          </a:xfrm>
        </p:spPr>
        <p:txBody>
          <a:bodyPr>
            <a:normAutofit/>
          </a:bodyPr>
          <a:lstStyle/>
          <a:p>
            <a:r>
              <a:rPr lang="en-US" sz="3600" b="1" dirty="0"/>
              <a:t>Can.  1056 : “</a:t>
            </a:r>
            <a:r>
              <a:rPr lang="en-US" sz="3600" dirty="0"/>
              <a:t>The essential </a:t>
            </a:r>
            <a:r>
              <a:rPr lang="en-US" sz="3600" b="1" dirty="0"/>
              <a:t>properties of marriage </a:t>
            </a:r>
            <a:r>
              <a:rPr lang="en-US" sz="3600" dirty="0"/>
              <a:t>are </a:t>
            </a:r>
            <a:r>
              <a:rPr lang="en-US" sz="3600" b="1" dirty="0"/>
              <a:t>unity and indissolubility</a:t>
            </a:r>
            <a:r>
              <a:rPr lang="en-US" sz="3600" dirty="0"/>
              <a:t>, which in Christian marriage obtain a special firmness by reason of the sacrament”</a:t>
            </a:r>
          </a:p>
          <a:p>
            <a:r>
              <a:rPr lang="en-US" sz="3600" b="1" dirty="0"/>
              <a:t>Unity:</a:t>
            </a:r>
            <a:r>
              <a:rPr lang="en-US" sz="3600" dirty="0"/>
              <a:t> a man and a woman marry in the here and now</a:t>
            </a:r>
          </a:p>
          <a:p>
            <a:r>
              <a:rPr lang="en-US" sz="3600" dirty="0"/>
              <a:t>They belong to one another </a:t>
            </a:r>
          </a:p>
          <a:p>
            <a:r>
              <a:rPr lang="en-US" sz="3600" dirty="0"/>
              <a:t>Exclusive relationship</a:t>
            </a:r>
          </a:p>
          <a:p>
            <a:r>
              <a:rPr lang="en-US" sz="3600" b="1" dirty="0"/>
              <a:t>Indissolubility</a:t>
            </a:r>
            <a:r>
              <a:rPr lang="en-US" sz="3600" dirty="0"/>
              <a:t>: permanence = Resembles the pact between God and humanity, “You shall be my people, and I will be your God.”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3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51EF2-DE8D-4831-8A32-86914DA0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306"/>
            <a:ext cx="10515600" cy="567965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4000" dirty="0"/>
              <a:t>Marriage:</a:t>
            </a:r>
          </a:p>
          <a:p>
            <a:r>
              <a:rPr lang="en-US" sz="4000" dirty="0"/>
              <a:t>Free and conscious decision (can’t be forced)</a:t>
            </a:r>
          </a:p>
          <a:p>
            <a:r>
              <a:rPr lang="en-US" sz="4000" dirty="0"/>
              <a:t>Requires the free consent of the parties</a:t>
            </a:r>
          </a:p>
          <a:p>
            <a:r>
              <a:rPr lang="en-US" sz="4000" dirty="0"/>
              <a:t>Consent is expressed in the here and now</a:t>
            </a:r>
          </a:p>
          <a:p>
            <a:r>
              <a:rPr lang="en-US" sz="4000" dirty="0"/>
              <a:t>Accept one another as they are with all flaws and qualities</a:t>
            </a:r>
          </a:p>
          <a:p>
            <a:r>
              <a:rPr lang="en-US" sz="4000" dirty="0"/>
              <a:t>Accept rights and responsibilities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431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83F2-9973-4184-85A2-FB115C48B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1525"/>
            <a:ext cx="10515600" cy="5405438"/>
          </a:xfrm>
        </p:spPr>
        <p:txBody>
          <a:bodyPr>
            <a:normAutofit lnSpcReduction="1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1999, St. John Paul II indicated that: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“The Church and, consequently, canon law recognize that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every person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has the possibility of contracting marriage (cf. CIC, c. 1058; CCEO, c. 778); a possibility, however, which can only be exercised by those ‘who are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not prohibited by law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’ (</a:t>
            </a: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ibid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.). The latter are, first of all,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those who have sufficient psychological maturity of intellect and will,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along with the ability to fulfill the essential obligations of the marital institution (cf. CIC, c. 1095; CCEO, c. 818)”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196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9BCE-3E29-4A6F-9DBE-3B63BB3F0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7937"/>
            <a:ext cx="10515600" cy="5439026"/>
          </a:xfrm>
        </p:spPr>
        <p:txBody>
          <a:bodyPr>
            <a:noAutofit/>
          </a:bodyPr>
          <a:lstStyle/>
          <a:p>
            <a:r>
              <a:rPr lang="en-US" sz="4000" dirty="0"/>
              <a:t>Not all difficulties in married life that are rooted in a person’s past imply that the person did not enjoy internal freedom at the time of consent (marriage because of a pregnancy = </a:t>
            </a:r>
          </a:p>
          <a:p>
            <a:endParaRPr lang="en-US" sz="4000" dirty="0"/>
          </a:p>
          <a:p>
            <a:r>
              <a:rPr lang="en-US" sz="4000" b="1" i="1" dirty="0"/>
              <a:t>Communio vitae </a:t>
            </a:r>
            <a:r>
              <a:rPr lang="en-US" sz="4000" dirty="0"/>
              <a:t>in our modern valley of tears includes the fractions inherent in the contact of two human beings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618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D9095-2C9E-B533-50A6-41E8BF440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concept of normality, that is to say, of the normal human condition in this world, also includes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moderate forms of psychological difficulties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(JP II, 1988).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20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D1DB4-211F-4264-8C9B-D7D9B1851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688"/>
            <a:ext cx="10515600" cy="5248275"/>
          </a:xfrm>
        </p:spPr>
        <p:txBody>
          <a:bodyPr>
            <a:normAutofit/>
          </a:bodyPr>
          <a:lstStyle/>
          <a:p>
            <a:r>
              <a:rPr lang="en-US" sz="4000" dirty="0"/>
              <a:t>Sufficient psychological maturity</a:t>
            </a:r>
          </a:p>
          <a:p>
            <a:endParaRPr lang="en-US" sz="4000" dirty="0"/>
          </a:p>
          <a:p>
            <a:r>
              <a:rPr lang="en-US" sz="4000" dirty="0"/>
              <a:t>Provides the person with the capacity to understand, to resist impulses, and to make a free choice</a:t>
            </a:r>
          </a:p>
          <a:p>
            <a:endParaRPr lang="en-US" sz="4000" dirty="0"/>
          </a:p>
          <a:p>
            <a:r>
              <a:rPr lang="en-US" sz="4000" dirty="0"/>
              <a:t>Impediments render consent null, such as age, consanguinity, etc.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856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EB21-C703-9364-CC0B-DA7540FC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9117"/>
          </a:xfrm>
        </p:spPr>
        <p:txBody>
          <a:bodyPr/>
          <a:lstStyle/>
          <a:p>
            <a:r>
              <a:rPr lang="en-US" b="1" dirty="0"/>
              <a:t>Essential rights </a:t>
            </a:r>
            <a:r>
              <a:rPr lang="en-US" dirty="0"/>
              <a:t>and obligations of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3D874-3B10-2E30-A213-E79E444C5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782"/>
            <a:ext cx="10515600" cy="4818182"/>
          </a:xfrm>
        </p:spPr>
        <p:txBody>
          <a:bodyPr>
            <a:normAutofit/>
          </a:bodyPr>
          <a:lstStyle/>
          <a:p>
            <a:r>
              <a:rPr lang="en-US" sz="4000" b="1" i="1" dirty="0"/>
              <a:t>GS, #48</a:t>
            </a:r>
          </a:p>
          <a:p>
            <a:r>
              <a:rPr lang="en-US" sz="4000" dirty="0"/>
              <a:t>The intimate partnership, life and love,</a:t>
            </a:r>
          </a:p>
          <a:p>
            <a:r>
              <a:rPr lang="en-US" sz="4000" dirty="0"/>
              <a:t> irrevocable consent. </a:t>
            </a:r>
          </a:p>
          <a:p>
            <a:r>
              <a:rPr lang="en-US" sz="4000" dirty="0"/>
              <a:t>Mutual acceptance,</a:t>
            </a:r>
          </a:p>
          <a:p>
            <a:r>
              <a:rPr lang="en-US" sz="4000" dirty="0"/>
              <a:t> </a:t>
            </a:r>
            <a:r>
              <a:rPr lang="en-US" sz="4000" b="1" dirty="0"/>
              <a:t>good of the spouses</a:t>
            </a:r>
            <a:r>
              <a:rPr lang="en-US" sz="4000" dirty="0"/>
              <a:t> and </a:t>
            </a:r>
            <a:r>
              <a:rPr lang="en-US" sz="4000" b="1" dirty="0"/>
              <a:t>offspring</a:t>
            </a:r>
            <a:r>
              <a:rPr lang="en-US" sz="4000" dirty="0"/>
              <a:t> </a:t>
            </a:r>
          </a:p>
          <a:p>
            <a:r>
              <a:rPr lang="en-US" sz="4000" dirty="0"/>
              <a:t>Personal development of members of the family; </a:t>
            </a:r>
          </a:p>
        </p:txBody>
      </p:sp>
    </p:spTree>
    <p:extLst>
      <p:ext uri="{BB962C8B-B14F-4D97-AF65-F5344CB8AC3E}">
        <p14:creationId xmlns:p14="http://schemas.microsoft.com/office/powerpoint/2010/main" val="3651516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DF434-6C03-1C17-829F-03244ED86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618"/>
            <a:ext cx="10515600" cy="5581345"/>
          </a:xfrm>
        </p:spPr>
        <p:txBody>
          <a:bodyPr>
            <a:normAutofit/>
          </a:bodyPr>
          <a:lstStyle/>
          <a:p>
            <a:r>
              <a:rPr lang="en-US" sz="4000" b="1" dirty="0"/>
              <a:t>Freedom to give consent</a:t>
            </a:r>
          </a:p>
          <a:p>
            <a:endParaRPr lang="en-US" sz="4000" dirty="0"/>
          </a:p>
          <a:p>
            <a:r>
              <a:rPr lang="en-US" sz="4000" dirty="0"/>
              <a:t>Consent is an act of the will</a:t>
            </a:r>
          </a:p>
          <a:p>
            <a:endParaRPr lang="en-US" sz="4000" dirty="0"/>
          </a:p>
          <a:p>
            <a:r>
              <a:rPr lang="en-US" sz="4000" dirty="0"/>
              <a:t>Consent makes marriage </a:t>
            </a:r>
          </a:p>
          <a:p>
            <a:endParaRPr lang="en-US" sz="4000" dirty="0"/>
          </a:p>
          <a:p>
            <a:r>
              <a:rPr lang="en-US" sz="4000" dirty="0"/>
              <a:t>Did the person make a free choice for marriage? Did they want to marry each other?</a:t>
            </a:r>
          </a:p>
        </p:txBody>
      </p:sp>
    </p:spTree>
    <p:extLst>
      <p:ext uri="{BB962C8B-B14F-4D97-AF65-F5344CB8AC3E}">
        <p14:creationId xmlns:p14="http://schemas.microsoft.com/office/powerpoint/2010/main" val="128904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317CC-1FB4-4594-91EF-D6570F543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213"/>
            <a:ext cx="10515600" cy="56197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</a:rPr>
              <a:t>Canonical Maturity</a:t>
            </a:r>
          </a:p>
          <a:p>
            <a:pPr lvl="0"/>
            <a:r>
              <a:rPr lang="en-US" sz="3600" dirty="0"/>
              <a:t>Includes a </a:t>
            </a:r>
            <a:r>
              <a:rPr lang="en-US" sz="3600" b="1" u="sng" dirty="0"/>
              <a:t>particular</a:t>
            </a:r>
            <a:r>
              <a:rPr lang="en-US" sz="3600" dirty="0"/>
              <a:t> psychosocial and psychosexual development</a:t>
            </a:r>
            <a:endParaRPr lang="en-US" sz="3600" dirty="0">
              <a:cs typeface="Calibri"/>
            </a:endParaRPr>
          </a:p>
          <a:p>
            <a:pPr lvl="0"/>
            <a:r>
              <a:rPr lang="en-US" sz="3600" dirty="0"/>
              <a:t>Capacitates the person to give and to receive love</a:t>
            </a:r>
            <a:endParaRPr lang="en-US" sz="3600" dirty="0">
              <a:cs typeface="Calibri"/>
            </a:endParaRPr>
          </a:p>
          <a:p>
            <a:pPr lvl="0"/>
            <a:r>
              <a:rPr lang="en-US" sz="3600" dirty="0"/>
              <a:t>Capacitates the person to understand the nature of marriage and its rights and obligations</a:t>
            </a:r>
            <a:endParaRPr lang="en-US" sz="3600" dirty="0">
              <a:cs typeface="Calibri"/>
            </a:endParaRPr>
          </a:p>
          <a:p>
            <a:pPr lvl="0"/>
            <a:r>
              <a:rPr lang="en-US" sz="3600" dirty="0"/>
              <a:t>This maturity is presumed after puberty, c. 1096</a:t>
            </a:r>
            <a:endParaRPr lang="en-US" sz="3600" dirty="0">
              <a:cs typeface="Calibri"/>
            </a:endParaRPr>
          </a:p>
          <a:p>
            <a:r>
              <a:rPr lang="en-US" sz="3600" b="1" dirty="0"/>
              <a:t>Minimum</a:t>
            </a:r>
            <a:r>
              <a:rPr lang="en-US" sz="3600" dirty="0"/>
              <a:t> intellectual, affective, and moral development</a:t>
            </a:r>
            <a:r>
              <a:rPr lang="en-US" sz="3200" dirty="0"/>
              <a:t> </a:t>
            </a:r>
            <a:endParaRPr lang="en-US" sz="3200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1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32564-7C57-45A3-A268-C404F3968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28688"/>
            <a:ext cx="10515600" cy="5248275"/>
          </a:xfrm>
        </p:spPr>
        <p:txBody>
          <a:bodyPr/>
          <a:lstStyle/>
          <a:p>
            <a:pPr algn="ctr"/>
            <a:r>
              <a:rPr lang="en-US" sz="4000" dirty="0"/>
              <a:t>Factors affecting the person</a:t>
            </a:r>
          </a:p>
          <a:p>
            <a:pPr algn="ctr"/>
            <a:r>
              <a:rPr lang="en-US" sz="4000" dirty="0"/>
              <a:t>Social</a:t>
            </a:r>
          </a:p>
          <a:p>
            <a:pPr algn="ctr"/>
            <a:r>
              <a:rPr lang="en-US" sz="4000" dirty="0"/>
              <a:t>Cultural</a:t>
            </a:r>
          </a:p>
          <a:p>
            <a:pPr algn="ctr"/>
            <a:r>
              <a:rPr lang="en-US" sz="4000" dirty="0"/>
              <a:t>Economical</a:t>
            </a:r>
          </a:p>
          <a:p>
            <a:pPr algn="ctr"/>
            <a:r>
              <a:rPr lang="en-US" sz="4000" dirty="0"/>
              <a:t>Political</a:t>
            </a:r>
          </a:p>
          <a:p>
            <a:pPr algn="ctr"/>
            <a:r>
              <a:rPr lang="en-US" sz="4000" dirty="0"/>
              <a:t>Religion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Family</a:t>
            </a:r>
          </a:p>
          <a:p>
            <a:pPr algn="ctr"/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A2AA-EB47-4F20-9BEF-E640E6305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62527"/>
            <a:ext cx="10058400" cy="5005136"/>
          </a:xfrm>
        </p:spPr>
        <p:txBody>
          <a:bodyPr>
            <a:normAutofit/>
          </a:bodyPr>
          <a:lstStyle/>
          <a:p>
            <a:r>
              <a:rPr lang="en-US" sz="4000" b="1" dirty="0"/>
              <a:t>Capable Persons</a:t>
            </a:r>
            <a:r>
              <a:rPr lang="en-US" sz="4000" dirty="0"/>
              <a:t>: A Man and a woman capable of making a free, conscious, and deliberate choice to marry each other in the right here and right now. </a:t>
            </a:r>
          </a:p>
          <a:p>
            <a:r>
              <a:rPr lang="en-US" sz="4000" b="1" dirty="0"/>
              <a:t>Consent</a:t>
            </a:r>
            <a:r>
              <a:rPr lang="en-US" sz="4000" dirty="0"/>
              <a:t>: This is the heart of marriage; it must be dully manifested by the parties themselves</a:t>
            </a:r>
          </a:p>
          <a:p>
            <a:r>
              <a:rPr lang="en-US" sz="4000" b="1" dirty="0"/>
              <a:t>Form</a:t>
            </a:r>
            <a:r>
              <a:rPr lang="en-US" sz="4000" dirty="0"/>
              <a:t>: It is established by the institution.  It can be a civil marriage or a religious marriage.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83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6C630-8847-4512-8835-0497B01E8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sz="4000" dirty="0"/>
              <a:t>We experience the world through our own lenses</a:t>
            </a:r>
          </a:p>
          <a:p>
            <a:pPr lvl="0"/>
            <a:r>
              <a:rPr lang="en-US" sz="4000" b="1" dirty="0">
                <a:solidFill>
                  <a:prstClr val="black"/>
                </a:solidFill>
              </a:rPr>
              <a:t>Experiences </a:t>
            </a:r>
            <a:r>
              <a:rPr lang="en-US" sz="4000" dirty="0">
                <a:solidFill>
                  <a:prstClr val="black"/>
                </a:solidFill>
              </a:rPr>
              <a:t>affect how we relate to others</a:t>
            </a:r>
          </a:p>
          <a:p>
            <a:pPr lvl="0"/>
            <a:endParaRPr lang="en-US" sz="4000" dirty="0">
              <a:solidFill>
                <a:prstClr val="black"/>
              </a:solidFill>
            </a:endParaRPr>
          </a:p>
          <a:p>
            <a:pPr lvl="0"/>
            <a:r>
              <a:rPr lang="en-US" sz="4000" b="1" dirty="0">
                <a:solidFill>
                  <a:prstClr val="black"/>
                </a:solidFill>
              </a:rPr>
              <a:t>Consent</a:t>
            </a:r>
            <a:r>
              <a:rPr lang="en-US" sz="4000" dirty="0">
                <a:solidFill>
                  <a:prstClr val="black"/>
                </a:solidFill>
              </a:rPr>
              <a:t> germinates in the mind</a:t>
            </a:r>
          </a:p>
          <a:p>
            <a:r>
              <a:rPr lang="en-US" sz="4000" b="1" dirty="0" err="1"/>
              <a:t>Viladrich</a:t>
            </a:r>
            <a:r>
              <a:rPr lang="en-US" sz="4000" b="1" dirty="0"/>
              <a:t>, 2001</a:t>
            </a:r>
            <a:r>
              <a:rPr lang="en-US" sz="4000" dirty="0"/>
              <a:t>,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“forming consent is a process of generating it 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through a time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period in the life of the spouses-to-be.”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A042A-EA30-4CA8-8FCF-1FF6AF29B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963"/>
            <a:ext cx="10515600" cy="5334000"/>
          </a:xfrm>
        </p:spPr>
        <p:txBody>
          <a:bodyPr/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Formation of consent is affected by experiences</a:t>
            </a:r>
            <a:r>
              <a:rPr lang="en-US" sz="3200" dirty="0">
                <a:solidFill>
                  <a:prstClr val="black"/>
                </a:solidFill>
              </a:rPr>
              <a:t>: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Type of parents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History of divorce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History of infidelity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Other factors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Culture, society, socioeconomic status</a:t>
            </a:r>
          </a:p>
          <a:p>
            <a:pPr lvl="0" algn="ctr"/>
            <a:r>
              <a:rPr lang="en-US" sz="4000" dirty="0">
                <a:solidFill>
                  <a:prstClr val="black"/>
                </a:solidFill>
              </a:rPr>
              <a:t>Traumas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2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14F8-9F4C-48E2-9CE5-576126A08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3980"/>
            <a:ext cx="10515600" cy="5614736"/>
          </a:xfrm>
        </p:spPr>
        <p:txBody>
          <a:bodyPr>
            <a:normAutofit fontScale="92500"/>
          </a:bodyPr>
          <a:lstStyle/>
          <a:p>
            <a:r>
              <a:rPr lang="en-US" dirty="0"/>
              <a:t>1964, Pope Paul VI:</a:t>
            </a:r>
          </a:p>
          <a:p>
            <a:r>
              <a:rPr lang="en-US" sz="4000" dirty="0"/>
              <a:t>“The Church does not exist in </a:t>
            </a:r>
            <a:r>
              <a:rPr lang="en-US" sz="4000" b="1" dirty="0"/>
              <a:t>isolation</a:t>
            </a:r>
            <a:r>
              <a:rPr lang="en-US" sz="4000" dirty="0"/>
              <a:t> from the world. It lives in the world, and its members are consequently </a:t>
            </a:r>
            <a:r>
              <a:rPr lang="en-US" sz="4000" b="1" dirty="0"/>
              <a:t>influenced</a:t>
            </a:r>
            <a:r>
              <a:rPr lang="en-US" sz="4000" dirty="0"/>
              <a:t> and guided by the world. They imbibe its culture, are subject to its laws and </a:t>
            </a:r>
            <a:r>
              <a:rPr lang="en-US" sz="4000" b="1" dirty="0"/>
              <a:t>adopt its customs</a:t>
            </a:r>
            <a:r>
              <a:rPr lang="en-US" sz="4000" dirty="0"/>
              <a:t>.”  (60’s make love not war)</a:t>
            </a:r>
          </a:p>
          <a:p>
            <a:endParaRPr lang="en-US" sz="4000" dirty="0"/>
          </a:p>
          <a:p>
            <a:r>
              <a:rPr lang="en-US" sz="4000" dirty="0"/>
              <a:t>Although the faithful  “may be committed to the Church, they are </a:t>
            </a:r>
            <a:r>
              <a:rPr lang="en-US" sz="4000" b="1" dirty="0"/>
              <a:t>deeply affected </a:t>
            </a:r>
            <a:r>
              <a:rPr lang="en-US" sz="4000" dirty="0"/>
              <a:t>by the climate of the world.”</a:t>
            </a:r>
          </a:p>
        </p:txBody>
      </p:sp>
    </p:spTree>
    <p:extLst>
      <p:ext uri="{BB962C8B-B14F-4D97-AF65-F5344CB8AC3E}">
        <p14:creationId xmlns:p14="http://schemas.microsoft.com/office/powerpoint/2010/main" val="240900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7D4F3-20A8-D0CE-0618-1B1B85C8C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189"/>
            <a:ext cx="10515600" cy="5342774"/>
          </a:xfrm>
        </p:spPr>
        <p:txBody>
          <a:bodyPr>
            <a:normAutofit/>
          </a:bodyPr>
          <a:lstStyle/>
          <a:p>
            <a:r>
              <a:rPr lang="en-US" sz="4000" b="1" dirty="0"/>
              <a:t>Gen 1:27</a:t>
            </a:r>
            <a:r>
              <a:rPr lang="en-US" sz="4000" dirty="0"/>
              <a:t>: Male and female He created them</a:t>
            </a:r>
          </a:p>
          <a:p>
            <a:r>
              <a:rPr lang="en-US" sz="4000" dirty="0"/>
              <a:t>(</a:t>
            </a:r>
            <a:r>
              <a:rPr lang="en-US" sz="4000" b="1" dirty="0"/>
              <a:t>28</a:t>
            </a:r>
            <a:r>
              <a:rPr lang="en-US" sz="4000" dirty="0"/>
              <a:t>) Be fertile and multiply (Good of children)</a:t>
            </a:r>
          </a:p>
          <a:p>
            <a:r>
              <a:rPr lang="en-US" sz="4000" dirty="0"/>
              <a:t>(</a:t>
            </a:r>
            <a:r>
              <a:rPr lang="en-US" sz="4000" b="1" dirty="0"/>
              <a:t>Gen. 2:24</a:t>
            </a:r>
            <a:r>
              <a:rPr lang="en-US" sz="4000" dirty="0"/>
              <a:t>) For this reason, a man shall leave his father and mother and cling to his wife (Good of the spouses)</a:t>
            </a:r>
          </a:p>
          <a:p>
            <a:r>
              <a:rPr lang="en-US" sz="4000" dirty="0"/>
              <a:t>(</a:t>
            </a:r>
            <a:r>
              <a:rPr lang="en-US" sz="4000" b="1" dirty="0"/>
              <a:t>Matt. 19:6</a:t>
            </a:r>
            <a:r>
              <a:rPr lang="en-US" sz="4000" dirty="0"/>
              <a:t>) What God has joined no one can put asunder (Permanence)</a:t>
            </a:r>
          </a:p>
          <a:p>
            <a:r>
              <a:rPr lang="en-US" sz="4000" dirty="0"/>
              <a:t>A man and a woman become one flesh (fidelity)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6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DBBB-C323-4C8B-909A-D18316F1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678906"/>
          </a:xfrm>
        </p:spPr>
        <p:txBody>
          <a:bodyPr>
            <a:noAutofit/>
          </a:bodyPr>
          <a:lstStyle/>
          <a:p>
            <a:r>
              <a:rPr lang="en-US" sz="4000" dirty="0"/>
              <a:t>St. Matthew 19:8-12</a:t>
            </a:r>
          </a:p>
          <a:p>
            <a:r>
              <a:rPr lang="en-US" sz="4000" dirty="0"/>
              <a:t>“Some are </a:t>
            </a:r>
            <a:r>
              <a:rPr lang="en-US" sz="4000" b="1" dirty="0"/>
              <a:t>incapable</a:t>
            </a:r>
            <a:r>
              <a:rPr lang="en-US" sz="4000" dirty="0"/>
              <a:t> of marriage because they were born so; some, because they were made so by others….” </a:t>
            </a:r>
          </a:p>
          <a:p>
            <a:r>
              <a:rPr lang="en-US" sz="4000" b="1" dirty="0"/>
              <a:t>Incapacity has two origins:</a:t>
            </a:r>
          </a:p>
          <a:p>
            <a:r>
              <a:rPr lang="en-US" sz="4000" dirty="0"/>
              <a:t>Innate to the person, born so</a:t>
            </a:r>
          </a:p>
          <a:p>
            <a:r>
              <a:rPr lang="en-US" sz="4000" dirty="0"/>
              <a:t>Influenced by others</a:t>
            </a:r>
          </a:p>
          <a:p>
            <a:r>
              <a:rPr lang="en-US" sz="4000" b="1" dirty="0"/>
              <a:t>Marriage</a:t>
            </a:r>
            <a:r>
              <a:rPr lang="en-US" sz="4000" dirty="0"/>
              <a:t>: “intimate community of life and love” </a:t>
            </a:r>
          </a:p>
          <a:p>
            <a:r>
              <a:rPr lang="en-US" sz="4000" dirty="0"/>
              <a:t>People need to cultivate it</a:t>
            </a:r>
          </a:p>
        </p:txBody>
      </p:sp>
    </p:spTree>
    <p:extLst>
      <p:ext uri="{BB962C8B-B14F-4D97-AF65-F5344CB8AC3E}">
        <p14:creationId xmlns:p14="http://schemas.microsoft.com/office/powerpoint/2010/main" val="347975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812E-B004-43B8-9E94-A6BB9089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pPr algn="ctr"/>
            <a:r>
              <a:rPr lang="en-US" b="1" dirty="0"/>
              <a:t>Matrimonial Consent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4542E-74F4-4BF4-90C4-056B35D8F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8738"/>
            <a:ext cx="10515600" cy="4848225"/>
          </a:xfrm>
        </p:spPr>
        <p:txBody>
          <a:bodyPr>
            <a:normAutofit/>
          </a:bodyPr>
          <a:lstStyle/>
          <a:p>
            <a:r>
              <a:rPr lang="en-US" sz="4000" b="1" dirty="0"/>
              <a:t>Covenant</a:t>
            </a:r>
            <a:r>
              <a:rPr lang="en-US" sz="4000" dirty="0"/>
              <a:t>, good of the spouses and offspring (procreation and education of children)</a:t>
            </a:r>
          </a:p>
          <a:p>
            <a:r>
              <a:rPr lang="en-US" sz="4000" dirty="0"/>
              <a:t>An </a:t>
            </a:r>
            <a:r>
              <a:rPr lang="en-US" sz="4000" b="1" dirty="0"/>
              <a:t>act of the will </a:t>
            </a:r>
            <a:r>
              <a:rPr lang="en-US" sz="4000" dirty="0"/>
              <a:t>(c. 1057, §2.)</a:t>
            </a:r>
          </a:p>
          <a:p>
            <a:r>
              <a:rPr lang="en-US" sz="4000" dirty="0"/>
              <a:t>Involves the whole human person</a:t>
            </a:r>
          </a:p>
          <a:p>
            <a:r>
              <a:rPr lang="en-US" sz="4000" b="1" dirty="0"/>
              <a:t>Human act</a:t>
            </a:r>
            <a:r>
              <a:rPr lang="en-US" sz="4000" dirty="0"/>
              <a:t>=free, conscious, deliberate</a:t>
            </a:r>
          </a:p>
          <a:p>
            <a:r>
              <a:rPr lang="en-US" sz="4000" dirty="0"/>
              <a:t>Characterized by unity an indissolubility (properties, c. 1056)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F100-553C-4446-BA5E-B178554AE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50273"/>
            <a:ext cx="10058400" cy="73863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Canon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522C-ADED-46A8-9AD6-C965B9F5E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659" y="678053"/>
            <a:ext cx="10058400" cy="5353779"/>
          </a:xfrm>
        </p:spPr>
        <p:txBody>
          <a:bodyPr>
            <a:noAutofit/>
          </a:bodyPr>
          <a:lstStyle/>
          <a:p>
            <a:r>
              <a:rPr lang="en-US" sz="3600" b="1" dirty="0"/>
              <a:t>Can. 1055 §1.</a:t>
            </a:r>
            <a:r>
              <a:rPr lang="en-US" sz="3600" dirty="0"/>
              <a:t> The </a:t>
            </a:r>
            <a:r>
              <a:rPr lang="en-US" sz="3600" b="1" dirty="0"/>
              <a:t>matrimonial covenant</a:t>
            </a:r>
            <a:r>
              <a:rPr lang="en-US" sz="3600" dirty="0"/>
              <a:t>, </a:t>
            </a:r>
          </a:p>
          <a:p>
            <a:r>
              <a:rPr lang="en-US" sz="3600" b="1" dirty="0"/>
              <a:t>  a man and a woman,</a:t>
            </a:r>
          </a:p>
          <a:p>
            <a:r>
              <a:rPr lang="en-US" sz="3600" dirty="0"/>
              <a:t>  establish </a:t>
            </a:r>
            <a:r>
              <a:rPr lang="en-US" sz="3600" b="1" dirty="0"/>
              <a:t>a partnership of the whole of life </a:t>
            </a:r>
          </a:p>
          <a:p>
            <a:r>
              <a:rPr lang="en-US" sz="3600" b="1" dirty="0"/>
              <a:t>  ordered to</a:t>
            </a:r>
            <a:r>
              <a:rPr lang="en-US" sz="3600" dirty="0"/>
              <a:t> the </a:t>
            </a:r>
            <a:r>
              <a:rPr lang="en-US" sz="3600" b="1" dirty="0"/>
              <a:t>good of the spouses </a:t>
            </a:r>
            <a:r>
              <a:rPr lang="en-US" sz="3600" dirty="0"/>
              <a:t>and the </a:t>
            </a:r>
            <a:r>
              <a:rPr lang="en-US" sz="3600" b="1" dirty="0"/>
              <a:t>procreation and education 	of offspring</a:t>
            </a:r>
            <a:r>
              <a:rPr lang="en-US" sz="3600" dirty="0"/>
              <a:t>, </a:t>
            </a:r>
          </a:p>
          <a:p>
            <a:r>
              <a:rPr lang="en-US" sz="3600" dirty="0"/>
              <a:t> has been raised by Christ the Lord to the dignity of a sacrament</a:t>
            </a:r>
          </a:p>
          <a:p>
            <a:r>
              <a:rPr lang="en-US" sz="3600" b="1" dirty="0"/>
              <a:t>§2.</a:t>
            </a:r>
            <a:r>
              <a:rPr lang="en-US" sz="3600" dirty="0"/>
              <a:t> A valid matrimonial contract </a:t>
            </a:r>
            <a:r>
              <a:rPr lang="en-US" sz="3600" b="1" i="1" dirty="0"/>
              <a:t>between the baptized is a sacrament. </a:t>
            </a:r>
            <a:r>
              <a:rPr lang="en-US" sz="2400" dirty="0"/>
              <a:t>(Valid baptism, not necessarily in the Catholic Church, done in the Trinitarian formula) </a:t>
            </a:r>
            <a:r>
              <a:rPr lang="en-US" sz="2400" i="1" dirty="0"/>
              <a:t>Certificate of baptism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2903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BE345CA27D59449E4CD6B941DA41CC" ma:contentTypeVersion="9" ma:contentTypeDescription="Create a new document." ma:contentTypeScope="" ma:versionID="cb37738b695de55760a0109bbc514fcb">
  <xsd:schema xmlns:xsd="http://www.w3.org/2001/XMLSchema" xmlns:xs="http://www.w3.org/2001/XMLSchema" xmlns:p="http://schemas.microsoft.com/office/2006/metadata/properties" xmlns:ns3="e26943ef-8b9e-4c4c-a733-ee4240787b42" xmlns:ns4="be1a304f-d187-45af-a64e-0d5d001c2421" targetNamespace="http://schemas.microsoft.com/office/2006/metadata/properties" ma:root="true" ma:fieldsID="6c08ebb7ba84460e304d4abde04bb7f1" ns3:_="" ns4:_="">
    <xsd:import namespace="e26943ef-8b9e-4c4c-a733-ee4240787b42"/>
    <xsd:import namespace="be1a304f-d187-45af-a64e-0d5d001c24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ObjectDetectorVersion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943ef-8b9e-4c4c-a733-ee4240787b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a304f-d187-45af-a64e-0d5d001c2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e1a304f-d187-45af-a64e-0d5d001c2421" xsi:nil="true"/>
  </documentManagement>
</p:properties>
</file>

<file path=customXml/itemProps1.xml><?xml version="1.0" encoding="utf-8"?>
<ds:datastoreItem xmlns:ds="http://schemas.openxmlformats.org/officeDocument/2006/customXml" ds:itemID="{1D74523D-55D6-4B58-808A-EDDF0EAF21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CAFAD2-AE3F-4D34-96CA-FFDC66886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6943ef-8b9e-4c4c-a733-ee4240787b42"/>
    <ds:schemaRef ds:uri="be1a304f-d187-45af-a64e-0d5d001c24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8F6551-8E73-46E7-AACE-1A9FBD39BEE7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be1a304f-d187-45af-a64e-0d5d001c2421"/>
    <ds:schemaRef ds:uri="e26943ef-8b9e-4c4c-a733-ee4240787b4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1067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What is Marriage?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Matrimonial Consent</vt:lpstr>
      <vt:lpstr>Canon Law</vt:lpstr>
      <vt:lpstr>Essential Rights and Obligations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Essential rights and obligations of marriage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Marriage?</dc:title>
  <dc:creator>Ponce, Rev. Jaimes</dc:creator>
  <cp:lastModifiedBy>Ponce, Rev. Jaimes</cp:lastModifiedBy>
  <cp:revision>1</cp:revision>
  <dcterms:created xsi:type="dcterms:W3CDTF">2023-10-26T21:07:52Z</dcterms:created>
  <dcterms:modified xsi:type="dcterms:W3CDTF">2023-10-27T15:51:56Z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0x01010033BE345CA27D59449E4CD6B941DA41CC</vt:lpwstr>
  </property>
</Properties>
</file>