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65" r:id="rId4"/>
    <p:sldId id="263" r:id="rId5"/>
    <p:sldId id="258" r:id="rId6"/>
    <p:sldId id="260" r:id="rId7"/>
    <p:sldId id="259" r:id="rId8"/>
    <p:sldId id="266" r:id="rId9"/>
    <p:sldId id="261" r:id="rId10"/>
    <p:sldId id="262" r:id="rId11"/>
    <p:sldId id="281" r:id="rId12"/>
    <p:sldId id="282" r:id="rId13"/>
    <p:sldId id="283" r:id="rId14"/>
    <p:sldId id="284" r:id="rId15"/>
    <p:sldId id="280" r:id="rId16"/>
    <p:sldId id="279" r:id="rId17"/>
    <p:sldId id="275" r:id="rId18"/>
    <p:sldId id="276" r:id="rId19"/>
    <p:sldId id="270" r:id="rId20"/>
    <p:sldId id="269"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00"/>
    <a:srgbClr val="E9EDF4"/>
    <a:srgbClr val="FFCC00"/>
    <a:srgbClr val="0099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275" autoAdjust="0"/>
  </p:normalViewPr>
  <p:slideViewPr>
    <p:cSldViewPr>
      <p:cViewPr varScale="1">
        <p:scale>
          <a:sx n="69" d="100"/>
          <a:sy n="69" d="100"/>
        </p:scale>
        <p:origin x="271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A3CD0EA-EA3A-4661-9BFB-65BB6FCFC339}" type="datetimeFigureOut">
              <a:rPr lang="en-US" smtClean="0"/>
              <a:pPr/>
              <a:t>9/17/2023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BD21439-78BF-4B9E-86DD-710726CD0E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11</a:t>
            </a:fld>
            <a:endParaRPr lang="en-US" dirty="0"/>
          </a:p>
        </p:txBody>
      </p:sp>
    </p:spTree>
    <p:extLst>
      <p:ext uri="{BB962C8B-B14F-4D97-AF65-F5344CB8AC3E}">
        <p14:creationId xmlns:p14="http://schemas.microsoft.com/office/powerpoint/2010/main" val="94106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12</a:t>
            </a:fld>
            <a:endParaRPr lang="en-US" dirty="0"/>
          </a:p>
        </p:txBody>
      </p:sp>
    </p:spTree>
    <p:extLst>
      <p:ext uri="{BB962C8B-B14F-4D97-AF65-F5344CB8AC3E}">
        <p14:creationId xmlns:p14="http://schemas.microsoft.com/office/powerpoint/2010/main" val="193603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13</a:t>
            </a:fld>
            <a:endParaRPr lang="en-US" dirty="0"/>
          </a:p>
        </p:txBody>
      </p:sp>
    </p:spTree>
    <p:extLst>
      <p:ext uri="{BB962C8B-B14F-4D97-AF65-F5344CB8AC3E}">
        <p14:creationId xmlns:p14="http://schemas.microsoft.com/office/powerpoint/2010/main" val="385988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14</a:t>
            </a:fld>
            <a:endParaRPr lang="en-US" dirty="0"/>
          </a:p>
        </p:txBody>
      </p:sp>
    </p:spTree>
    <p:extLst>
      <p:ext uri="{BB962C8B-B14F-4D97-AF65-F5344CB8AC3E}">
        <p14:creationId xmlns:p14="http://schemas.microsoft.com/office/powerpoint/2010/main" val="270482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15</a:t>
            </a:fld>
            <a:endParaRPr lang="en-US" dirty="0"/>
          </a:p>
        </p:txBody>
      </p:sp>
    </p:spTree>
    <p:extLst>
      <p:ext uri="{BB962C8B-B14F-4D97-AF65-F5344CB8AC3E}">
        <p14:creationId xmlns:p14="http://schemas.microsoft.com/office/powerpoint/2010/main" val="277574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16</a:t>
            </a:fld>
            <a:endParaRPr lang="en-US" dirty="0"/>
          </a:p>
        </p:txBody>
      </p:sp>
    </p:spTree>
    <p:extLst>
      <p:ext uri="{BB962C8B-B14F-4D97-AF65-F5344CB8AC3E}">
        <p14:creationId xmlns:p14="http://schemas.microsoft.com/office/powerpoint/2010/main" val="184127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17</a:t>
            </a:fld>
            <a:endParaRPr lang="en-US" dirty="0"/>
          </a:p>
        </p:txBody>
      </p:sp>
    </p:spTree>
    <p:extLst>
      <p:ext uri="{BB962C8B-B14F-4D97-AF65-F5344CB8AC3E}">
        <p14:creationId xmlns:p14="http://schemas.microsoft.com/office/powerpoint/2010/main" val="2902457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18</a:t>
            </a:fld>
            <a:endParaRPr lang="en-US" dirty="0"/>
          </a:p>
        </p:txBody>
      </p:sp>
    </p:spTree>
    <p:extLst>
      <p:ext uri="{BB962C8B-B14F-4D97-AF65-F5344CB8AC3E}">
        <p14:creationId xmlns:p14="http://schemas.microsoft.com/office/powerpoint/2010/main" val="179151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Teaching Notes:</a:t>
            </a:r>
          </a:p>
          <a:p>
            <a:endParaRPr lang="en-US" dirty="0">
              <a:solidFill>
                <a:schemeClr val="tx1"/>
              </a:solidFill>
            </a:endParaRP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Basic Script:</a:t>
            </a:r>
          </a:p>
          <a:p>
            <a:endParaRPr lang="en-US" dirty="0">
              <a:solidFill>
                <a:schemeClr val="tx1"/>
              </a:solidFill>
            </a:endParaRPr>
          </a:p>
          <a:p>
            <a:endParaRPr lang="en-US" dirty="0">
              <a:solidFill>
                <a:schemeClr val="tx1"/>
              </a:solidFill>
            </a:endParaRPr>
          </a:p>
          <a:p>
            <a:r>
              <a:rPr lang="en-US" b="1" dirty="0">
                <a:solidFill>
                  <a:schemeClr val="tx1"/>
                </a:solidFill>
              </a:rPr>
              <a:t>References:</a:t>
            </a:r>
          </a:p>
          <a:p>
            <a:endParaRPr lang="en-US" dirty="0">
              <a:solidFill>
                <a:schemeClr val="tx1"/>
              </a:solidFill>
            </a:endParaRPr>
          </a:p>
          <a:p>
            <a:endParaRPr lang="en-US" dirty="0">
              <a:solidFill>
                <a:schemeClr val="tx1"/>
              </a:solidFill>
            </a:endParaRPr>
          </a:p>
          <a:p>
            <a:r>
              <a:rPr lang="en-US" b="1" dirty="0">
                <a:solidFill>
                  <a:schemeClr val="tx1"/>
                </a:solidFill>
              </a:rPr>
              <a:t>Terms:</a:t>
            </a:r>
          </a:p>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19</a:t>
            </a:fld>
            <a:endParaRPr lang="en-US" dirty="0"/>
          </a:p>
        </p:txBody>
      </p:sp>
    </p:spTree>
    <p:extLst>
      <p:ext uri="{BB962C8B-B14F-4D97-AF65-F5344CB8AC3E}">
        <p14:creationId xmlns:p14="http://schemas.microsoft.com/office/powerpoint/2010/main" val="145136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2</a:t>
            </a:fld>
            <a:endParaRPr lang="en-US" dirty="0"/>
          </a:p>
        </p:txBody>
      </p:sp>
    </p:spTree>
    <p:extLst>
      <p:ext uri="{BB962C8B-B14F-4D97-AF65-F5344CB8AC3E}">
        <p14:creationId xmlns:p14="http://schemas.microsoft.com/office/powerpoint/2010/main" val="374998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20</a:t>
            </a:fld>
            <a:endParaRPr lang="en-US" dirty="0"/>
          </a:p>
        </p:txBody>
      </p:sp>
    </p:spTree>
    <p:extLst>
      <p:ext uri="{BB962C8B-B14F-4D97-AF65-F5344CB8AC3E}">
        <p14:creationId xmlns:p14="http://schemas.microsoft.com/office/powerpoint/2010/main" val="374829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Title 1">
            <a:extLst>
              <a:ext uri="{FF2B5EF4-FFF2-40B4-BE49-F238E27FC236}">
                <a16:creationId xmlns:a16="http://schemas.microsoft.com/office/drawing/2014/main" id="{C5BE6187-DEC5-41EF-9DD4-2AB4A5EE3E41}"/>
              </a:ext>
            </a:extLst>
          </p:cNvPr>
          <p:cNvSpPr txBox="1">
            <a:spLocks/>
          </p:cNvSpPr>
          <p:nvPr userDrawn="1"/>
        </p:nvSpPr>
        <p:spPr>
          <a:xfrm>
            <a:off x="228600" y="203401"/>
            <a:ext cx="3048000" cy="36512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St Peter RCIA </a:t>
            </a:r>
          </a:p>
        </p:txBody>
      </p:sp>
      <p:sp>
        <p:nvSpPr>
          <p:cNvPr id="14" name="Content Placeholder 13">
            <a:extLst>
              <a:ext uri="{FF2B5EF4-FFF2-40B4-BE49-F238E27FC236}">
                <a16:creationId xmlns:a16="http://schemas.microsoft.com/office/drawing/2014/main" id="{83D1D4CA-FF7D-4889-9CF4-3B3FDF27BF05}"/>
              </a:ext>
            </a:extLst>
          </p:cNvPr>
          <p:cNvSpPr>
            <a:spLocks noGrp="1"/>
          </p:cNvSpPr>
          <p:nvPr>
            <p:ph sz="quarter" idx="13" hasCustomPrompt="1"/>
          </p:nvPr>
        </p:nvSpPr>
        <p:spPr>
          <a:xfrm>
            <a:off x="228600" y="685800"/>
            <a:ext cx="3962400" cy="457200"/>
          </a:xfrm>
        </p:spPr>
        <p:txBody>
          <a:bodyPr>
            <a:noAutofit/>
          </a:bodyPr>
          <a:lstStyle>
            <a:lvl1pPr marL="0" indent="0">
              <a:buNone/>
              <a:defRPr sz="2000"/>
            </a:lvl1pPr>
          </a:lstStyle>
          <a:p>
            <a:pPr lvl="0"/>
            <a:r>
              <a:rPr lang="en-US" dirty="0"/>
              <a:t>Click to add lesson number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4B67-E086-4F10-8A76-A21D1552F58A}" type="datetimeFigureOut">
              <a:rPr lang="en-US" smtClean="0"/>
              <a:pPr/>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19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306C-7543-4A5A-961D-52C69E653ECC}" type="slidenum">
              <a:rPr lang="en-US" smtClean="0"/>
              <a:pPr/>
              <a:t>‹#›</a:t>
            </a:fld>
            <a:endParaRPr lang="en-US" dirty="0"/>
          </a:p>
        </p:txBody>
      </p:sp>
      <p:pic>
        <p:nvPicPr>
          <p:cNvPr id="8" name="Picture 2" descr="http://www.petertherock.org/main/wp-content/uploads/2012/06/SPfront.jpg"/>
          <p:cNvPicPr>
            <a:picLocks noChangeAspect="1" noChangeArrowheads="1"/>
          </p:cNvPicPr>
          <p:nvPr/>
        </p:nvPicPr>
        <p:blipFill>
          <a:blip r:embed="rId10" cstate="print">
            <a:lum bright="30000" contrast="-30000"/>
            <a:extLst>
              <a:ext uri="{28A0092B-C50C-407E-A947-70E740481C1C}">
                <a14:useLocalDpi xmlns:a14="http://schemas.microsoft.com/office/drawing/2010/main" val="0"/>
              </a:ext>
            </a:extLst>
          </a:blip>
          <a:srcRect/>
          <a:stretch>
            <a:fillRect/>
          </a:stretch>
        </p:blipFill>
        <p:spPr bwMode="auto">
          <a:xfrm>
            <a:off x="6629400" y="152400"/>
            <a:ext cx="2362200" cy="1572551"/>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8/8a/San_Marco_(evening_view).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upload.wikimedia.org/wikipedia/commons/7/77/StPetersBasilicaEarlyMorning.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rmAutofit/>
          </a:bodyPr>
          <a:lstStyle/>
          <a:p>
            <a:r>
              <a:rPr lang="en-US" sz="6000" dirty="0">
                <a:latin typeface="Lucida Calligraphy" pitchFamily="66" charset="0"/>
              </a:rPr>
              <a:t>Lesson 4</a:t>
            </a:r>
          </a:p>
        </p:txBody>
      </p:sp>
      <p:sp>
        <p:nvSpPr>
          <p:cNvPr id="3" name="Subtitle 2"/>
          <p:cNvSpPr>
            <a:spLocks noGrp="1"/>
          </p:cNvSpPr>
          <p:nvPr>
            <p:ph type="subTitle" idx="1"/>
          </p:nvPr>
        </p:nvSpPr>
        <p:spPr>
          <a:xfrm>
            <a:off x="419100" y="3832225"/>
            <a:ext cx="8305800" cy="2187575"/>
          </a:xfrm>
        </p:spPr>
        <p:txBody>
          <a:bodyPr>
            <a:normAutofit/>
          </a:bodyPr>
          <a:lstStyle/>
          <a:p>
            <a:pPr>
              <a:lnSpc>
                <a:spcPct val="120000"/>
              </a:lnSpc>
              <a:spcBef>
                <a:spcPts val="1200"/>
              </a:spcBef>
            </a:pPr>
            <a:r>
              <a:rPr lang="en-US" sz="4000" dirty="0">
                <a:solidFill>
                  <a:schemeClr val="tx1"/>
                </a:solidFill>
                <a:latin typeface="Lucida Calligraphy" pitchFamily="66" charset="0"/>
              </a:rPr>
              <a:t>The Deposit of Faith:  </a:t>
            </a:r>
            <a:br>
              <a:rPr lang="en-US" sz="4000" dirty="0">
                <a:solidFill>
                  <a:schemeClr val="tx1"/>
                </a:solidFill>
                <a:latin typeface="Lucida Calligraphy" pitchFamily="66" charset="0"/>
              </a:rPr>
            </a:br>
            <a:r>
              <a:rPr lang="en-US" sz="4000" dirty="0">
                <a:solidFill>
                  <a:schemeClr val="tx1"/>
                </a:solidFill>
                <a:latin typeface="Lucida Calligraphy" pitchFamily="66" charset="0"/>
              </a:rPr>
              <a:t>Sacred Tradition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from here?</a:t>
            </a:r>
          </a:p>
        </p:txBody>
      </p:sp>
      <p:sp>
        <p:nvSpPr>
          <p:cNvPr id="3" name="Content Placeholder 2"/>
          <p:cNvSpPr>
            <a:spLocks noGrp="1"/>
          </p:cNvSpPr>
          <p:nvPr>
            <p:ph idx="1"/>
          </p:nvPr>
        </p:nvSpPr>
        <p:spPr/>
        <p:txBody>
          <a:bodyPr/>
          <a:lstStyle/>
          <a:p>
            <a:r>
              <a:rPr lang="en-US" dirty="0"/>
              <a:t>“There is an organic connection between our spiritual life and the dogmas. Dogmas are lights along the path of faith; they illuminate it and make it secure.” (CCC 89)</a:t>
            </a:r>
          </a:p>
          <a:p>
            <a:r>
              <a:rPr lang="en-US" dirty="0"/>
              <a:t>“Therefore, brothers, stand firm. Hold fast to the traditions you received from us, either by our word or by letter.” (2 Thes 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C8E5-9883-D4EB-10BC-3E2C62928DF6}"/>
              </a:ext>
            </a:extLst>
          </p:cNvPr>
          <p:cNvSpPr>
            <a:spLocks noGrp="1"/>
          </p:cNvSpPr>
          <p:nvPr>
            <p:ph type="title"/>
          </p:nvPr>
        </p:nvSpPr>
        <p:spPr/>
        <p:txBody>
          <a:bodyPr/>
          <a:lstStyle/>
          <a:p>
            <a:r>
              <a:rPr lang="en-US" dirty="0"/>
              <a:t>Catechism</a:t>
            </a:r>
          </a:p>
        </p:txBody>
      </p:sp>
      <p:sp>
        <p:nvSpPr>
          <p:cNvPr id="3" name="Content Placeholder 2">
            <a:extLst>
              <a:ext uri="{FF2B5EF4-FFF2-40B4-BE49-F238E27FC236}">
                <a16:creationId xmlns:a16="http://schemas.microsoft.com/office/drawing/2014/main" id="{96DF7698-195E-F9BB-3BEE-C357C427B075}"/>
              </a:ext>
            </a:extLst>
          </p:cNvPr>
          <p:cNvSpPr>
            <a:spLocks noGrp="1"/>
          </p:cNvSpPr>
          <p:nvPr>
            <p:ph idx="1"/>
          </p:nvPr>
        </p:nvSpPr>
        <p:spPr>
          <a:xfrm>
            <a:off x="457200" y="1600200"/>
            <a:ext cx="8229600" cy="4876800"/>
          </a:xfrm>
        </p:spPr>
        <p:txBody>
          <a:bodyPr>
            <a:normAutofit lnSpcReduction="10000"/>
          </a:bodyPr>
          <a:lstStyle/>
          <a:p>
            <a:r>
              <a:rPr lang="en-US" dirty="0"/>
              <a:t>Statement of the Church’s faith and of catholic doctrine</a:t>
            </a:r>
          </a:p>
          <a:p>
            <a:r>
              <a:rPr lang="en-US" dirty="0"/>
              <a:t>Attested to or illumined by Sacred Scripture, Apostolic Tradition, and the Church’s Magisterium</a:t>
            </a:r>
          </a:p>
          <a:p>
            <a:r>
              <a:rPr lang="en-US" dirty="0"/>
              <a:t>“I declare it to be a sure norm for teaching the faith and thus a valid and legitimate instrument for ecclesial communion.”</a:t>
            </a:r>
          </a:p>
          <a:p>
            <a:pPr marL="0" indent="0" algn="r">
              <a:buNone/>
            </a:pPr>
            <a:r>
              <a:rPr lang="en-US" sz="2400" i="1" dirty="0"/>
              <a:t>Pope St Johannes Paulus II</a:t>
            </a:r>
          </a:p>
          <a:p>
            <a:pPr marL="0" indent="0" algn="r">
              <a:buNone/>
            </a:pPr>
            <a:r>
              <a:rPr lang="en-US" sz="2400" i="1" dirty="0"/>
              <a:t>Apostolic Constitution Fidei Depositum</a:t>
            </a:r>
          </a:p>
        </p:txBody>
      </p:sp>
    </p:spTree>
    <p:extLst>
      <p:ext uri="{BB962C8B-B14F-4D97-AF65-F5344CB8AC3E}">
        <p14:creationId xmlns:p14="http://schemas.microsoft.com/office/powerpoint/2010/main" val="6834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BE59-ACC1-82F1-CBF0-F7BE6040C72F}"/>
              </a:ext>
            </a:extLst>
          </p:cNvPr>
          <p:cNvSpPr>
            <a:spLocks noGrp="1"/>
          </p:cNvSpPr>
          <p:nvPr>
            <p:ph type="title"/>
          </p:nvPr>
        </p:nvSpPr>
        <p:spPr/>
        <p:txBody>
          <a:bodyPr/>
          <a:lstStyle/>
          <a:p>
            <a:r>
              <a:rPr lang="en-US" dirty="0"/>
              <a:t>CCC Prologue</a:t>
            </a:r>
          </a:p>
        </p:txBody>
      </p:sp>
      <p:sp>
        <p:nvSpPr>
          <p:cNvPr id="3" name="Content Placeholder 2">
            <a:extLst>
              <a:ext uri="{FF2B5EF4-FFF2-40B4-BE49-F238E27FC236}">
                <a16:creationId xmlns:a16="http://schemas.microsoft.com/office/drawing/2014/main" id="{610949BA-B626-2FEC-0EFE-5687FFDC4938}"/>
              </a:ext>
            </a:extLst>
          </p:cNvPr>
          <p:cNvSpPr>
            <a:spLocks noGrp="1"/>
          </p:cNvSpPr>
          <p:nvPr>
            <p:ph idx="1"/>
          </p:nvPr>
        </p:nvSpPr>
        <p:spPr/>
        <p:txBody>
          <a:bodyPr/>
          <a:lstStyle/>
          <a:p>
            <a:r>
              <a:rPr lang="en-US" dirty="0"/>
              <a:t>CCC 1:  “God, infinitely perfect and blessed in himself, in a plan of sheer goodness freely created man to make him share in his own blessed life.”</a:t>
            </a:r>
          </a:p>
        </p:txBody>
      </p:sp>
      <p:pic>
        <p:nvPicPr>
          <p:cNvPr id="4" name="Picture 3">
            <a:extLst>
              <a:ext uri="{FF2B5EF4-FFF2-40B4-BE49-F238E27FC236}">
                <a16:creationId xmlns:a16="http://schemas.microsoft.com/office/drawing/2014/main" id="{F14C0B3F-461C-B1DD-F2C9-402C750FF4BC}"/>
              </a:ext>
            </a:extLst>
          </p:cNvPr>
          <p:cNvPicPr>
            <a:picLocks noChangeAspect="1"/>
          </p:cNvPicPr>
          <p:nvPr/>
        </p:nvPicPr>
        <p:blipFill rotWithShape="1">
          <a:blip r:embed="rId3"/>
          <a:srcRect l="17600" r="16800"/>
          <a:stretch/>
        </p:blipFill>
        <p:spPr>
          <a:xfrm>
            <a:off x="3542783" y="3415342"/>
            <a:ext cx="2058435" cy="3137858"/>
          </a:xfrm>
          <a:prstGeom prst="rect">
            <a:avLst/>
          </a:prstGeom>
        </p:spPr>
      </p:pic>
    </p:spTree>
    <p:extLst>
      <p:ext uri="{BB962C8B-B14F-4D97-AF65-F5344CB8AC3E}">
        <p14:creationId xmlns:p14="http://schemas.microsoft.com/office/powerpoint/2010/main" val="69214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6464-D8B3-9F30-ED42-621FE6266BFC}"/>
              </a:ext>
            </a:extLst>
          </p:cNvPr>
          <p:cNvSpPr>
            <a:spLocks noGrp="1"/>
          </p:cNvSpPr>
          <p:nvPr>
            <p:ph type="title"/>
          </p:nvPr>
        </p:nvSpPr>
        <p:spPr/>
        <p:txBody>
          <a:bodyPr/>
          <a:lstStyle/>
          <a:p>
            <a:r>
              <a:rPr lang="en-US" dirty="0"/>
              <a:t>CCC Structure</a:t>
            </a:r>
          </a:p>
        </p:txBody>
      </p:sp>
      <p:sp>
        <p:nvSpPr>
          <p:cNvPr id="3" name="Content Placeholder 2">
            <a:extLst>
              <a:ext uri="{FF2B5EF4-FFF2-40B4-BE49-F238E27FC236}">
                <a16:creationId xmlns:a16="http://schemas.microsoft.com/office/drawing/2014/main" id="{B7749AFC-EE62-00A2-A661-DDB408DC491B}"/>
              </a:ext>
            </a:extLst>
          </p:cNvPr>
          <p:cNvSpPr>
            <a:spLocks noGrp="1"/>
          </p:cNvSpPr>
          <p:nvPr>
            <p:ph idx="1"/>
          </p:nvPr>
        </p:nvSpPr>
        <p:spPr/>
        <p:txBody>
          <a:bodyPr/>
          <a:lstStyle/>
          <a:p>
            <a:r>
              <a:rPr lang="en-US" dirty="0"/>
              <a:t>Four pillars</a:t>
            </a:r>
          </a:p>
          <a:p>
            <a:pPr lvl="1"/>
            <a:r>
              <a:rPr lang="en-US" dirty="0"/>
              <a:t>Baptismal profession of faith (the Creed)</a:t>
            </a:r>
          </a:p>
          <a:p>
            <a:pPr lvl="1"/>
            <a:r>
              <a:rPr lang="en-US" dirty="0"/>
              <a:t>Sacraments of faith</a:t>
            </a:r>
          </a:p>
          <a:p>
            <a:pPr lvl="1"/>
            <a:r>
              <a:rPr lang="en-US" dirty="0"/>
              <a:t>Life of faith (the Commandments)</a:t>
            </a:r>
          </a:p>
          <a:p>
            <a:pPr lvl="1"/>
            <a:r>
              <a:rPr lang="en-US" dirty="0"/>
              <a:t>Prayer of the believer</a:t>
            </a:r>
          </a:p>
          <a:p>
            <a:r>
              <a:rPr lang="en-US" dirty="0"/>
              <a:t>Index</a:t>
            </a:r>
          </a:p>
          <a:p>
            <a:r>
              <a:rPr lang="en-US" dirty="0"/>
              <a:t>Glossary</a:t>
            </a:r>
          </a:p>
        </p:txBody>
      </p:sp>
      <p:pic>
        <p:nvPicPr>
          <p:cNvPr id="4" name="Picture 3">
            <a:extLst>
              <a:ext uri="{FF2B5EF4-FFF2-40B4-BE49-F238E27FC236}">
                <a16:creationId xmlns:a16="http://schemas.microsoft.com/office/drawing/2014/main" id="{B36731D4-E08E-FF5F-8C81-89EA951ED989}"/>
              </a:ext>
            </a:extLst>
          </p:cNvPr>
          <p:cNvPicPr>
            <a:picLocks noChangeAspect="1"/>
          </p:cNvPicPr>
          <p:nvPr/>
        </p:nvPicPr>
        <p:blipFill>
          <a:blip r:embed="rId3"/>
          <a:stretch>
            <a:fillRect/>
          </a:stretch>
        </p:blipFill>
        <p:spPr>
          <a:xfrm>
            <a:off x="6477000" y="2819400"/>
            <a:ext cx="2404533" cy="1352550"/>
          </a:xfrm>
          <a:prstGeom prst="rect">
            <a:avLst/>
          </a:prstGeom>
        </p:spPr>
      </p:pic>
      <p:sp>
        <p:nvSpPr>
          <p:cNvPr id="5" name="TextBox 4">
            <a:extLst>
              <a:ext uri="{FF2B5EF4-FFF2-40B4-BE49-F238E27FC236}">
                <a16:creationId xmlns:a16="http://schemas.microsoft.com/office/drawing/2014/main" id="{FEE2B2C4-AFEE-57F6-4C6A-03DD8DD9CA1C}"/>
              </a:ext>
            </a:extLst>
          </p:cNvPr>
          <p:cNvSpPr txBox="1"/>
          <p:nvPr/>
        </p:nvSpPr>
        <p:spPr>
          <a:xfrm>
            <a:off x="3597215" y="4914594"/>
            <a:ext cx="51054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Note:  Use of small print indicates </a:t>
            </a:r>
          </a:p>
          <a:p>
            <a:pPr marL="285750" indent="-285750">
              <a:buFont typeface="Arial" panose="020B0604020202020204" pitchFamily="34" charset="0"/>
              <a:buChar char="•"/>
            </a:pPr>
            <a:r>
              <a:rPr lang="en-US" dirty="0"/>
              <a:t>Observations of historical or apologetic nature</a:t>
            </a:r>
          </a:p>
          <a:p>
            <a:pPr marL="285750" indent="-285750">
              <a:buFont typeface="Arial" panose="020B0604020202020204" pitchFamily="34" charset="0"/>
              <a:buChar char="•"/>
            </a:pPr>
            <a:r>
              <a:rPr lang="en-US" dirty="0"/>
              <a:t>Supplementary doctrinal explanations</a:t>
            </a:r>
          </a:p>
          <a:p>
            <a:pPr marL="285750" indent="-285750">
              <a:buFont typeface="Arial" panose="020B0604020202020204" pitchFamily="34" charset="0"/>
              <a:buChar char="•"/>
              <a:tabLst>
                <a:tab pos="233363" algn="l"/>
              </a:tabLst>
            </a:pPr>
            <a:r>
              <a:rPr lang="en-US" dirty="0"/>
              <a:t>Quotations (from patristic, liturgical, </a:t>
            </a:r>
            <a:r>
              <a:rPr lang="en-US" dirty="0" err="1"/>
              <a:t>etc</a:t>
            </a:r>
            <a:r>
              <a:rPr lang="en-US" dirty="0"/>
              <a:t> sources) intended to enrich doctrinal presentations</a:t>
            </a:r>
          </a:p>
        </p:txBody>
      </p:sp>
    </p:spTree>
    <p:extLst>
      <p:ext uri="{BB962C8B-B14F-4D97-AF65-F5344CB8AC3E}">
        <p14:creationId xmlns:p14="http://schemas.microsoft.com/office/powerpoint/2010/main" val="172675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D88B-F92F-B5B9-9F3D-F2FDBBEB98D0}"/>
              </a:ext>
            </a:extLst>
          </p:cNvPr>
          <p:cNvSpPr>
            <a:spLocks noGrp="1"/>
          </p:cNvSpPr>
          <p:nvPr>
            <p:ph type="title"/>
          </p:nvPr>
        </p:nvSpPr>
        <p:spPr/>
        <p:txBody>
          <a:bodyPr/>
          <a:lstStyle/>
          <a:p>
            <a:r>
              <a:rPr lang="en-US" dirty="0"/>
              <a:t>CCC Structure</a:t>
            </a:r>
          </a:p>
        </p:txBody>
      </p:sp>
      <p:sp>
        <p:nvSpPr>
          <p:cNvPr id="3" name="Content Placeholder 2">
            <a:extLst>
              <a:ext uri="{FF2B5EF4-FFF2-40B4-BE49-F238E27FC236}">
                <a16:creationId xmlns:a16="http://schemas.microsoft.com/office/drawing/2014/main" id="{643FAC0D-CB18-17A3-844E-210A918C86AB}"/>
              </a:ext>
            </a:extLst>
          </p:cNvPr>
          <p:cNvSpPr>
            <a:spLocks noGrp="1"/>
          </p:cNvSpPr>
          <p:nvPr>
            <p:ph idx="1"/>
          </p:nvPr>
        </p:nvSpPr>
        <p:spPr/>
        <p:txBody>
          <a:bodyPr/>
          <a:lstStyle/>
          <a:p>
            <a:r>
              <a:rPr lang="en-US" dirty="0"/>
              <a:t>Referenced by paragraph</a:t>
            </a:r>
          </a:p>
          <a:p>
            <a:r>
              <a:rPr lang="en-US" dirty="0"/>
              <a:t>Footnotes (also Index of Citations)</a:t>
            </a:r>
          </a:p>
          <a:p>
            <a:pPr lvl="1"/>
            <a:r>
              <a:rPr lang="en-US" dirty="0"/>
              <a:t>Scripture</a:t>
            </a:r>
          </a:p>
          <a:p>
            <a:pPr lvl="1"/>
            <a:r>
              <a:rPr lang="en-US" dirty="0"/>
              <a:t>Councils</a:t>
            </a:r>
          </a:p>
          <a:p>
            <a:pPr lvl="1"/>
            <a:r>
              <a:rPr lang="en-US" dirty="0"/>
              <a:t>Pontifical and Ecclesiastical documents</a:t>
            </a:r>
          </a:p>
          <a:p>
            <a:pPr lvl="1"/>
            <a:r>
              <a:rPr lang="en-US" dirty="0"/>
              <a:t>Canon Law</a:t>
            </a:r>
          </a:p>
          <a:p>
            <a:pPr lvl="1"/>
            <a:r>
              <a:rPr lang="en-US" dirty="0"/>
              <a:t>Liturgy</a:t>
            </a:r>
          </a:p>
          <a:p>
            <a:pPr lvl="1"/>
            <a:r>
              <a:rPr lang="en-US" dirty="0"/>
              <a:t>Ecclesiastical writers</a:t>
            </a:r>
          </a:p>
          <a:p>
            <a:pPr lvl="1"/>
            <a:endParaRPr lang="en-US" dirty="0"/>
          </a:p>
        </p:txBody>
      </p:sp>
    </p:spTree>
    <p:extLst>
      <p:ext uri="{BB962C8B-B14F-4D97-AF65-F5344CB8AC3E}">
        <p14:creationId xmlns:p14="http://schemas.microsoft.com/office/powerpoint/2010/main" val="336099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B26F-6905-4261-B2FE-F845CCE971D7}"/>
              </a:ext>
            </a:extLst>
          </p:cNvPr>
          <p:cNvSpPr>
            <a:spLocks noGrp="1"/>
          </p:cNvSpPr>
          <p:nvPr>
            <p:ph type="title"/>
          </p:nvPr>
        </p:nvSpPr>
        <p:spPr/>
        <p:txBody>
          <a:bodyPr/>
          <a:lstStyle/>
          <a:p>
            <a:r>
              <a:rPr lang="en-US" dirty="0"/>
              <a:t>The Liturgical Year</a:t>
            </a:r>
          </a:p>
        </p:txBody>
      </p:sp>
      <p:pic>
        <p:nvPicPr>
          <p:cNvPr id="4" name="Content Placeholder 3">
            <a:extLst>
              <a:ext uri="{FF2B5EF4-FFF2-40B4-BE49-F238E27FC236}">
                <a16:creationId xmlns:a16="http://schemas.microsoft.com/office/drawing/2014/main" id="{8699DE1A-2898-4C7E-A141-9B2277960A9E}"/>
              </a:ext>
            </a:extLst>
          </p:cNvPr>
          <p:cNvPicPr>
            <a:picLocks noGrp="1" noChangeAspect="1"/>
          </p:cNvPicPr>
          <p:nvPr>
            <p:ph idx="1"/>
          </p:nvPr>
        </p:nvPicPr>
        <p:blipFill>
          <a:blip r:embed="rId3"/>
          <a:stretch>
            <a:fillRect/>
          </a:stretch>
        </p:blipFill>
        <p:spPr>
          <a:xfrm>
            <a:off x="457200" y="1441084"/>
            <a:ext cx="5252520" cy="5252520"/>
          </a:xfrm>
          <a:prstGeom prst="rect">
            <a:avLst/>
          </a:prstGeom>
        </p:spPr>
      </p:pic>
      <p:sp>
        <p:nvSpPr>
          <p:cNvPr id="3" name="TextBox 2">
            <a:extLst>
              <a:ext uri="{FF2B5EF4-FFF2-40B4-BE49-F238E27FC236}">
                <a16:creationId xmlns:a16="http://schemas.microsoft.com/office/drawing/2014/main" id="{32BE167C-2AC6-42B0-81CD-46AB28D2883E}"/>
              </a:ext>
            </a:extLst>
          </p:cNvPr>
          <p:cNvSpPr txBox="1"/>
          <p:nvPr/>
        </p:nvSpPr>
        <p:spPr>
          <a:xfrm>
            <a:off x="6019799" y="2690336"/>
            <a:ext cx="266700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“On the first day of the week when we gathered for the breaking of the bread…”</a:t>
            </a:r>
          </a:p>
          <a:p>
            <a:pPr algn="r"/>
            <a:r>
              <a:rPr lang="en-US" dirty="0">
                <a:latin typeface="Arial" panose="020B0604020202020204" pitchFamily="34" charset="0"/>
                <a:ea typeface="Calibri" panose="020F0502020204030204" pitchFamily="34" charset="0"/>
                <a:cs typeface="Times New Roman" panose="02020603050405020304" pitchFamily="18" charset="0"/>
              </a:rPr>
              <a:t>Acts </a:t>
            </a:r>
            <a:r>
              <a:rPr lang="en-US" sz="1800" dirty="0">
                <a:effectLst/>
                <a:latin typeface="Arial" panose="020B0604020202020204" pitchFamily="34" charset="0"/>
                <a:ea typeface="Calibri" panose="020F0502020204030204" pitchFamily="34" charset="0"/>
                <a:cs typeface="Times New Roman" panose="02020603050405020304" pitchFamily="18" charset="0"/>
              </a:rPr>
              <a:t>20:7</a:t>
            </a:r>
            <a:r>
              <a:rPr lang="en-US" sz="1800" dirty="0">
                <a:solidFill>
                  <a:srgbClr val="333333"/>
                </a:solidFill>
                <a:effectLst/>
                <a:latin typeface="Open Sans" panose="020B0606030504020204" pitchFamily="34" charset="0"/>
                <a:ea typeface="Calibri" panose="020F0502020204030204" pitchFamily="34" charset="0"/>
                <a:cs typeface="Helvetica"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6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0595-0B5C-4A52-9C1C-9127B4FE23CD}"/>
              </a:ext>
            </a:extLst>
          </p:cNvPr>
          <p:cNvSpPr>
            <a:spLocks noGrp="1"/>
          </p:cNvSpPr>
          <p:nvPr>
            <p:ph type="title"/>
          </p:nvPr>
        </p:nvSpPr>
        <p:spPr/>
        <p:txBody>
          <a:bodyPr/>
          <a:lstStyle/>
          <a:p>
            <a:r>
              <a:rPr lang="en-US" dirty="0"/>
              <a:t>Liturgical Seasons</a:t>
            </a:r>
          </a:p>
        </p:txBody>
      </p:sp>
      <p:graphicFrame>
        <p:nvGraphicFramePr>
          <p:cNvPr id="4" name="Table 4">
            <a:extLst>
              <a:ext uri="{FF2B5EF4-FFF2-40B4-BE49-F238E27FC236}">
                <a16:creationId xmlns:a16="http://schemas.microsoft.com/office/drawing/2014/main" id="{D94C264D-9625-4A9B-99E8-0E6B291364E9}"/>
              </a:ext>
            </a:extLst>
          </p:cNvPr>
          <p:cNvGraphicFramePr>
            <a:graphicFrameLocks noGrp="1"/>
          </p:cNvGraphicFramePr>
          <p:nvPr>
            <p:ph idx="1"/>
          </p:nvPr>
        </p:nvGraphicFramePr>
        <p:xfrm>
          <a:off x="152401" y="1844040"/>
          <a:ext cx="8839199" cy="4739640"/>
        </p:xfrm>
        <a:graphic>
          <a:graphicData uri="http://schemas.openxmlformats.org/drawingml/2006/table">
            <a:tbl>
              <a:tblPr firstRow="1" bandRow="1">
                <a:tableStyleId>{5C22544A-7EE6-4342-B048-85BDC9FD1C3A}</a:tableStyleId>
              </a:tblPr>
              <a:tblGrid>
                <a:gridCol w="821343">
                  <a:extLst>
                    <a:ext uri="{9D8B030D-6E8A-4147-A177-3AD203B41FA5}">
                      <a16:colId xmlns:a16="http://schemas.microsoft.com/office/drawing/2014/main" val="3813009865"/>
                    </a:ext>
                  </a:extLst>
                </a:gridCol>
                <a:gridCol w="1145408">
                  <a:extLst>
                    <a:ext uri="{9D8B030D-6E8A-4147-A177-3AD203B41FA5}">
                      <a16:colId xmlns:a16="http://schemas.microsoft.com/office/drawing/2014/main" val="1884786935"/>
                    </a:ext>
                  </a:extLst>
                </a:gridCol>
                <a:gridCol w="1145408">
                  <a:extLst>
                    <a:ext uri="{9D8B030D-6E8A-4147-A177-3AD203B41FA5}">
                      <a16:colId xmlns:a16="http://schemas.microsoft.com/office/drawing/2014/main" val="3556187319"/>
                    </a:ext>
                  </a:extLst>
                </a:gridCol>
                <a:gridCol w="1145408">
                  <a:extLst>
                    <a:ext uri="{9D8B030D-6E8A-4147-A177-3AD203B41FA5}">
                      <a16:colId xmlns:a16="http://schemas.microsoft.com/office/drawing/2014/main" val="3596099007"/>
                    </a:ext>
                  </a:extLst>
                </a:gridCol>
                <a:gridCol w="1145408">
                  <a:extLst>
                    <a:ext uri="{9D8B030D-6E8A-4147-A177-3AD203B41FA5}">
                      <a16:colId xmlns:a16="http://schemas.microsoft.com/office/drawing/2014/main" val="398279540"/>
                    </a:ext>
                  </a:extLst>
                </a:gridCol>
                <a:gridCol w="1145408">
                  <a:extLst>
                    <a:ext uri="{9D8B030D-6E8A-4147-A177-3AD203B41FA5}">
                      <a16:colId xmlns:a16="http://schemas.microsoft.com/office/drawing/2014/main" val="3624024632"/>
                    </a:ext>
                  </a:extLst>
                </a:gridCol>
                <a:gridCol w="1145408">
                  <a:extLst>
                    <a:ext uri="{9D8B030D-6E8A-4147-A177-3AD203B41FA5}">
                      <a16:colId xmlns:a16="http://schemas.microsoft.com/office/drawing/2014/main" val="3549533165"/>
                    </a:ext>
                  </a:extLst>
                </a:gridCol>
                <a:gridCol w="1145408">
                  <a:extLst>
                    <a:ext uri="{9D8B030D-6E8A-4147-A177-3AD203B41FA5}">
                      <a16:colId xmlns:a16="http://schemas.microsoft.com/office/drawing/2014/main" val="3685623581"/>
                    </a:ext>
                  </a:extLst>
                </a:gridCol>
              </a:tblGrid>
              <a:tr h="899160">
                <a:tc>
                  <a:txBody>
                    <a:bodyPr/>
                    <a:lstStyle/>
                    <a:p>
                      <a:pPr algn="ctr"/>
                      <a:r>
                        <a:rPr lang="en-US" sz="1600" dirty="0">
                          <a:solidFill>
                            <a:schemeClr val="tx1"/>
                          </a:solidFill>
                        </a:rPr>
                        <a:t>Season</a:t>
                      </a:r>
                    </a:p>
                  </a:txBody>
                  <a:tcPr anchor="ctr">
                    <a:solidFill>
                      <a:srgbClr val="E9EDF4"/>
                    </a:solidFill>
                  </a:tcPr>
                </a:tc>
                <a:tc>
                  <a:txBody>
                    <a:bodyPr/>
                    <a:lstStyle/>
                    <a:p>
                      <a:pPr algn="ctr"/>
                      <a:r>
                        <a:rPr lang="en-US" sz="1600" dirty="0"/>
                        <a:t>Advent</a:t>
                      </a:r>
                    </a:p>
                  </a:txBody>
                  <a:tcPr anchor="ctr">
                    <a:solidFill>
                      <a:srgbClr val="9900CC"/>
                    </a:solidFill>
                  </a:tcPr>
                </a:tc>
                <a:tc>
                  <a:txBody>
                    <a:bodyPr/>
                    <a:lstStyle/>
                    <a:p>
                      <a:pPr algn="ctr"/>
                      <a:r>
                        <a:rPr lang="en-US" sz="1600" dirty="0">
                          <a:solidFill>
                            <a:srgbClr val="FF9900"/>
                          </a:solidFill>
                        </a:rPr>
                        <a:t>Christmas</a:t>
                      </a:r>
                    </a:p>
                  </a:txBody>
                  <a:tcPr anchor="ctr">
                    <a:solidFill>
                      <a:schemeClr val="bg1"/>
                    </a:solidFill>
                  </a:tcPr>
                </a:tc>
                <a:tc>
                  <a:txBody>
                    <a:bodyPr/>
                    <a:lstStyle/>
                    <a:p>
                      <a:pPr algn="ctr"/>
                      <a:r>
                        <a:rPr lang="en-US" sz="1600" dirty="0"/>
                        <a:t>Ordinary Time</a:t>
                      </a:r>
                    </a:p>
                  </a:txBody>
                  <a:tcPr anchor="ctr">
                    <a:solidFill>
                      <a:srgbClr val="009900"/>
                    </a:solidFill>
                  </a:tcPr>
                </a:tc>
                <a:tc>
                  <a:txBody>
                    <a:bodyPr/>
                    <a:lstStyle/>
                    <a:p>
                      <a:pPr algn="ctr"/>
                      <a:r>
                        <a:rPr lang="en-US" sz="1600" dirty="0"/>
                        <a:t>Lent</a:t>
                      </a:r>
                    </a:p>
                  </a:txBody>
                  <a:tcPr anchor="ctr">
                    <a:solidFill>
                      <a:srgbClr val="9900CC"/>
                    </a:solidFill>
                  </a:tcPr>
                </a:tc>
                <a:tc>
                  <a:txBody>
                    <a:bodyPr/>
                    <a:lstStyle/>
                    <a:p>
                      <a:pPr algn="ctr"/>
                      <a:r>
                        <a:rPr lang="en-US" sz="1600" dirty="0">
                          <a:solidFill>
                            <a:schemeClr val="bg1"/>
                          </a:solidFill>
                        </a:rPr>
                        <a:t>Triduum</a:t>
                      </a:r>
                    </a:p>
                  </a:txBody>
                  <a:tcPr anchor="ctr">
                    <a:solidFill>
                      <a:srgbClr val="FF0000"/>
                    </a:solidFill>
                  </a:tcPr>
                </a:tc>
                <a:tc>
                  <a:txBody>
                    <a:bodyPr/>
                    <a:lstStyle/>
                    <a:p>
                      <a:pPr algn="ctr"/>
                      <a:r>
                        <a:rPr lang="en-US" sz="1600" dirty="0">
                          <a:solidFill>
                            <a:srgbClr val="FF9900"/>
                          </a:solidFill>
                        </a:rPr>
                        <a:t>Easter</a:t>
                      </a:r>
                    </a:p>
                  </a:txBody>
                  <a:tcPr anchor="ctr">
                    <a:solidFill>
                      <a:schemeClr val="bg1"/>
                    </a:solidFill>
                  </a:tcPr>
                </a:tc>
                <a:tc>
                  <a:txBody>
                    <a:bodyPr/>
                    <a:lstStyle/>
                    <a:p>
                      <a:pPr algn="ctr"/>
                      <a:r>
                        <a:rPr lang="en-US" sz="1600" dirty="0"/>
                        <a:t>Ordinary Time</a:t>
                      </a:r>
                    </a:p>
                  </a:txBody>
                  <a:tcPr anchor="ctr">
                    <a:solidFill>
                      <a:srgbClr val="009900"/>
                    </a:solidFill>
                  </a:tcPr>
                </a:tc>
                <a:extLst>
                  <a:ext uri="{0D108BD9-81ED-4DB2-BD59-A6C34878D82A}">
                    <a16:rowId xmlns:a16="http://schemas.microsoft.com/office/drawing/2014/main" val="692596748"/>
                  </a:ext>
                </a:extLst>
              </a:tr>
              <a:tr h="914400">
                <a:tc>
                  <a:txBody>
                    <a:bodyPr/>
                    <a:lstStyle/>
                    <a:p>
                      <a:r>
                        <a:rPr lang="en-US" sz="1400" dirty="0"/>
                        <a:t>Length</a:t>
                      </a:r>
                    </a:p>
                  </a:txBody>
                  <a:tcPr anchor="ctr"/>
                </a:tc>
                <a:tc>
                  <a:txBody>
                    <a:bodyPr/>
                    <a:lstStyle/>
                    <a:p>
                      <a:endParaRPr lang="en-US" sz="1400" dirty="0"/>
                    </a:p>
                  </a:txBody>
                  <a:tcPr/>
                </a:tc>
                <a:tc>
                  <a:txBody>
                    <a:bodyPr/>
                    <a:lstStyle/>
                    <a:p>
                      <a:endParaRPr lang="en-US" sz="12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40191318"/>
                  </a:ext>
                </a:extLst>
              </a:tr>
              <a:tr h="1280160">
                <a:tc>
                  <a:txBody>
                    <a:bodyPr/>
                    <a:lstStyle/>
                    <a:p>
                      <a:r>
                        <a:rPr lang="en-US" sz="1400"/>
                        <a:t>Purpose</a:t>
                      </a:r>
                      <a:endParaRPr lang="en-US" sz="14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sz="14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168396140"/>
                  </a:ext>
                </a:extLst>
              </a:tr>
              <a:tr h="1645920">
                <a:tc>
                  <a:txBody>
                    <a:bodyPr/>
                    <a:lstStyle/>
                    <a:p>
                      <a:r>
                        <a:rPr lang="en-US" sz="1200" dirty="0"/>
                        <a:t>Things to notice / do</a:t>
                      </a:r>
                    </a:p>
                  </a:txBody>
                  <a:tcPr anchor="ctr"/>
                </a:tc>
                <a:tc>
                  <a:txBody>
                    <a:bodyPr/>
                    <a:lstStyle/>
                    <a:p>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tc>
                <a:tc>
                  <a:txBody>
                    <a:bodyPr/>
                    <a:lstStyle/>
                    <a:p>
                      <a:pPr lvl="0"/>
                      <a:endParaRPr lang="en-US" sz="1200" kern="1200" dirty="0">
                        <a:solidFill>
                          <a:schemeClr val="dk1"/>
                        </a:solidFill>
                        <a:effectLst/>
                        <a:latin typeface="+mn-lt"/>
                        <a:ea typeface="+mn-ea"/>
                        <a:cs typeface="+mn-cs"/>
                      </a:endParaRPr>
                    </a:p>
                  </a:txBody>
                  <a:tcPr/>
                </a:tc>
                <a:tc>
                  <a:txBody>
                    <a:bodyPr/>
                    <a:lstStyle/>
                    <a:p>
                      <a:pPr lvl="0"/>
                      <a:endParaRPr lang="en-US" sz="1200" kern="1200" dirty="0">
                        <a:solidFill>
                          <a:schemeClr val="dk1"/>
                        </a:solidFill>
                        <a:effectLst/>
                        <a:latin typeface="+mn-lt"/>
                        <a:ea typeface="+mn-ea"/>
                        <a:cs typeface="+mn-cs"/>
                      </a:endParaRPr>
                    </a:p>
                  </a:txBody>
                  <a:tcPr/>
                </a:tc>
                <a:tc>
                  <a:txBody>
                    <a:bodyPr/>
                    <a:lstStyle/>
                    <a:p>
                      <a:endParaRPr lang="en-US" sz="1200" dirty="0"/>
                    </a:p>
                  </a:txBody>
                  <a:tcPr/>
                </a:tc>
                <a:tc>
                  <a:txBody>
                    <a:bodyPr/>
                    <a:lstStyle/>
                    <a:p>
                      <a:endParaRPr lang="en-US" dirty="0"/>
                    </a:p>
                  </a:txBody>
                  <a:tcPr/>
                </a:tc>
                <a:extLst>
                  <a:ext uri="{0D108BD9-81ED-4DB2-BD59-A6C34878D82A}">
                    <a16:rowId xmlns:a16="http://schemas.microsoft.com/office/drawing/2014/main" val="1559612690"/>
                  </a:ext>
                </a:extLst>
              </a:tr>
            </a:tbl>
          </a:graphicData>
        </a:graphic>
      </p:graphicFrame>
      <p:sp>
        <p:nvSpPr>
          <p:cNvPr id="3" name="TextBox 2">
            <a:extLst>
              <a:ext uri="{FF2B5EF4-FFF2-40B4-BE49-F238E27FC236}">
                <a16:creationId xmlns:a16="http://schemas.microsoft.com/office/drawing/2014/main" id="{0938064C-DE19-4D0F-8629-EE38BAFD51AE}"/>
              </a:ext>
            </a:extLst>
          </p:cNvPr>
          <p:cNvSpPr txBox="1"/>
          <p:nvPr/>
        </p:nvSpPr>
        <p:spPr>
          <a:xfrm>
            <a:off x="1151864" y="3058180"/>
            <a:ext cx="772904" cy="307777"/>
          </a:xfrm>
          <a:prstGeom prst="rect">
            <a:avLst/>
          </a:prstGeom>
          <a:noFill/>
        </p:spPr>
        <p:txBody>
          <a:bodyPr wrap="none" rtlCol="0">
            <a:spAutoFit/>
          </a:bodyPr>
          <a:lstStyle/>
          <a:p>
            <a:pPr algn="ctr"/>
            <a:r>
              <a:rPr lang="en-US" sz="1400" dirty="0"/>
              <a:t>4 weeks</a:t>
            </a:r>
          </a:p>
        </p:txBody>
      </p:sp>
      <p:sp>
        <p:nvSpPr>
          <p:cNvPr id="5" name="TextBox 4">
            <a:extLst>
              <a:ext uri="{FF2B5EF4-FFF2-40B4-BE49-F238E27FC236}">
                <a16:creationId xmlns:a16="http://schemas.microsoft.com/office/drawing/2014/main" id="{EC61FF1E-B690-4F0C-8E95-B376A89DAA6A}"/>
              </a:ext>
            </a:extLst>
          </p:cNvPr>
          <p:cNvSpPr txBox="1"/>
          <p:nvPr/>
        </p:nvSpPr>
        <p:spPr>
          <a:xfrm>
            <a:off x="4648200" y="3058180"/>
            <a:ext cx="735907" cy="307777"/>
          </a:xfrm>
          <a:prstGeom prst="rect">
            <a:avLst/>
          </a:prstGeom>
          <a:noFill/>
        </p:spPr>
        <p:txBody>
          <a:bodyPr wrap="none" rtlCol="0">
            <a:spAutoFit/>
          </a:bodyPr>
          <a:lstStyle/>
          <a:p>
            <a:pPr algn="ctr"/>
            <a:r>
              <a:rPr lang="en-US" sz="1400" dirty="0"/>
              <a:t>40 days</a:t>
            </a:r>
          </a:p>
        </p:txBody>
      </p:sp>
      <p:sp>
        <p:nvSpPr>
          <p:cNvPr id="6" name="TextBox 5">
            <a:extLst>
              <a:ext uri="{FF2B5EF4-FFF2-40B4-BE49-F238E27FC236}">
                <a16:creationId xmlns:a16="http://schemas.microsoft.com/office/drawing/2014/main" id="{79CFB0E9-1DA4-48CD-A6C6-2A02D8E92DFA}"/>
              </a:ext>
            </a:extLst>
          </p:cNvPr>
          <p:cNvSpPr txBox="1"/>
          <p:nvPr/>
        </p:nvSpPr>
        <p:spPr>
          <a:xfrm>
            <a:off x="3328423" y="2842736"/>
            <a:ext cx="1014977" cy="738664"/>
          </a:xfrm>
          <a:prstGeom prst="rect">
            <a:avLst/>
          </a:prstGeom>
          <a:noFill/>
        </p:spPr>
        <p:txBody>
          <a:bodyPr wrap="square" rtlCol="0">
            <a:spAutoFit/>
          </a:bodyPr>
          <a:lstStyle/>
          <a:p>
            <a:pPr algn="ctr"/>
            <a:r>
              <a:rPr lang="en-US" sz="1400" dirty="0"/>
              <a:t>Varies depending on year</a:t>
            </a:r>
          </a:p>
        </p:txBody>
      </p:sp>
      <p:sp>
        <p:nvSpPr>
          <p:cNvPr id="7" name="TextBox 6">
            <a:extLst>
              <a:ext uri="{FF2B5EF4-FFF2-40B4-BE49-F238E27FC236}">
                <a16:creationId xmlns:a16="http://schemas.microsoft.com/office/drawing/2014/main" id="{9E05C5C3-28EE-4ACE-9856-6FCF5726E815}"/>
              </a:ext>
            </a:extLst>
          </p:cNvPr>
          <p:cNvSpPr txBox="1"/>
          <p:nvPr/>
        </p:nvSpPr>
        <p:spPr>
          <a:xfrm>
            <a:off x="5811240" y="3058180"/>
            <a:ext cx="644535" cy="307777"/>
          </a:xfrm>
          <a:prstGeom prst="rect">
            <a:avLst/>
          </a:prstGeom>
          <a:noFill/>
        </p:spPr>
        <p:txBody>
          <a:bodyPr wrap="none" rtlCol="0">
            <a:spAutoFit/>
          </a:bodyPr>
          <a:lstStyle/>
          <a:p>
            <a:pPr algn="ctr"/>
            <a:r>
              <a:rPr lang="en-US" sz="1400" dirty="0"/>
              <a:t>3 days</a:t>
            </a:r>
          </a:p>
        </p:txBody>
      </p:sp>
      <p:sp>
        <p:nvSpPr>
          <p:cNvPr id="8" name="TextBox 7">
            <a:extLst>
              <a:ext uri="{FF2B5EF4-FFF2-40B4-BE49-F238E27FC236}">
                <a16:creationId xmlns:a16="http://schemas.microsoft.com/office/drawing/2014/main" id="{A35DE2C9-F5D2-4DFC-BC3B-E7CA2879F827}"/>
              </a:ext>
            </a:extLst>
          </p:cNvPr>
          <p:cNvSpPr txBox="1"/>
          <p:nvPr/>
        </p:nvSpPr>
        <p:spPr>
          <a:xfrm>
            <a:off x="1016217" y="4164687"/>
            <a:ext cx="1044197" cy="307777"/>
          </a:xfrm>
          <a:prstGeom prst="rect">
            <a:avLst/>
          </a:prstGeom>
          <a:noFill/>
        </p:spPr>
        <p:txBody>
          <a:bodyPr wrap="none" rtlCol="0">
            <a:spAutoFit/>
          </a:bodyPr>
          <a:lstStyle/>
          <a:p>
            <a:pPr algn="ctr"/>
            <a:r>
              <a:rPr lang="en-US" sz="1400" dirty="0"/>
              <a:t>Preparation</a:t>
            </a:r>
          </a:p>
        </p:txBody>
      </p:sp>
      <p:sp>
        <p:nvSpPr>
          <p:cNvPr id="9" name="TextBox 8">
            <a:extLst>
              <a:ext uri="{FF2B5EF4-FFF2-40B4-BE49-F238E27FC236}">
                <a16:creationId xmlns:a16="http://schemas.microsoft.com/office/drawing/2014/main" id="{73D2FB95-A434-4638-8977-28D3859EDC78}"/>
              </a:ext>
            </a:extLst>
          </p:cNvPr>
          <p:cNvSpPr txBox="1"/>
          <p:nvPr/>
        </p:nvSpPr>
        <p:spPr>
          <a:xfrm>
            <a:off x="7923615" y="2950458"/>
            <a:ext cx="1014977" cy="523220"/>
          </a:xfrm>
          <a:prstGeom prst="rect">
            <a:avLst/>
          </a:prstGeom>
          <a:noFill/>
        </p:spPr>
        <p:txBody>
          <a:bodyPr wrap="square" rtlCol="0">
            <a:spAutoFit/>
          </a:bodyPr>
          <a:lstStyle/>
          <a:p>
            <a:pPr algn="ctr"/>
            <a:r>
              <a:rPr lang="en-US" sz="1400" dirty="0"/>
              <a:t>34 weeks total</a:t>
            </a:r>
          </a:p>
        </p:txBody>
      </p:sp>
      <p:sp>
        <p:nvSpPr>
          <p:cNvPr id="10" name="TextBox 9">
            <a:extLst>
              <a:ext uri="{FF2B5EF4-FFF2-40B4-BE49-F238E27FC236}">
                <a16:creationId xmlns:a16="http://schemas.microsoft.com/office/drawing/2014/main" id="{BD35433A-C98F-4146-A878-701E35DF137E}"/>
              </a:ext>
            </a:extLst>
          </p:cNvPr>
          <p:cNvSpPr txBox="1"/>
          <p:nvPr/>
        </p:nvSpPr>
        <p:spPr>
          <a:xfrm>
            <a:off x="6917761" y="3058180"/>
            <a:ext cx="735907" cy="307777"/>
          </a:xfrm>
          <a:prstGeom prst="rect">
            <a:avLst/>
          </a:prstGeom>
          <a:noFill/>
        </p:spPr>
        <p:txBody>
          <a:bodyPr wrap="none" rtlCol="0">
            <a:spAutoFit/>
          </a:bodyPr>
          <a:lstStyle/>
          <a:p>
            <a:pPr algn="ctr"/>
            <a:r>
              <a:rPr lang="en-US" sz="1400" dirty="0"/>
              <a:t>50 days</a:t>
            </a:r>
          </a:p>
        </p:txBody>
      </p:sp>
      <p:sp>
        <p:nvSpPr>
          <p:cNvPr id="11" name="TextBox 10">
            <a:extLst>
              <a:ext uri="{FF2B5EF4-FFF2-40B4-BE49-F238E27FC236}">
                <a16:creationId xmlns:a16="http://schemas.microsoft.com/office/drawing/2014/main" id="{74CABF76-83AA-43D2-9BD4-A930DA73F923}"/>
              </a:ext>
            </a:extLst>
          </p:cNvPr>
          <p:cNvSpPr txBox="1"/>
          <p:nvPr/>
        </p:nvSpPr>
        <p:spPr>
          <a:xfrm>
            <a:off x="2289958" y="3058180"/>
            <a:ext cx="825675" cy="307777"/>
          </a:xfrm>
          <a:prstGeom prst="rect">
            <a:avLst/>
          </a:prstGeom>
          <a:noFill/>
        </p:spPr>
        <p:txBody>
          <a:bodyPr wrap="none" rtlCol="0">
            <a:spAutoFit/>
          </a:bodyPr>
          <a:lstStyle/>
          <a:p>
            <a:pPr algn="ctr"/>
            <a:r>
              <a:rPr lang="en-US" sz="1400" dirty="0"/>
              <a:t>~12 days</a:t>
            </a:r>
          </a:p>
        </p:txBody>
      </p:sp>
      <p:sp>
        <p:nvSpPr>
          <p:cNvPr id="12" name="TextBox 11">
            <a:extLst>
              <a:ext uri="{FF2B5EF4-FFF2-40B4-BE49-F238E27FC236}">
                <a16:creationId xmlns:a16="http://schemas.microsoft.com/office/drawing/2014/main" id="{A43C0ED0-7A5D-4938-91AD-3C6F8208849B}"/>
              </a:ext>
            </a:extLst>
          </p:cNvPr>
          <p:cNvSpPr txBox="1"/>
          <p:nvPr/>
        </p:nvSpPr>
        <p:spPr>
          <a:xfrm>
            <a:off x="2136614" y="3949243"/>
            <a:ext cx="1163831" cy="738664"/>
          </a:xfrm>
          <a:prstGeom prst="rect">
            <a:avLst/>
          </a:prstGeom>
          <a:noFill/>
        </p:spPr>
        <p:txBody>
          <a:bodyPr wrap="square" rtlCol="0">
            <a:spAutoFit/>
          </a:bodyPr>
          <a:lstStyle/>
          <a:p>
            <a:pPr algn="ctr"/>
            <a:r>
              <a:rPr lang="en-US" sz="1400" kern="1200" dirty="0">
                <a:solidFill>
                  <a:schemeClr val="dk1"/>
                </a:solidFill>
                <a:effectLst/>
                <a:latin typeface="+mn-lt"/>
                <a:ea typeface="+mn-ea"/>
                <a:cs typeface="+mn-cs"/>
              </a:rPr>
              <a:t>Celebration of Jesus among us</a:t>
            </a:r>
            <a:endParaRPr lang="en-US" sz="1400" dirty="0"/>
          </a:p>
        </p:txBody>
      </p:sp>
      <p:sp>
        <p:nvSpPr>
          <p:cNvPr id="13" name="TextBox 12">
            <a:extLst>
              <a:ext uri="{FF2B5EF4-FFF2-40B4-BE49-F238E27FC236}">
                <a16:creationId xmlns:a16="http://schemas.microsoft.com/office/drawing/2014/main" id="{C376C6EE-C325-4357-9E62-A77694BE15DA}"/>
              </a:ext>
            </a:extLst>
          </p:cNvPr>
          <p:cNvSpPr txBox="1"/>
          <p:nvPr/>
        </p:nvSpPr>
        <p:spPr>
          <a:xfrm>
            <a:off x="4378830" y="3841522"/>
            <a:ext cx="11344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Preparation; repentance; spiritual renewal</a:t>
            </a:r>
            <a:endParaRPr lang="en-US" sz="1400" dirty="0"/>
          </a:p>
        </p:txBody>
      </p:sp>
      <p:sp>
        <p:nvSpPr>
          <p:cNvPr id="14" name="TextBox 13">
            <a:extLst>
              <a:ext uri="{FF2B5EF4-FFF2-40B4-BE49-F238E27FC236}">
                <a16:creationId xmlns:a16="http://schemas.microsoft.com/office/drawing/2014/main" id="{A314B77B-9A8C-4CF3-B404-D02008F9CBDF}"/>
              </a:ext>
            </a:extLst>
          </p:cNvPr>
          <p:cNvSpPr txBox="1"/>
          <p:nvPr/>
        </p:nvSpPr>
        <p:spPr>
          <a:xfrm>
            <a:off x="5576849" y="3949243"/>
            <a:ext cx="1120397" cy="738664"/>
          </a:xfrm>
          <a:prstGeom prst="rect">
            <a:avLst/>
          </a:prstGeom>
          <a:noFill/>
        </p:spPr>
        <p:txBody>
          <a:bodyPr wrap="square" rtlCol="0">
            <a:spAutoFit/>
          </a:bodyPr>
          <a:lstStyle/>
          <a:p>
            <a:pPr algn="ctr"/>
            <a:r>
              <a:rPr lang="en-US" sz="1400" dirty="0"/>
              <a:t>Holiest 3 days of the year</a:t>
            </a:r>
          </a:p>
        </p:txBody>
      </p:sp>
      <p:sp>
        <p:nvSpPr>
          <p:cNvPr id="15" name="TextBox 14">
            <a:extLst>
              <a:ext uri="{FF2B5EF4-FFF2-40B4-BE49-F238E27FC236}">
                <a16:creationId xmlns:a16="http://schemas.microsoft.com/office/drawing/2014/main" id="{47D44D50-ACAC-4290-BE66-D0465FCF2073}"/>
              </a:ext>
            </a:extLst>
          </p:cNvPr>
          <p:cNvSpPr txBox="1"/>
          <p:nvPr/>
        </p:nvSpPr>
        <p:spPr>
          <a:xfrm>
            <a:off x="6697246" y="3949243"/>
            <a:ext cx="1120397" cy="738664"/>
          </a:xfrm>
          <a:prstGeom prst="rect">
            <a:avLst/>
          </a:prstGeom>
          <a:noFill/>
        </p:spPr>
        <p:txBody>
          <a:bodyPr wrap="square" rtlCol="0">
            <a:spAutoFit/>
          </a:bodyPr>
          <a:lstStyle/>
          <a:p>
            <a:pPr algn="ctr"/>
            <a:r>
              <a:rPr lang="en-US" sz="1400" kern="1200" dirty="0">
                <a:solidFill>
                  <a:schemeClr val="dk1"/>
                </a:solidFill>
                <a:effectLst/>
                <a:latin typeface="+mn-lt"/>
                <a:ea typeface="+mn-ea"/>
                <a:cs typeface="+mn-cs"/>
              </a:rPr>
              <a:t>Celebration of the Resurrection </a:t>
            </a:r>
            <a:endParaRPr lang="en-US" sz="1100" dirty="0"/>
          </a:p>
        </p:txBody>
      </p:sp>
      <p:sp>
        <p:nvSpPr>
          <p:cNvPr id="16" name="TextBox 15">
            <a:extLst>
              <a:ext uri="{FF2B5EF4-FFF2-40B4-BE49-F238E27FC236}">
                <a16:creationId xmlns:a16="http://schemas.microsoft.com/office/drawing/2014/main" id="{1B68C94A-BF69-4E2B-B66D-860ABD469C01}"/>
              </a:ext>
            </a:extLst>
          </p:cNvPr>
          <p:cNvSpPr txBox="1"/>
          <p:nvPr/>
        </p:nvSpPr>
        <p:spPr>
          <a:xfrm>
            <a:off x="1049083" y="5491609"/>
            <a:ext cx="1008317" cy="523220"/>
          </a:xfrm>
          <a:prstGeom prst="rect">
            <a:avLst/>
          </a:prstGeom>
          <a:noFill/>
        </p:spPr>
        <p:txBody>
          <a:bodyPr wrap="square" rtlCol="0">
            <a:spAutoFit/>
          </a:bodyPr>
          <a:lstStyle/>
          <a:p>
            <a:pPr algn="ctr"/>
            <a:r>
              <a:rPr lang="en-US" sz="1400" kern="1200" dirty="0">
                <a:solidFill>
                  <a:schemeClr val="dk1"/>
                </a:solidFill>
                <a:effectLst/>
                <a:latin typeface="+mn-lt"/>
                <a:ea typeface="+mn-ea"/>
                <a:cs typeface="+mn-cs"/>
              </a:rPr>
              <a:t>Omission of Gloria</a:t>
            </a:r>
            <a:endParaRPr lang="en-US" sz="1400" dirty="0"/>
          </a:p>
        </p:txBody>
      </p:sp>
      <p:sp>
        <p:nvSpPr>
          <p:cNvPr id="17" name="TextBox 16">
            <a:extLst>
              <a:ext uri="{FF2B5EF4-FFF2-40B4-BE49-F238E27FC236}">
                <a16:creationId xmlns:a16="http://schemas.microsoft.com/office/drawing/2014/main" id="{88E3B4EE-BDE3-45C3-B66E-B857C846FB0F}"/>
              </a:ext>
            </a:extLst>
          </p:cNvPr>
          <p:cNvSpPr txBox="1"/>
          <p:nvPr/>
        </p:nvSpPr>
        <p:spPr>
          <a:xfrm>
            <a:off x="7893844" y="3733800"/>
            <a:ext cx="1097756" cy="1169551"/>
          </a:xfrm>
          <a:prstGeom prst="rect">
            <a:avLst/>
          </a:prstGeom>
          <a:noFill/>
        </p:spPr>
        <p:txBody>
          <a:bodyPr wrap="square" rtlCol="0">
            <a:spAutoFit/>
          </a:bodyPr>
          <a:lstStyle/>
          <a:p>
            <a:pPr algn="ctr"/>
            <a:r>
              <a:rPr lang="en-US" sz="1400" kern="1200" dirty="0">
                <a:solidFill>
                  <a:schemeClr val="dk1"/>
                </a:solidFill>
                <a:effectLst/>
                <a:latin typeface="+mn-lt"/>
                <a:ea typeface="+mn-ea"/>
                <a:cs typeface="+mn-cs"/>
              </a:rPr>
              <a:t>Nothing ordinary about Ordinary Time</a:t>
            </a:r>
            <a:endParaRPr lang="en-US" sz="1100" dirty="0"/>
          </a:p>
        </p:txBody>
      </p:sp>
      <p:sp>
        <p:nvSpPr>
          <p:cNvPr id="18" name="TextBox 17">
            <a:extLst>
              <a:ext uri="{FF2B5EF4-FFF2-40B4-BE49-F238E27FC236}">
                <a16:creationId xmlns:a16="http://schemas.microsoft.com/office/drawing/2014/main" id="{9B37A58C-4FCA-4B8E-84C6-B3D473824367}"/>
              </a:ext>
            </a:extLst>
          </p:cNvPr>
          <p:cNvSpPr txBox="1"/>
          <p:nvPr/>
        </p:nvSpPr>
        <p:spPr>
          <a:xfrm>
            <a:off x="3279014" y="3841522"/>
            <a:ext cx="1146554" cy="954107"/>
          </a:xfrm>
          <a:prstGeom prst="rect">
            <a:avLst/>
          </a:prstGeom>
          <a:noFill/>
        </p:spPr>
        <p:txBody>
          <a:bodyPr wrap="square" rtlCol="0">
            <a:spAutoFit/>
          </a:bodyPr>
          <a:lstStyle/>
          <a:p>
            <a:pPr algn="ctr"/>
            <a:r>
              <a:rPr lang="en-US" sz="1400" dirty="0"/>
              <a:t>Proclamation of the Kingdom of God</a:t>
            </a:r>
          </a:p>
        </p:txBody>
      </p:sp>
      <p:sp>
        <p:nvSpPr>
          <p:cNvPr id="19" name="TextBox 18">
            <a:extLst>
              <a:ext uri="{FF2B5EF4-FFF2-40B4-BE49-F238E27FC236}">
                <a16:creationId xmlns:a16="http://schemas.microsoft.com/office/drawing/2014/main" id="{F89ACF3E-92DE-4966-AA94-632F7734AE6F}"/>
              </a:ext>
            </a:extLst>
          </p:cNvPr>
          <p:cNvSpPr txBox="1"/>
          <p:nvPr/>
        </p:nvSpPr>
        <p:spPr>
          <a:xfrm>
            <a:off x="4458499" y="4953000"/>
            <a:ext cx="1044197" cy="1600438"/>
          </a:xfrm>
          <a:prstGeom prst="rect">
            <a:avLst/>
          </a:prstGeom>
          <a:noFill/>
        </p:spPr>
        <p:txBody>
          <a:bodyPr wrap="square" rtlCol="0">
            <a:spAutoFit/>
          </a:bodyPr>
          <a:lstStyle/>
          <a:p>
            <a:pPr lvl="0" algn="ctr"/>
            <a:r>
              <a:rPr lang="en-US" sz="1400" kern="1200" dirty="0">
                <a:solidFill>
                  <a:schemeClr val="dk1"/>
                </a:solidFill>
                <a:effectLst/>
                <a:latin typeface="+mn-lt"/>
                <a:ea typeface="+mn-ea"/>
                <a:cs typeface="+mn-cs"/>
              </a:rPr>
              <a:t>Begins with Ash Wednesday</a:t>
            </a:r>
          </a:p>
          <a:p>
            <a:pPr lvl="0" algn="ctr"/>
            <a:r>
              <a:rPr lang="en-US" sz="1400" kern="1200" dirty="0">
                <a:solidFill>
                  <a:schemeClr val="dk1"/>
                </a:solidFill>
                <a:effectLst/>
                <a:latin typeface="+mn-lt"/>
                <a:ea typeface="+mn-ea"/>
                <a:cs typeface="+mn-cs"/>
              </a:rPr>
              <a:t>Fasting and abstinence</a:t>
            </a:r>
          </a:p>
          <a:p>
            <a:pPr lvl="0" algn="ctr"/>
            <a:r>
              <a:rPr lang="en-US" sz="1400" kern="1200" dirty="0">
                <a:solidFill>
                  <a:schemeClr val="dk1"/>
                </a:solidFill>
                <a:effectLst/>
                <a:latin typeface="+mn-lt"/>
                <a:ea typeface="+mn-ea"/>
                <a:cs typeface="+mn-cs"/>
              </a:rPr>
              <a:t>Omission of Gloria</a:t>
            </a:r>
          </a:p>
        </p:txBody>
      </p:sp>
      <p:sp>
        <p:nvSpPr>
          <p:cNvPr id="20" name="TextBox 19">
            <a:extLst>
              <a:ext uri="{FF2B5EF4-FFF2-40B4-BE49-F238E27FC236}">
                <a16:creationId xmlns:a16="http://schemas.microsoft.com/office/drawing/2014/main" id="{11C463F8-1C1D-4949-99FA-1B268FAAEC06}"/>
              </a:ext>
            </a:extLst>
          </p:cNvPr>
          <p:cNvSpPr txBox="1"/>
          <p:nvPr/>
        </p:nvSpPr>
        <p:spPr>
          <a:xfrm>
            <a:off x="3289812" y="4953000"/>
            <a:ext cx="112512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Begins with Baptism of the Lord and ends with the Feast of Christ the King</a:t>
            </a:r>
          </a:p>
        </p:txBody>
      </p:sp>
      <p:sp>
        <p:nvSpPr>
          <p:cNvPr id="21" name="TextBox 20">
            <a:extLst>
              <a:ext uri="{FF2B5EF4-FFF2-40B4-BE49-F238E27FC236}">
                <a16:creationId xmlns:a16="http://schemas.microsoft.com/office/drawing/2014/main" id="{FFB88A7F-CB99-41EA-B606-4CCF134E130D}"/>
              </a:ext>
            </a:extLst>
          </p:cNvPr>
          <p:cNvSpPr txBox="1"/>
          <p:nvPr/>
        </p:nvSpPr>
        <p:spPr>
          <a:xfrm>
            <a:off x="5566216" y="5168444"/>
            <a:ext cx="1120397" cy="1169551"/>
          </a:xfrm>
          <a:prstGeom prst="rect">
            <a:avLst/>
          </a:prstGeom>
          <a:noFill/>
        </p:spPr>
        <p:txBody>
          <a:bodyPr wrap="square" rtlCol="0">
            <a:spAutoFit/>
          </a:bodyPr>
          <a:lstStyle/>
          <a:p>
            <a:pPr lvl="0" algn="ctr"/>
            <a:r>
              <a:rPr lang="en-US" sz="1400" kern="1200" dirty="0">
                <a:solidFill>
                  <a:schemeClr val="dk1"/>
                </a:solidFill>
                <a:effectLst/>
                <a:latin typeface="+mn-lt"/>
                <a:ea typeface="+mn-ea"/>
                <a:cs typeface="+mn-cs"/>
              </a:rPr>
              <a:t>Holy Thursday:  White </a:t>
            </a:r>
          </a:p>
          <a:p>
            <a:pPr lvl="0" algn="ctr"/>
            <a:r>
              <a:rPr lang="en-US" sz="1400" kern="1200" dirty="0">
                <a:solidFill>
                  <a:schemeClr val="dk1"/>
                </a:solidFill>
                <a:effectLst/>
                <a:latin typeface="+mn-lt"/>
                <a:ea typeface="+mn-ea"/>
                <a:cs typeface="+mn-cs"/>
              </a:rPr>
              <a:t>Good Friday:  Red</a:t>
            </a:r>
          </a:p>
        </p:txBody>
      </p:sp>
      <p:sp>
        <p:nvSpPr>
          <p:cNvPr id="22" name="TextBox 21">
            <a:extLst>
              <a:ext uri="{FF2B5EF4-FFF2-40B4-BE49-F238E27FC236}">
                <a16:creationId xmlns:a16="http://schemas.microsoft.com/office/drawing/2014/main" id="{B9CC8AF2-E49D-44FD-B7C3-3D79FB61FAF9}"/>
              </a:ext>
            </a:extLst>
          </p:cNvPr>
          <p:cNvSpPr txBox="1"/>
          <p:nvPr/>
        </p:nvSpPr>
        <p:spPr>
          <a:xfrm>
            <a:off x="2188008" y="5168444"/>
            <a:ext cx="1008317" cy="1169551"/>
          </a:xfrm>
          <a:prstGeom prst="rect">
            <a:avLst/>
          </a:prstGeom>
          <a:noFill/>
        </p:spPr>
        <p:txBody>
          <a:bodyPr wrap="square" rtlCol="0">
            <a:spAutoFit/>
          </a:bodyPr>
          <a:lstStyle/>
          <a:p>
            <a:pPr algn="ctr"/>
            <a:r>
              <a:rPr lang="en-US" sz="1400" kern="1200" dirty="0">
                <a:solidFill>
                  <a:schemeClr val="dk1"/>
                </a:solidFill>
                <a:effectLst/>
                <a:latin typeface="+mn-lt"/>
                <a:ea typeface="+mn-ea"/>
                <a:cs typeface="+mn-cs"/>
              </a:rPr>
              <a:t>Christmas songs during the whole season</a:t>
            </a:r>
            <a:endParaRPr lang="en-US" sz="1400" dirty="0"/>
          </a:p>
        </p:txBody>
      </p:sp>
      <p:sp>
        <p:nvSpPr>
          <p:cNvPr id="23" name="TextBox 22">
            <a:extLst>
              <a:ext uri="{FF2B5EF4-FFF2-40B4-BE49-F238E27FC236}">
                <a16:creationId xmlns:a16="http://schemas.microsoft.com/office/drawing/2014/main" id="{5D788032-F784-4691-BE8C-78BEAE565F36}"/>
              </a:ext>
            </a:extLst>
          </p:cNvPr>
          <p:cNvSpPr txBox="1"/>
          <p:nvPr/>
        </p:nvSpPr>
        <p:spPr>
          <a:xfrm>
            <a:off x="6706613" y="5383887"/>
            <a:ext cx="1120397" cy="738664"/>
          </a:xfrm>
          <a:prstGeom prst="rect">
            <a:avLst/>
          </a:prstGeom>
          <a:noFill/>
        </p:spPr>
        <p:txBody>
          <a:bodyPr wrap="square" rtlCol="0">
            <a:spAutoFit/>
          </a:bodyPr>
          <a:lstStyle/>
          <a:p>
            <a:pPr lvl="0" algn="ctr"/>
            <a:r>
              <a:rPr lang="en-US" sz="1400" kern="1200" dirty="0">
                <a:solidFill>
                  <a:schemeClr val="dk1"/>
                </a:solidFill>
                <a:effectLst/>
                <a:latin typeface="+mn-lt"/>
                <a:ea typeface="+mn-ea"/>
                <a:cs typeface="+mn-cs"/>
              </a:rPr>
              <a:t>2</a:t>
            </a:r>
            <a:r>
              <a:rPr lang="en-US" sz="1400" kern="1200" baseline="30000" dirty="0">
                <a:solidFill>
                  <a:schemeClr val="dk1"/>
                </a:solidFill>
                <a:effectLst/>
                <a:latin typeface="+mn-lt"/>
                <a:ea typeface="+mn-ea"/>
                <a:cs typeface="+mn-cs"/>
              </a:rPr>
              <a:t>nd</a:t>
            </a:r>
            <a:r>
              <a:rPr lang="en-US" sz="1400" kern="1200" dirty="0">
                <a:solidFill>
                  <a:schemeClr val="dk1"/>
                </a:solidFill>
                <a:effectLst/>
                <a:latin typeface="+mn-lt"/>
                <a:ea typeface="+mn-ea"/>
                <a:cs typeface="+mn-cs"/>
              </a:rPr>
              <a:t> Reading from Acts of the Apostles</a:t>
            </a:r>
          </a:p>
        </p:txBody>
      </p:sp>
    </p:spTree>
    <p:extLst>
      <p:ext uri="{BB962C8B-B14F-4D97-AF65-F5344CB8AC3E}">
        <p14:creationId xmlns:p14="http://schemas.microsoft.com/office/powerpoint/2010/main" val="41301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EFCB-F489-4355-B144-4F10FA86525E}"/>
              </a:ext>
            </a:extLst>
          </p:cNvPr>
          <p:cNvSpPr>
            <a:spLocks noGrp="1"/>
          </p:cNvSpPr>
          <p:nvPr>
            <p:ph type="title"/>
          </p:nvPr>
        </p:nvSpPr>
        <p:spPr/>
        <p:txBody>
          <a:bodyPr/>
          <a:lstStyle/>
          <a:p>
            <a:r>
              <a:rPr lang="en-US" dirty="0"/>
              <a:t>Other Occasions</a:t>
            </a:r>
          </a:p>
        </p:txBody>
      </p:sp>
      <p:sp>
        <p:nvSpPr>
          <p:cNvPr id="3" name="Content Placeholder 2">
            <a:extLst>
              <a:ext uri="{FF2B5EF4-FFF2-40B4-BE49-F238E27FC236}">
                <a16:creationId xmlns:a16="http://schemas.microsoft.com/office/drawing/2014/main" id="{8A78BAAE-597F-4CCC-AA12-FE25BEA82558}"/>
              </a:ext>
            </a:extLst>
          </p:cNvPr>
          <p:cNvSpPr>
            <a:spLocks noGrp="1"/>
          </p:cNvSpPr>
          <p:nvPr>
            <p:ph idx="1"/>
          </p:nvPr>
        </p:nvSpPr>
        <p:spPr>
          <a:xfrm>
            <a:off x="457200" y="1600200"/>
            <a:ext cx="8229600" cy="4876800"/>
          </a:xfrm>
        </p:spPr>
        <p:txBody>
          <a:bodyPr>
            <a:normAutofit fontScale="77500" lnSpcReduction="20000"/>
          </a:bodyPr>
          <a:lstStyle/>
          <a:p>
            <a:pPr marL="0" indent="0">
              <a:buNone/>
            </a:pPr>
            <a:r>
              <a:rPr lang="en-US" sz="2800" b="1" dirty="0"/>
              <a:t>Holy Days of Obligation</a:t>
            </a:r>
          </a:p>
          <a:p>
            <a:r>
              <a:rPr lang="en-US" sz="2400" dirty="0"/>
              <a:t>Determined by region</a:t>
            </a:r>
          </a:p>
          <a:p>
            <a:r>
              <a:rPr lang="en-US" sz="2400" dirty="0"/>
              <a:t>US has:  </a:t>
            </a:r>
          </a:p>
          <a:p>
            <a:pPr lvl="1"/>
            <a:r>
              <a:rPr lang="en-US" sz="2000" dirty="0"/>
              <a:t>January 1:  Mary, Mother of God</a:t>
            </a:r>
          </a:p>
          <a:p>
            <a:pPr lvl="1"/>
            <a:r>
              <a:rPr lang="en-US" sz="2000" dirty="0"/>
              <a:t>Fortieth day after Easter:  Ascension (Diocese of </a:t>
            </a:r>
            <a:br>
              <a:rPr lang="en-US" sz="2000" dirty="0"/>
            </a:br>
            <a:r>
              <a:rPr lang="en-US" sz="2000" dirty="0"/>
              <a:t>Colorado Springs celebrates on a Sunday)</a:t>
            </a:r>
          </a:p>
          <a:p>
            <a:pPr lvl="1"/>
            <a:r>
              <a:rPr lang="en-US" sz="2000" dirty="0"/>
              <a:t>August 15:  Assumption of the Blessed Virgin Mary</a:t>
            </a:r>
          </a:p>
          <a:p>
            <a:pPr lvl="1"/>
            <a:r>
              <a:rPr lang="en-US" sz="2000" dirty="0"/>
              <a:t>November 1:  All Saints</a:t>
            </a:r>
          </a:p>
          <a:p>
            <a:pPr lvl="1"/>
            <a:r>
              <a:rPr lang="en-US" sz="2000" dirty="0"/>
              <a:t>December 8:  Immaculate Conception</a:t>
            </a:r>
          </a:p>
          <a:p>
            <a:pPr lvl="1"/>
            <a:r>
              <a:rPr lang="en-US" sz="2000" dirty="0"/>
              <a:t>December 25:  Nativity of Our Lord Jesus Christ</a:t>
            </a:r>
          </a:p>
          <a:p>
            <a:pPr marL="0" indent="0">
              <a:buNone/>
            </a:pPr>
            <a:r>
              <a:rPr lang="en-US" sz="2900" b="1" dirty="0"/>
              <a:t>Feast days </a:t>
            </a:r>
          </a:p>
          <a:p>
            <a:r>
              <a:rPr lang="en-US" sz="2400" dirty="0"/>
              <a:t>Many feast days commemorate saints who glorified Christ in their lives on earth and now share His glory in the Kingdom of Heaven.  Their feast days usually correspond to the date of death, the birth of the saint into eternal life. </a:t>
            </a:r>
          </a:p>
          <a:p>
            <a:r>
              <a:rPr lang="en-US" sz="2400" dirty="0"/>
              <a:t>Purpose</a:t>
            </a:r>
          </a:p>
          <a:p>
            <a:r>
              <a:rPr lang="en-US" sz="2400" dirty="0"/>
              <a:t>Color</a:t>
            </a:r>
          </a:p>
          <a:p>
            <a:pPr lvl="1"/>
            <a:r>
              <a:rPr lang="en-US" sz="2000" dirty="0"/>
              <a:t>Red for Martyrs</a:t>
            </a:r>
          </a:p>
          <a:p>
            <a:pPr lvl="1"/>
            <a:r>
              <a:rPr lang="en-US" sz="2000" dirty="0"/>
              <a:t>White/Gold</a:t>
            </a:r>
          </a:p>
          <a:p>
            <a:endParaRPr lang="en-US" sz="2400" dirty="0"/>
          </a:p>
        </p:txBody>
      </p:sp>
      <p:sp>
        <p:nvSpPr>
          <p:cNvPr id="5" name="TextBox 4">
            <a:extLst>
              <a:ext uri="{FF2B5EF4-FFF2-40B4-BE49-F238E27FC236}">
                <a16:creationId xmlns:a16="http://schemas.microsoft.com/office/drawing/2014/main" id="{936B5AB5-BB4F-4757-834E-2E91ECFB95C7}"/>
              </a:ext>
            </a:extLst>
          </p:cNvPr>
          <p:cNvSpPr txBox="1"/>
          <p:nvPr/>
        </p:nvSpPr>
        <p:spPr>
          <a:xfrm>
            <a:off x="5867400" y="1752600"/>
            <a:ext cx="3137007" cy="246221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t>Types of celebrations:</a:t>
            </a:r>
          </a:p>
          <a:p>
            <a:pPr marL="176213" indent="-176213">
              <a:buFont typeface="Arial" panose="020B0604020202020204" pitchFamily="34" charset="0"/>
              <a:buChar char="•"/>
            </a:pPr>
            <a:r>
              <a:rPr lang="en-US" sz="1600" dirty="0"/>
              <a:t>Solemnity:</a:t>
            </a:r>
          </a:p>
          <a:p>
            <a:pPr marL="342900" lvl="1" indent="-171450">
              <a:buFont typeface="Arial" panose="020B0604020202020204" pitchFamily="34" charset="0"/>
              <a:buChar char="•"/>
            </a:pPr>
            <a:r>
              <a:rPr lang="en-US" sz="1400" dirty="0"/>
              <a:t>Highest rank of celebration</a:t>
            </a:r>
          </a:p>
          <a:p>
            <a:pPr marL="342900" lvl="1" indent="-171450">
              <a:buFont typeface="Arial" panose="020B0604020202020204" pitchFamily="34" charset="0"/>
              <a:buChar char="•"/>
            </a:pPr>
            <a:r>
              <a:rPr lang="en-US" sz="1400" dirty="0"/>
              <a:t>Events in our Lord’s life and certain saints</a:t>
            </a:r>
          </a:p>
          <a:p>
            <a:pPr marL="176213" indent="-176213">
              <a:buFont typeface="Arial" panose="020B0604020202020204" pitchFamily="34" charset="0"/>
              <a:buChar char="•"/>
            </a:pPr>
            <a:r>
              <a:rPr lang="en-US" sz="1600" dirty="0"/>
              <a:t>Feast</a:t>
            </a:r>
          </a:p>
          <a:p>
            <a:pPr marL="342900" lvl="1" indent="-176213">
              <a:buFont typeface="Arial" panose="020B0604020202020204" pitchFamily="34" charset="0"/>
              <a:buChar char="•"/>
            </a:pPr>
            <a:r>
              <a:rPr lang="en-US" sz="1400" dirty="0"/>
              <a:t>Certain saints (i.e. feast of the Archangels, most of the Apostles)</a:t>
            </a:r>
          </a:p>
          <a:p>
            <a:pPr marL="176213" indent="-176213">
              <a:buFont typeface="Arial" panose="020B0604020202020204" pitchFamily="34" charset="0"/>
              <a:buChar char="•"/>
            </a:pPr>
            <a:r>
              <a:rPr lang="en-US" sz="1600" dirty="0"/>
              <a:t>Memorials</a:t>
            </a:r>
          </a:p>
          <a:p>
            <a:pPr marL="342900" lvl="1" indent="-176213">
              <a:buFont typeface="Arial" panose="020B0604020202020204" pitchFamily="34" charset="0"/>
              <a:buChar char="•"/>
            </a:pPr>
            <a:r>
              <a:rPr lang="en-US" sz="1400" dirty="0"/>
              <a:t>Celebrations of most of the saints</a:t>
            </a:r>
          </a:p>
        </p:txBody>
      </p:sp>
    </p:spTree>
    <p:extLst>
      <p:ext uri="{BB962C8B-B14F-4D97-AF65-F5344CB8AC3E}">
        <p14:creationId xmlns:p14="http://schemas.microsoft.com/office/powerpoint/2010/main" val="35642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48DF-A8ED-4A87-A35C-1486C6854710}"/>
              </a:ext>
            </a:extLst>
          </p:cNvPr>
          <p:cNvSpPr>
            <a:spLocks noGrp="1"/>
          </p:cNvSpPr>
          <p:nvPr>
            <p:ph type="title"/>
          </p:nvPr>
        </p:nvSpPr>
        <p:spPr/>
        <p:txBody>
          <a:bodyPr/>
          <a:lstStyle/>
          <a:p>
            <a:r>
              <a:rPr lang="en-US" dirty="0"/>
              <a:t>Liturgical Cycles</a:t>
            </a:r>
          </a:p>
        </p:txBody>
      </p:sp>
      <p:sp>
        <p:nvSpPr>
          <p:cNvPr id="3" name="Content Placeholder 2">
            <a:extLst>
              <a:ext uri="{FF2B5EF4-FFF2-40B4-BE49-F238E27FC236}">
                <a16:creationId xmlns:a16="http://schemas.microsoft.com/office/drawing/2014/main" id="{05BC551B-D1E3-4511-8AC1-706951D5B208}"/>
              </a:ext>
            </a:extLst>
          </p:cNvPr>
          <p:cNvSpPr>
            <a:spLocks noGrp="1"/>
          </p:cNvSpPr>
          <p:nvPr>
            <p:ph idx="1"/>
          </p:nvPr>
        </p:nvSpPr>
        <p:spPr>
          <a:xfrm>
            <a:off x="457200" y="1600200"/>
            <a:ext cx="8229600" cy="4983162"/>
          </a:xfrm>
        </p:spPr>
        <p:txBody>
          <a:bodyPr>
            <a:normAutofit fontScale="92500" lnSpcReduction="10000"/>
          </a:bodyPr>
          <a:lstStyle/>
          <a:p>
            <a:pPr marL="341313" indent="-341313">
              <a:buNone/>
            </a:pPr>
            <a:r>
              <a:rPr lang="en-US" dirty="0"/>
              <a:t>Mass has 3 (daily) or 4 (Sunday) readings (including Responsorial Psalm)</a:t>
            </a:r>
          </a:p>
          <a:p>
            <a:r>
              <a:rPr lang="en-US" sz="2800" dirty="0"/>
              <a:t>Cycle of Sunday readings</a:t>
            </a:r>
          </a:p>
          <a:p>
            <a:pPr lvl="1"/>
            <a:r>
              <a:rPr lang="en-US" sz="2400" dirty="0"/>
              <a:t>A:  Mark, B:  Matthew, C:  Luke</a:t>
            </a:r>
          </a:p>
          <a:p>
            <a:r>
              <a:rPr lang="en-US" sz="2800" dirty="0"/>
              <a:t>Cycle of weekday readings</a:t>
            </a:r>
          </a:p>
          <a:p>
            <a:pPr lvl="1"/>
            <a:r>
              <a:rPr lang="en-US" sz="2400" dirty="0"/>
              <a:t>1, 2</a:t>
            </a:r>
          </a:p>
          <a:p>
            <a:r>
              <a:rPr lang="en-US" sz="2800" dirty="0"/>
              <a:t>2022:  Year C, Weekdays Cycle 2</a:t>
            </a:r>
          </a:p>
          <a:p>
            <a:r>
              <a:rPr lang="en-US" sz="2800" dirty="0"/>
              <a:t>2023:  Year A, Weekdays Cycle 1</a:t>
            </a:r>
          </a:p>
          <a:p>
            <a:r>
              <a:rPr lang="en-US" sz="2800" dirty="0"/>
              <a:t>Note that we share the liturgical cycle of readings with the Episcopal/Anglican and Lutheran churches</a:t>
            </a:r>
          </a:p>
          <a:p>
            <a:r>
              <a:rPr lang="en-US" sz="2800" dirty="0"/>
              <a:t>Almost all of the bible is covered over 3 years</a:t>
            </a:r>
          </a:p>
          <a:p>
            <a:endParaRPr lang="en-US" dirty="0"/>
          </a:p>
        </p:txBody>
      </p:sp>
      <p:pic>
        <p:nvPicPr>
          <p:cNvPr id="1026" name="Picture 2" descr="See the source image">
            <a:extLst>
              <a:ext uri="{FF2B5EF4-FFF2-40B4-BE49-F238E27FC236}">
                <a16:creationId xmlns:a16="http://schemas.microsoft.com/office/drawing/2014/main" id="{2E945833-B4E3-48EA-A4C6-77B5E316742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000" b="96500" l="4039" r="96313"/>
                    </a14:imgEffect>
                  </a14:imgLayer>
                </a14:imgProps>
              </a:ext>
              <a:ext uri="{28A0092B-C50C-407E-A947-70E740481C1C}">
                <a14:useLocalDpi xmlns:a14="http://schemas.microsoft.com/office/drawing/2010/main" val="0"/>
              </a:ext>
            </a:extLst>
          </a:blip>
          <a:srcRect b="12497"/>
          <a:stretch/>
        </p:blipFill>
        <p:spPr bwMode="auto">
          <a:xfrm>
            <a:off x="6172200" y="2285999"/>
            <a:ext cx="2479431"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0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4BA1-D240-4B09-893B-0FF2E5ACC3B6}"/>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B947CFC6-4433-46B1-B284-AE7C9A24D8AB}"/>
              </a:ext>
            </a:extLst>
          </p:cNvPr>
          <p:cNvSpPr>
            <a:spLocks noGrp="1"/>
          </p:cNvSpPr>
          <p:nvPr>
            <p:ph idx="1"/>
          </p:nvPr>
        </p:nvSpPr>
        <p:spPr/>
        <p:txBody>
          <a:bodyPr/>
          <a:lstStyle/>
          <a:p>
            <a:r>
              <a:rPr lang="en-US" dirty="0"/>
              <a:t>Sacred Tradition preserves the fullness of revelation, oral &amp; written</a:t>
            </a:r>
          </a:p>
          <a:p>
            <a:r>
              <a:rPr lang="en-US" dirty="0"/>
              <a:t>Scripture, Tradition &amp; Magisterium are connected</a:t>
            </a:r>
          </a:p>
          <a:p>
            <a:r>
              <a:rPr lang="en-US" dirty="0"/>
              <a:t>Sacred Tradition is Scriptural</a:t>
            </a:r>
          </a:p>
          <a:p>
            <a:r>
              <a:rPr lang="en-US" dirty="0"/>
              <a:t>The Church is liturgical</a:t>
            </a:r>
          </a:p>
        </p:txBody>
      </p:sp>
    </p:spTree>
    <p:extLst>
      <p:ext uri="{BB962C8B-B14F-4D97-AF65-F5344CB8AC3E}">
        <p14:creationId xmlns:p14="http://schemas.microsoft.com/office/powerpoint/2010/main" val="174009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5BCE-73F4-4E48-8593-FB4D195A3A3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0A78F54-15EE-4511-B551-C4F1959E1C4D}"/>
              </a:ext>
            </a:extLst>
          </p:cNvPr>
          <p:cNvSpPr>
            <a:spLocks noGrp="1"/>
          </p:cNvSpPr>
          <p:nvPr>
            <p:ph idx="1"/>
          </p:nvPr>
        </p:nvSpPr>
        <p:spPr>
          <a:xfrm>
            <a:off x="457200" y="1600200"/>
            <a:ext cx="8229600" cy="4724400"/>
          </a:xfrm>
        </p:spPr>
        <p:txBody>
          <a:bodyPr>
            <a:normAutofit/>
          </a:bodyPr>
          <a:lstStyle/>
          <a:p>
            <a:r>
              <a:rPr lang="en-US" i="1" dirty="0"/>
              <a:t>Objective:  to understand the role of Sacred Tradition within the Catholic Church</a:t>
            </a:r>
          </a:p>
          <a:p>
            <a:r>
              <a:rPr lang="en-US" dirty="0"/>
              <a:t>Sacred Tradition</a:t>
            </a:r>
          </a:p>
          <a:p>
            <a:pPr lvl="1"/>
            <a:r>
              <a:rPr lang="en-US" dirty="0"/>
              <a:t>Scripture basis</a:t>
            </a:r>
          </a:p>
          <a:p>
            <a:pPr lvl="1"/>
            <a:r>
              <a:rPr lang="en-US" dirty="0"/>
              <a:t>Interrelationships &amp; definitions</a:t>
            </a:r>
          </a:p>
          <a:p>
            <a:pPr lvl="1"/>
            <a:r>
              <a:rPr lang="en-US" dirty="0"/>
              <a:t>Examples</a:t>
            </a:r>
          </a:p>
          <a:p>
            <a:r>
              <a:rPr lang="en-US" dirty="0"/>
              <a:t>Catechism of the Catholic Church</a:t>
            </a:r>
          </a:p>
          <a:p>
            <a:r>
              <a:rPr lang="en-US" dirty="0"/>
              <a:t>Liturgical Year</a:t>
            </a:r>
          </a:p>
        </p:txBody>
      </p:sp>
    </p:spTree>
    <p:extLst>
      <p:ext uri="{BB962C8B-B14F-4D97-AF65-F5344CB8AC3E}">
        <p14:creationId xmlns:p14="http://schemas.microsoft.com/office/powerpoint/2010/main" val="258908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221FF-AD23-4D2F-82A3-0B1DD12E742B}"/>
              </a:ext>
            </a:extLst>
          </p:cNvPr>
          <p:cNvSpPr>
            <a:spLocks noGrp="1"/>
          </p:cNvSpPr>
          <p:nvPr>
            <p:ph type="title"/>
          </p:nvPr>
        </p:nvSpPr>
        <p:spPr>
          <a:xfrm>
            <a:off x="4876800" y="3200400"/>
            <a:ext cx="4038600" cy="1143000"/>
          </a:xfrm>
        </p:spPr>
        <p:txBody>
          <a:bodyPr/>
          <a:lstStyle/>
          <a:p>
            <a:r>
              <a:rPr lang="en-US" dirty="0"/>
              <a:t>Questions?</a:t>
            </a:r>
          </a:p>
        </p:txBody>
      </p:sp>
      <p:pic>
        <p:nvPicPr>
          <p:cNvPr id="13" name="Content Placeholder 12">
            <a:extLst>
              <a:ext uri="{FF2B5EF4-FFF2-40B4-BE49-F238E27FC236}">
                <a16:creationId xmlns:a16="http://schemas.microsoft.com/office/drawing/2014/main" id="{0E90BEB4-D996-4BD9-9F77-0986CC0C40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79773"/>
            <a:ext cx="4050837" cy="6098453"/>
          </a:xfrm>
        </p:spPr>
      </p:pic>
    </p:spTree>
    <p:extLst>
      <p:ext uri="{BB962C8B-B14F-4D97-AF65-F5344CB8AC3E}">
        <p14:creationId xmlns:p14="http://schemas.microsoft.com/office/powerpoint/2010/main" val="384831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 or little t?</a:t>
            </a:r>
          </a:p>
        </p:txBody>
      </p:sp>
      <p:pic>
        <p:nvPicPr>
          <p:cNvPr id="28676" name="Picture 4" descr="C:\Users\Phil\AppData\Local\Microsoft\Windows\Temporary Internet Files\Content.IE5\C8Q4HZC4\MP9004228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3429000" cy="2743200"/>
          </a:xfrm>
          <a:prstGeom prst="rect">
            <a:avLst/>
          </a:prstGeom>
          <a:ln>
            <a:noFill/>
          </a:ln>
          <a:effectLst>
            <a:softEdge rad="112500"/>
          </a:effectLst>
        </p:spPr>
      </p:pic>
      <p:grpSp>
        <p:nvGrpSpPr>
          <p:cNvPr id="13" name="Group 12"/>
          <p:cNvGrpSpPr/>
          <p:nvPr/>
        </p:nvGrpSpPr>
        <p:grpSpPr>
          <a:xfrm>
            <a:off x="5257800" y="2362200"/>
            <a:ext cx="2733751" cy="3740818"/>
            <a:chOff x="5715000" y="1828800"/>
            <a:chExt cx="2733751" cy="3740818"/>
          </a:xfrm>
        </p:grpSpPr>
        <p:grpSp>
          <p:nvGrpSpPr>
            <p:cNvPr id="11" name="Group 10"/>
            <p:cNvGrpSpPr/>
            <p:nvPr/>
          </p:nvGrpSpPr>
          <p:grpSpPr>
            <a:xfrm>
              <a:off x="5715000" y="2286000"/>
              <a:ext cx="2733751" cy="3283618"/>
              <a:chOff x="5715000" y="2286000"/>
              <a:chExt cx="2733751" cy="3283618"/>
            </a:xfrm>
          </p:grpSpPr>
          <p:pic>
            <p:nvPicPr>
              <p:cNvPr id="28678" name="Picture 6" descr="C:\Users\Phil\AppData\Local\Microsoft\Windows\Temporary Internet Files\Content.IE5\84EMHVHU\MC9003103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286000"/>
                <a:ext cx="981151" cy="2375983"/>
              </a:xfrm>
              <a:prstGeom prst="rect">
                <a:avLst/>
              </a:prstGeom>
              <a:noFill/>
            </p:spPr>
          </p:pic>
          <p:pic>
            <p:nvPicPr>
              <p:cNvPr id="28680" name="Picture 8" descr="C:\Users\Phil\AppData\Local\Microsoft\Windows\Temporary Internet Files\Content.IE5\C8Q4HZC4\MC9003103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581400"/>
                <a:ext cx="1447800" cy="1988218"/>
              </a:xfrm>
              <a:prstGeom prst="rect">
                <a:avLst/>
              </a:prstGeom>
              <a:noFill/>
            </p:spPr>
          </p:pic>
        </p:grpSp>
        <p:pic>
          <p:nvPicPr>
            <p:cNvPr id="28681" name="Picture 9" descr="C:\Users\Phil\AppData\Local\Microsoft\Windows\Temporary Internet Files\Content.IE5\84EMHVHU\MC9000480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828800"/>
              <a:ext cx="1096366" cy="162214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File:San Marco (evening vie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397348"/>
            <a:ext cx="4766127" cy="3079652"/>
          </a:xfrm>
          <a:prstGeom prst="rect">
            <a:avLst/>
          </a:prstGeom>
          <a:ln>
            <a:noFill/>
          </a:ln>
          <a:effectLst>
            <a:softEdge rad="112500"/>
          </a:effectLst>
        </p:spPr>
      </p:pic>
      <p:sp>
        <p:nvSpPr>
          <p:cNvPr id="2" name="Title 1"/>
          <p:cNvSpPr>
            <a:spLocks noGrp="1"/>
          </p:cNvSpPr>
          <p:nvPr>
            <p:ph type="title"/>
          </p:nvPr>
        </p:nvSpPr>
        <p:spPr/>
        <p:txBody>
          <a:bodyPr/>
          <a:lstStyle/>
          <a:p>
            <a:r>
              <a:rPr lang="en-US"/>
              <a:t>Scripture </a:t>
            </a:r>
            <a:r>
              <a:rPr lang="en-US" dirty="0"/>
              <a:t>Time</a:t>
            </a:r>
          </a:p>
        </p:txBody>
      </p:sp>
      <p:pic>
        <p:nvPicPr>
          <p:cNvPr id="26630" name="Picture 6" descr="File:StPetersBasilicaEarlyMornin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219200"/>
            <a:ext cx="4953000" cy="3194686"/>
          </a:xfrm>
          <a:prstGeom prst="rect">
            <a:avLst/>
          </a:prstGeom>
          <a:ln>
            <a:noFill/>
          </a:ln>
          <a:effectLst>
            <a:softEdge rad="112500"/>
          </a:effectLst>
        </p:spPr>
      </p:pic>
      <p:sp>
        <p:nvSpPr>
          <p:cNvPr id="8" name="TextBox 7"/>
          <p:cNvSpPr txBox="1"/>
          <p:nvPr/>
        </p:nvSpPr>
        <p:spPr>
          <a:xfrm>
            <a:off x="1447800" y="4343400"/>
            <a:ext cx="2314480" cy="369332"/>
          </a:xfrm>
          <a:prstGeom prst="rect">
            <a:avLst/>
          </a:prstGeom>
          <a:noFill/>
        </p:spPr>
        <p:txBody>
          <a:bodyPr wrap="none" rtlCol="0">
            <a:spAutoFit/>
          </a:bodyPr>
          <a:lstStyle/>
          <a:p>
            <a:r>
              <a:rPr lang="en-US" dirty="0"/>
              <a:t>St Peter Basilica, Rome</a:t>
            </a:r>
          </a:p>
        </p:txBody>
      </p:sp>
      <p:sp>
        <p:nvSpPr>
          <p:cNvPr id="9" name="TextBox 8"/>
          <p:cNvSpPr txBox="1"/>
          <p:nvPr/>
        </p:nvSpPr>
        <p:spPr>
          <a:xfrm>
            <a:off x="5410200" y="6324600"/>
            <a:ext cx="2523191" cy="369332"/>
          </a:xfrm>
          <a:prstGeom prst="rect">
            <a:avLst/>
          </a:prstGeom>
          <a:noFill/>
        </p:spPr>
        <p:txBody>
          <a:bodyPr wrap="none" rtlCol="0">
            <a:spAutoFit/>
          </a:bodyPr>
          <a:lstStyle/>
          <a:p>
            <a:r>
              <a:rPr lang="en-US" dirty="0"/>
              <a:t>St Mark’s Basilica, Venice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Legs of the Table</a:t>
            </a:r>
          </a:p>
        </p:txBody>
      </p:sp>
      <p:sp>
        <p:nvSpPr>
          <p:cNvPr id="3" name="Content Placeholder 2"/>
          <p:cNvSpPr>
            <a:spLocks noGrp="1"/>
          </p:cNvSpPr>
          <p:nvPr>
            <p:ph idx="1"/>
          </p:nvPr>
        </p:nvSpPr>
        <p:spPr>
          <a:xfrm>
            <a:off x="457200" y="1600200"/>
            <a:ext cx="6553200" cy="4525963"/>
          </a:xfrm>
        </p:spPr>
        <p:txBody>
          <a:bodyPr/>
          <a:lstStyle/>
          <a:p>
            <a:r>
              <a:rPr lang="en-US"/>
              <a:t>Sacred Scripture</a:t>
            </a:r>
            <a:endParaRPr lang="en-US" dirty="0"/>
          </a:p>
          <a:p>
            <a:r>
              <a:rPr lang="en-US" dirty="0"/>
              <a:t>Sacred Tradition</a:t>
            </a:r>
          </a:p>
          <a:p>
            <a:r>
              <a:rPr lang="en-US" dirty="0"/>
              <a:t>Magisterium</a:t>
            </a:r>
          </a:p>
          <a:p>
            <a:r>
              <a:rPr lang="en-US" dirty="0"/>
              <a:t>Tradition is:  </a:t>
            </a:r>
          </a:p>
          <a:p>
            <a:pPr lvl="1"/>
            <a:r>
              <a:rPr lang="en-US" dirty="0"/>
              <a:t>The living transmission of the entirety of revelation by the successors of the Apostles under the guidance and protection of the Holy Spirit</a:t>
            </a:r>
          </a:p>
        </p:txBody>
      </p:sp>
      <p:pic>
        <p:nvPicPr>
          <p:cNvPr id="1026" name="Picture 2" descr="C:\Users\Phil\AppData\Local\Microsoft\Windows\Temporary Internet Files\Content.IE5\KWXTSF1Z\MP9003212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81200"/>
            <a:ext cx="1902460"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Stuff</a:t>
            </a:r>
          </a:p>
        </p:txBody>
      </p:sp>
      <p:sp>
        <p:nvSpPr>
          <p:cNvPr id="3" name="Content Placeholder 2"/>
          <p:cNvSpPr>
            <a:spLocks noGrp="1"/>
          </p:cNvSpPr>
          <p:nvPr>
            <p:ph idx="1"/>
          </p:nvPr>
        </p:nvSpPr>
        <p:spPr>
          <a:xfrm>
            <a:off x="228600" y="1600200"/>
            <a:ext cx="8610600" cy="4953000"/>
          </a:xfrm>
        </p:spPr>
        <p:txBody>
          <a:bodyPr>
            <a:normAutofit fontScale="92500" lnSpcReduction="20000"/>
          </a:bodyPr>
          <a:lstStyle/>
          <a:p>
            <a:r>
              <a:rPr lang="en-US" dirty="0"/>
              <a:t>“…no new public revelation is to be expected before the glorious manifestation of our Lord Jesus Christ.” (CCC 66) </a:t>
            </a:r>
          </a:p>
          <a:p>
            <a:r>
              <a:rPr lang="en-US" dirty="0"/>
              <a:t>“The Son is his Father’s definitive Word; so there will be no further Revelation after him.” (CCC 73)</a:t>
            </a:r>
          </a:p>
          <a:p>
            <a:pPr lvl="1"/>
            <a:r>
              <a:rPr lang="en-US" b="1" dirty="0">
                <a:effectLst>
                  <a:outerShdw blurRad="38100" dist="38100" dir="2700000" algn="tl">
                    <a:srgbClr val="000000">
                      <a:alpha val="43137"/>
                    </a:srgbClr>
                  </a:outerShdw>
                </a:effectLst>
              </a:rPr>
              <a:t>For you &amp; I</a:t>
            </a:r>
            <a:r>
              <a:rPr lang="en-US" b="1">
                <a:effectLst>
                  <a:outerShdw blurRad="38100" dist="38100" dir="2700000" algn="tl">
                    <a:srgbClr val="000000">
                      <a:alpha val="43137"/>
                    </a:srgbClr>
                  </a:outerShdw>
                </a:effectLst>
              </a:rPr>
              <a:t>:  Scripture </a:t>
            </a:r>
            <a:r>
              <a:rPr lang="en-US" b="1" dirty="0">
                <a:effectLst>
                  <a:outerShdw blurRad="38100" dist="38100" dir="2700000" algn="tl">
                    <a:srgbClr val="000000">
                      <a:alpha val="43137"/>
                    </a:srgbClr>
                  </a:outerShdw>
                </a:effectLst>
              </a:rPr>
              <a:t>is written and complete</a:t>
            </a:r>
          </a:p>
          <a:p>
            <a:r>
              <a:rPr lang="en-US" dirty="0"/>
              <a:t>“Yet even if Revelation is already complete, it has not been made completely explicit; it remains for Christian faith gradually to grasp is full significance over the course of the centuries.” (CCC 66)</a:t>
            </a:r>
          </a:p>
          <a:p>
            <a:pPr lvl="1"/>
            <a:r>
              <a:rPr lang="en-US" b="1" dirty="0">
                <a:effectLst>
                  <a:outerShdw blurRad="38100" dist="38100" dir="2700000" algn="tl">
                    <a:srgbClr val="000000">
                      <a:alpha val="43137"/>
                    </a:srgbClr>
                  </a:outerShdw>
                </a:effectLst>
              </a:rPr>
              <a:t>For you &amp; I:  We (the people of God) still have to figure it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lnSpcReduction="10000"/>
          </a:bodyPr>
          <a:lstStyle/>
          <a:p>
            <a:r>
              <a:rPr lang="en-US" dirty="0"/>
              <a:t>Jesus’ Ministry</a:t>
            </a:r>
          </a:p>
          <a:p>
            <a:r>
              <a:rPr lang="en-US" dirty="0"/>
              <a:t>Ministry of the Apostles</a:t>
            </a:r>
          </a:p>
          <a:p>
            <a:pPr lvl="1"/>
            <a:r>
              <a:rPr lang="en-US" dirty="0"/>
              <a:t>Tradition Begins to be Formed</a:t>
            </a:r>
          </a:p>
          <a:p>
            <a:pPr lvl="1"/>
            <a:r>
              <a:rPr lang="en-US" dirty="0"/>
              <a:t>Acts 15:  28-29</a:t>
            </a:r>
          </a:p>
          <a:p>
            <a:pPr lvl="1"/>
            <a:r>
              <a:rPr lang="en-US" dirty="0"/>
              <a:t>1 Cor 11:  2</a:t>
            </a:r>
          </a:p>
          <a:p>
            <a:r>
              <a:rPr lang="en-US" dirty="0"/>
              <a:t>Writing of the New Testament</a:t>
            </a:r>
          </a:p>
          <a:p>
            <a:r>
              <a:rPr lang="en-US" dirty="0"/>
              <a:t>Early Church and Subsequent Development of Sacred Tradition</a:t>
            </a:r>
          </a:p>
          <a:p>
            <a:r>
              <a:rPr lang="en-US" dirty="0"/>
              <a:t>Controversy and Disagreement</a:t>
            </a:r>
          </a:p>
        </p:txBody>
      </p:sp>
      <p:sp>
        <p:nvSpPr>
          <p:cNvPr id="4" name="TextBox 3">
            <a:extLst>
              <a:ext uri="{FF2B5EF4-FFF2-40B4-BE49-F238E27FC236}">
                <a16:creationId xmlns:a16="http://schemas.microsoft.com/office/drawing/2014/main" id="{704A55BE-F76D-4F27-94B1-3E0F5023D53B}"/>
              </a:ext>
            </a:extLst>
          </p:cNvPr>
          <p:cNvSpPr txBox="1"/>
          <p:nvPr/>
        </p:nvSpPr>
        <p:spPr>
          <a:xfrm>
            <a:off x="6858000" y="2438400"/>
            <a:ext cx="1612878" cy="1569660"/>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b="1" dirty="0"/>
              <a:t>ONE</a:t>
            </a:r>
          </a:p>
          <a:p>
            <a:pPr algn="ctr"/>
            <a:r>
              <a:rPr lang="en-US" sz="2400" b="1" dirty="0"/>
              <a:t>HOLY</a:t>
            </a:r>
          </a:p>
          <a:p>
            <a:pPr algn="ctr"/>
            <a:r>
              <a:rPr lang="en-US" sz="2400" b="1" dirty="0"/>
              <a:t>CATHOLIC</a:t>
            </a:r>
          </a:p>
          <a:p>
            <a:pPr algn="ctr"/>
            <a:r>
              <a:rPr lang="en-US" sz="2400" b="1" dirty="0"/>
              <a:t>APOSTOLIC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92500"/>
          </a:bodyPr>
          <a:lstStyle/>
          <a:p>
            <a:pPr marL="230188" indent="-230188"/>
            <a:r>
              <a:rPr lang="en-US" dirty="0"/>
              <a:t>Doctrine / Dogma:  Revealed teachings of Christ which are proclaimed by the fullest extent of the exercise of the Church’s Magisterium (CCC glossary)</a:t>
            </a:r>
          </a:p>
          <a:p>
            <a:pPr marL="630238" lvl="1" indent="-230188"/>
            <a:r>
              <a:rPr lang="en-US" sz="2600" b="1" dirty="0">
                <a:effectLst>
                  <a:outerShdw blurRad="38100" dist="38100" dir="2700000" algn="tl">
                    <a:srgbClr val="000000">
                      <a:alpha val="43137"/>
                    </a:srgbClr>
                  </a:outerShdw>
                </a:effectLst>
              </a:rPr>
              <a:t>Doctrine:  Usage in CCC relates to teachings</a:t>
            </a:r>
          </a:p>
          <a:p>
            <a:pPr marL="630238" lvl="1" indent="-230188"/>
            <a:r>
              <a:rPr lang="en-US" sz="2600" b="1" dirty="0">
                <a:effectLst>
                  <a:outerShdw blurRad="38100" dist="38100" dir="2700000" algn="tl">
                    <a:srgbClr val="000000">
                      <a:alpha val="43137"/>
                    </a:srgbClr>
                  </a:outerShdw>
                </a:effectLst>
              </a:rPr>
              <a:t>Dogma:  Usage in CCC relates to truths</a:t>
            </a:r>
          </a:p>
          <a:p>
            <a:pPr marL="230188" indent="-230188"/>
            <a:r>
              <a:rPr lang="en-US" dirty="0"/>
              <a:t>Deposit of Faith:  Entirety of revelation contained in </a:t>
            </a:r>
            <a:r>
              <a:rPr lang="en-US"/>
              <a:t>Sacred Scripture </a:t>
            </a:r>
            <a:r>
              <a:rPr lang="en-US" dirty="0"/>
              <a:t>and Sacred Tradition</a:t>
            </a:r>
          </a:p>
          <a:p>
            <a:pPr marL="630238" lvl="1" indent="-230188"/>
            <a:r>
              <a:rPr lang="en-US" sz="2600" b="1" dirty="0">
                <a:effectLst>
                  <a:outerShdw blurRad="38100" dist="38100" dir="2700000" algn="tl">
                    <a:srgbClr val="000000">
                      <a:alpha val="43137"/>
                    </a:srgbClr>
                  </a:outerShdw>
                </a:effectLst>
              </a:rPr>
              <a:t>All that God has revealed to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a:xfrm>
            <a:off x="457200" y="1219200"/>
            <a:ext cx="8229600" cy="5105400"/>
          </a:xfrm>
        </p:spPr>
        <p:txBody>
          <a:bodyPr>
            <a:normAutofit/>
          </a:bodyPr>
          <a:lstStyle/>
          <a:p>
            <a:pPr marL="342900" lvl="1" indent="-342900">
              <a:buFont typeface="Arial" pitchFamily="34" charset="0"/>
              <a:buChar char="•"/>
            </a:pPr>
            <a:r>
              <a:rPr lang="en-US" sz="3200" dirty="0"/>
              <a:t>Duty to obey &amp; respect bishop</a:t>
            </a:r>
            <a:endParaRPr lang="en-US" dirty="0"/>
          </a:p>
          <a:p>
            <a:pPr lvl="1"/>
            <a:r>
              <a:rPr lang="en-US" sz="2400" dirty="0"/>
              <a:t>Holy Orders</a:t>
            </a:r>
          </a:p>
          <a:p>
            <a:r>
              <a:rPr lang="en-US" dirty="0"/>
              <a:t>Apostles Creed</a:t>
            </a:r>
          </a:p>
          <a:p>
            <a:pPr lvl="1"/>
            <a:r>
              <a:rPr lang="en-US" sz="2400" dirty="0"/>
              <a:t>Counter heresy of Docetism (denying Jesus’ humanity)</a:t>
            </a:r>
          </a:p>
          <a:p>
            <a:r>
              <a:rPr lang="en-US" dirty="0"/>
              <a:t>Date of birth</a:t>
            </a:r>
          </a:p>
          <a:p>
            <a:r>
              <a:rPr lang="en-US" dirty="0"/>
              <a:t>Sabbath</a:t>
            </a:r>
          </a:p>
          <a:p>
            <a:r>
              <a:rPr lang="en-US" dirty="0"/>
              <a:t>Bible formation</a:t>
            </a:r>
          </a:p>
          <a:p>
            <a:r>
              <a:rPr lang="en-US" dirty="0"/>
              <a:t>Liturgy</a:t>
            </a:r>
          </a:p>
        </p:txBody>
      </p:sp>
      <p:pic>
        <p:nvPicPr>
          <p:cNvPr id="1026" name="Picture 2" descr="C:\Users\Phil\AppData\Local\Microsoft\Windows\Temporary Internet Files\Content.IE5\C8Q4HZC4\MC900363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267200"/>
            <a:ext cx="2009675" cy="1752600"/>
          </a:xfrm>
          <a:prstGeom prst="rect">
            <a:avLst/>
          </a:prstGeom>
          <a:noFill/>
        </p:spPr>
      </p:pic>
      <p:pic>
        <p:nvPicPr>
          <p:cNvPr id="1027" name="Picture 3" descr="C:\Users\Phil\AppData\Local\Microsoft\Windows\Temporary Internet Files\Content.IE5\84EMHVHU\MC9003839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191000"/>
            <a:ext cx="1830629" cy="1877263"/>
          </a:xfrm>
          <a:prstGeom prst="rect">
            <a:avLst/>
          </a:prstGeom>
          <a:noFill/>
        </p:spPr>
      </p:pic>
      <p:pic>
        <p:nvPicPr>
          <p:cNvPr id="1028" name="Picture 4" descr="C:\Users\Phil\AppData\Local\Microsoft\Windows\Temporary Internet Files\Content.IE5\84EMHVHU\MC9102171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14800"/>
            <a:ext cx="1834286" cy="1698955"/>
          </a:xfrm>
          <a:prstGeom prst="rect">
            <a:avLst/>
          </a:prstGeom>
          <a:noFill/>
        </p:spPr>
      </p:pic>
      <p:pic>
        <p:nvPicPr>
          <p:cNvPr id="1029" name="Picture 5" descr="C:\Users\Phil\AppData\Local\Microsoft\Windows\Temporary Internet Files\Content.IE5\KWXTSF1Z\MC9003103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038600"/>
            <a:ext cx="1701698" cy="1817827"/>
          </a:xfrm>
          <a:prstGeom prst="rect">
            <a:avLst/>
          </a:prstGeom>
          <a:noFill/>
        </p:spPr>
      </p:pic>
      <p:pic>
        <p:nvPicPr>
          <p:cNvPr id="1031" name="Picture 7" descr="http://2.bp.blogspot.com/-O5-Dpb_Rt8U/Tr7tELwRi0I/AAAAAAAADN4/bJkZxVIP0LY/s1600/The_Apostles_Cre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3810000"/>
            <a:ext cx="2057400" cy="2754000"/>
          </a:xfrm>
          <a:prstGeom prst="rect">
            <a:avLst/>
          </a:prstGeom>
          <a:noFill/>
        </p:spPr>
      </p:pic>
      <p:pic>
        <p:nvPicPr>
          <p:cNvPr id="4098" name="Picture 2" descr="http://www.petertherock.org/main/wp-content/uploads/2013/09/Installa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3429000"/>
            <a:ext cx="3769415" cy="3124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subTnLst>
                                    <p:set>
                                      <p:cBhvr override="childStyle">
                                        <p:cTn dur="1" fill="hold" display="0" masterRel="nextClick" afterEffect="1"/>
                                        <p:tgtEl>
                                          <p:spTgt spid="103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1382</TotalTime>
  <Words>1034</Words>
  <Application>Microsoft Office PowerPoint</Application>
  <PresentationFormat>On-screen Show (4:3)</PresentationFormat>
  <Paragraphs>194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Lucida Calligraphy</vt:lpstr>
      <vt:lpstr>Open Sans</vt:lpstr>
      <vt:lpstr>Office Theme</vt:lpstr>
      <vt:lpstr>Lesson 4</vt:lpstr>
      <vt:lpstr>Outline</vt:lpstr>
      <vt:lpstr>BIG T or little t?</vt:lpstr>
      <vt:lpstr>Scripture Time</vt:lpstr>
      <vt:lpstr>3 Legs of the Table</vt:lpstr>
      <vt:lpstr>Legal Stuff</vt:lpstr>
      <vt:lpstr>History</vt:lpstr>
      <vt:lpstr>Definitions</vt:lpstr>
      <vt:lpstr>Examples</vt:lpstr>
      <vt:lpstr>Where to from here?</vt:lpstr>
      <vt:lpstr>Catechism</vt:lpstr>
      <vt:lpstr>CCC Prologue</vt:lpstr>
      <vt:lpstr>CCC Structure</vt:lpstr>
      <vt:lpstr>CCC Structure</vt:lpstr>
      <vt:lpstr>The Liturgical Year</vt:lpstr>
      <vt:lpstr>Liturgical Seasons</vt:lpstr>
      <vt:lpstr>Other Occasions</vt:lpstr>
      <vt:lpstr>Liturgical Cycles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Tradition</dc:title>
  <dc:creator>Phil</dc:creator>
  <cp:lastModifiedBy>Phil Beaudoin</cp:lastModifiedBy>
  <cp:revision>77</cp:revision>
  <cp:lastPrinted>2020-11-20T00:44:09Z</cp:lastPrinted>
  <dcterms:created xsi:type="dcterms:W3CDTF">2013-10-03T23:31:30Z</dcterms:created>
  <dcterms:modified xsi:type="dcterms:W3CDTF">2023-09-18T04:26:25Z</dcterms:modified>
</cp:coreProperties>
</file>