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5"/>
  </p:notesMasterIdLst>
  <p:sldIdLst>
    <p:sldId id="256" r:id="rId2"/>
    <p:sldId id="257" r:id="rId3"/>
    <p:sldId id="264" r:id="rId4"/>
    <p:sldId id="277" r:id="rId5"/>
    <p:sldId id="276" r:id="rId6"/>
    <p:sldId id="278" r:id="rId7"/>
    <p:sldId id="279" r:id="rId8"/>
    <p:sldId id="283" r:id="rId9"/>
    <p:sldId id="280" r:id="rId10"/>
    <p:sldId id="282" r:id="rId11"/>
    <p:sldId id="281" r:id="rId12"/>
    <p:sldId id="275" r:id="rId13"/>
    <p:sldId id="27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211" autoAdjust="0"/>
  </p:normalViewPr>
  <p:slideViewPr>
    <p:cSldViewPr>
      <p:cViewPr varScale="1">
        <p:scale>
          <a:sx n="70" d="100"/>
          <a:sy n="70" d="100"/>
        </p:scale>
        <p:origin x="270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CD0EA-EA3A-4661-9BFB-65BB6FCFC339}" type="datetimeFigureOut">
              <a:rPr lang="en-US" smtClean="0"/>
              <a:pPr/>
              <a:t>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D21439-78BF-4B9E-86DD-710726CD0E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D21439-78BF-4B9E-86DD-710726CD0EC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D21439-78BF-4B9E-86DD-710726CD0ECC}"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405258" y="6041363"/>
            <a:ext cx="684132" cy="365125"/>
          </a:xfrm>
          <a:prstGeom prst="rect">
            <a:avLst/>
          </a:prstGeom>
        </p:spPr>
        <p:txBody>
          <a:bodyPr/>
          <a:lstStyle/>
          <a:p>
            <a:endParaRPr lang="en-US" dirty="0"/>
          </a:p>
        </p:txBody>
      </p:sp>
      <p:sp>
        <p:nvSpPr>
          <p:cNvPr id="5" name="Footer Placeholder 4"/>
          <p:cNvSpPr>
            <a:spLocks noGrp="1"/>
          </p:cNvSpPr>
          <p:nvPr>
            <p:ph type="ftr" sz="quarter" idx="11"/>
          </p:nvPr>
        </p:nvSpPr>
        <p:spPr>
          <a:xfrm>
            <a:off x="609599" y="6041363"/>
            <a:ext cx="4622973"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C5F3306C-7543-4A5A-961D-52C69E653ECC}" type="slidenum">
              <a:rPr lang="en-US" smtClean="0"/>
              <a:pPr/>
              <a:t>‹#›</a:t>
            </a:fld>
            <a:endParaRPr lang="en-US"/>
          </a:p>
        </p:txBody>
      </p:sp>
    </p:spTree>
    <p:extLst>
      <p:ext uri="{BB962C8B-B14F-4D97-AF65-F5344CB8AC3E}">
        <p14:creationId xmlns:p14="http://schemas.microsoft.com/office/powerpoint/2010/main" val="277382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599" y="457200"/>
            <a:ext cx="6347713" cy="76200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09598" y="1371600"/>
            <a:ext cx="6629402" cy="53181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543800" y="6324600"/>
            <a:ext cx="51263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571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0"/>
            <a:ext cx="3088109" cy="52578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869204" y="1371600"/>
            <a:ext cx="3088110" cy="52578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9A10DA37-5FB4-4051-BC97-B967FC060B1F}"/>
              </a:ext>
            </a:extLst>
          </p:cNvPr>
          <p:cNvSpPr>
            <a:spLocks noGrp="1"/>
          </p:cNvSpPr>
          <p:nvPr>
            <p:ph type="title"/>
          </p:nvPr>
        </p:nvSpPr>
        <p:spPr>
          <a:xfrm>
            <a:off x="609599" y="457200"/>
            <a:ext cx="6347713" cy="762000"/>
          </a:xfrm>
        </p:spPr>
        <p:txBody>
          <a:bodyPr>
            <a:normAutofit/>
          </a:bodyPr>
          <a:lstStyle>
            <a:lvl1pPr>
              <a:defRPr sz="3600"/>
            </a:lvl1pPr>
          </a:lstStyle>
          <a:p>
            <a:r>
              <a:rPr lang="en-US"/>
              <a:t>Click to edit Master title style</a:t>
            </a:r>
            <a:endParaRPr lang="en-US" dirty="0"/>
          </a:p>
        </p:txBody>
      </p:sp>
    </p:spTree>
    <p:extLst>
      <p:ext uri="{BB962C8B-B14F-4D97-AF65-F5344CB8AC3E}">
        <p14:creationId xmlns:p14="http://schemas.microsoft.com/office/powerpoint/2010/main" val="25469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58A8AF1-0252-4A0B-B491-6817D7F3805C}"/>
              </a:ext>
            </a:extLst>
          </p:cNvPr>
          <p:cNvSpPr>
            <a:spLocks noGrp="1"/>
          </p:cNvSpPr>
          <p:nvPr>
            <p:ph type="title"/>
          </p:nvPr>
        </p:nvSpPr>
        <p:spPr>
          <a:xfrm>
            <a:off x="609599" y="457200"/>
            <a:ext cx="6347713" cy="762000"/>
          </a:xfrm>
        </p:spPr>
        <p:txBody>
          <a:bodyPr>
            <a:normAutofit/>
          </a:bodyPr>
          <a:lstStyle>
            <a:lvl1pPr>
              <a:defRPr sz="3600"/>
            </a:lvl1pPr>
          </a:lstStyle>
          <a:p>
            <a:r>
              <a:rPr lang="en-US"/>
              <a:t>Click to edit Master title style</a:t>
            </a:r>
            <a:endParaRPr lang="en-US" dirty="0"/>
          </a:p>
        </p:txBody>
      </p:sp>
    </p:spTree>
    <p:extLst>
      <p:ext uri="{BB962C8B-B14F-4D97-AF65-F5344CB8AC3E}">
        <p14:creationId xmlns:p14="http://schemas.microsoft.com/office/powerpoint/2010/main" val="141312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38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extLst>
      <p:ext uri="{BB962C8B-B14F-4D97-AF65-F5344CB8AC3E}">
        <p14:creationId xmlns:p14="http://schemas.microsoft.com/office/powerpoint/2010/main" val="1892561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969930" y="6248400"/>
            <a:ext cx="512638" cy="365125"/>
          </a:xfrm>
          <a:prstGeom prst="rect">
            <a:avLst/>
          </a:prstGeom>
        </p:spPr>
        <p:txBody>
          <a:bodyPr vert="horz" lIns="91440" tIns="45720" rIns="91440" bIns="45720" rtlCol="0" anchor="ctr"/>
          <a:lstStyle>
            <a:lvl1pPr algn="r">
              <a:defRPr sz="900">
                <a:solidFill>
                  <a:schemeClr val="accent1"/>
                </a:solidFill>
              </a:defRPr>
            </a:lvl1pPr>
          </a:lstStyle>
          <a:p>
            <a:fld id="{C5F3306C-7543-4A5A-961D-52C69E653ECC}" type="slidenum">
              <a:rPr lang="en-US" smtClean="0"/>
              <a:pPr/>
              <a:t>‹#›</a:t>
            </a:fld>
            <a:endParaRPr lang="en-US"/>
          </a:p>
        </p:txBody>
      </p:sp>
    </p:spTree>
    <p:extLst>
      <p:ext uri="{BB962C8B-B14F-4D97-AF65-F5344CB8AC3E}">
        <p14:creationId xmlns:p14="http://schemas.microsoft.com/office/powerpoint/2010/main" val="230908035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9" r:id="rId3"/>
    <p:sldLayoutId id="2147483791" r:id="rId4"/>
    <p:sldLayoutId id="2147483792" r:id="rId5"/>
    <p:sldLayoutId id="2147483802" r:id="rId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solidFill>
                  <a:schemeClr val="bg1"/>
                </a:solidFill>
                <a:latin typeface="Lucida Calligraphy" pitchFamily="66" charset="0"/>
              </a:rPr>
              <a:t>Lesson 19</a:t>
            </a:r>
          </a:p>
        </p:txBody>
      </p:sp>
      <p:sp>
        <p:nvSpPr>
          <p:cNvPr id="3" name="Subtitle 2"/>
          <p:cNvSpPr>
            <a:spLocks noGrp="1"/>
          </p:cNvSpPr>
          <p:nvPr>
            <p:ph type="subTitle" idx="1"/>
          </p:nvPr>
        </p:nvSpPr>
        <p:spPr/>
        <p:txBody>
          <a:bodyPr>
            <a:normAutofit fontScale="85000" lnSpcReduction="20000"/>
          </a:bodyPr>
          <a:lstStyle/>
          <a:p>
            <a:r>
              <a:rPr lang="en-US" sz="4400" dirty="0">
                <a:solidFill>
                  <a:schemeClr val="bg1"/>
                </a:solidFill>
                <a:latin typeface="Lucida Calligraphy" pitchFamily="66" charset="0"/>
              </a:rPr>
              <a:t>Salvation and Redemption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1D945-159B-4D34-AB73-F0A88958C40E}"/>
              </a:ext>
            </a:extLst>
          </p:cNvPr>
          <p:cNvSpPr>
            <a:spLocks noGrp="1"/>
          </p:cNvSpPr>
          <p:nvPr>
            <p:ph type="title"/>
          </p:nvPr>
        </p:nvSpPr>
        <p:spPr/>
        <p:txBody>
          <a:bodyPr/>
          <a:lstStyle/>
          <a:p>
            <a:r>
              <a:rPr lang="en-US" dirty="0"/>
              <a:t>Faith vs Works Debate</a:t>
            </a:r>
          </a:p>
        </p:txBody>
      </p:sp>
      <p:sp>
        <p:nvSpPr>
          <p:cNvPr id="3" name="Content Placeholder 2">
            <a:extLst>
              <a:ext uri="{FF2B5EF4-FFF2-40B4-BE49-F238E27FC236}">
                <a16:creationId xmlns:a16="http://schemas.microsoft.com/office/drawing/2014/main" id="{4510C83D-6EF0-46A2-ADC7-A61D2E2A4298}"/>
              </a:ext>
            </a:extLst>
          </p:cNvPr>
          <p:cNvSpPr>
            <a:spLocks noGrp="1"/>
          </p:cNvSpPr>
          <p:nvPr>
            <p:ph idx="1"/>
          </p:nvPr>
        </p:nvSpPr>
        <p:spPr>
          <a:xfrm>
            <a:off x="609598" y="1371600"/>
            <a:ext cx="7162802" cy="5318125"/>
          </a:xfrm>
        </p:spPr>
        <p:txBody>
          <a:bodyPr>
            <a:normAutofit fontScale="92500" lnSpcReduction="10000"/>
          </a:bodyPr>
          <a:lstStyle/>
          <a:p>
            <a:r>
              <a:rPr lang="en-US" sz="2000" dirty="0"/>
              <a:t>Faith:  Eph 2:8 </a:t>
            </a:r>
          </a:p>
          <a:p>
            <a:pPr lvl="1"/>
            <a:r>
              <a:rPr lang="en-US" sz="1800" dirty="0"/>
              <a:t>Where does faith alone appear in NT?</a:t>
            </a:r>
          </a:p>
          <a:p>
            <a:r>
              <a:rPr lang="en-US" sz="2000" dirty="0"/>
              <a:t>Works are the substance of Faith</a:t>
            </a:r>
          </a:p>
          <a:p>
            <a:pPr lvl="1"/>
            <a:r>
              <a:rPr lang="en-US" sz="2000" dirty="0"/>
              <a:t>1 Cor 3:5-8, Jas 2:18-26</a:t>
            </a:r>
          </a:p>
          <a:p>
            <a:pPr lvl="1"/>
            <a:r>
              <a:rPr lang="en-US" sz="2000" dirty="0"/>
              <a:t>Mt 25:31-46</a:t>
            </a:r>
          </a:p>
          <a:p>
            <a:r>
              <a:rPr lang="en-US" sz="2000" dirty="0"/>
              <a:t>Catholic view:  </a:t>
            </a:r>
          </a:p>
          <a:p>
            <a:pPr lvl="1"/>
            <a:r>
              <a:rPr lang="en-US" sz="2000" dirty="0"/>
              <a:t>Council of Trent:  “none of those things that precede justification, whether faith or works, merit the grace of justification. ‘For, if by grace, it is not now by works, otherwise,’ as the Apostle says, ‘grace is no more grace’” (DJ 8, quoting Rom. 11:6).”</a:t>
            </a:r>
          </a:p>
          <a:p>
            <a:pPr lvl="1"/>
            <a:r>
              <a:rPr lang="en-US" sz="2000" dirty="0"/>
              <a:t>Trent relates James’s statement not to initial justification but to growth in righteousness that occurs over the course of the Christian life</a:t>
            </a:r>
          </a:p>
          <a:p>
            <a:pPr lvl="1"/>
            <a:r>
              <a:rPr lang="en-US" sz="2000" dirty="0"/>
              <a:t>Caution:  Catholic Church approach is more sophisticated than most people expect</a:t>
            </a:r>
          </a:p>
        </p:txBody>
      </p:sp>
      <p:pic>
        <p:nvPicPr>
          <p:cNvPr id="5" name="Picture 4">
            <a:extLst>
              <a:ext uri="{FF2B5EF4-FFF2-40B4-BE49-F238E27FC236}">
                <a16:creationId xmlns:a16="http://schemas.microsoft.com/office/drawing/2014/main" id="{6B077768-6FAB-DF99-69C0-F7C7956100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6024" y="145271"/>
            <a:ext cx="2381250" cy="1790700"/>
          </a:xfrm>
          <a:prstGeom prst="rect">
            <a:avLst/>
          </a:prstGeom>
        </p:spPr>
      </p:pic>
      <p:pic>
        <p:nvPicPr>
          <p:cNvPr id="9" name="Picture 8">
            <a:extLst>
              <a:ext uri="{FF2B5EF4-FFF2-40B4-BE49-F238E27FC236}">
                <a16:creationId xmlns:a16="http://schemas.microsoft.com/office/drawing/2014/main" id="{54C2F3A6-6DC2-95D9-2964-46C7D8B1B2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8531" y="1676400"/>
            <a:ext cx="2381250" cy="1590675"/>
          </a:xfrm>
          <a:prstGeom prst="rect">
            <a:avLst/>
          </a:prstGeom>
        </p:spPr>
      </p:pic>
    </p:spTree>
    <p:extLst>
      <p:ext uri="{BB962C8B-B14F-4D97-AF65-F5344CB8AC3E}">
        <p14:creationId xmlns:p14="http://schemas.microsoft.com/office/powerpoint/2010/main" val="211238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1A9CF-7E4F-443D-847D-9FEA02AFE127}"/>
              </a:ext>
            </a:extLst>
          </p:cNvPr>
          <p:cNvSpPr>
            <a:spLocks noGrp="1"/>
          </p:cNvSpPr>
          <p:nvPr>
            <p:ph type="title"/>
          </p:nvPr>
        </p:nvSpPr>
        <p:spPr/>
        <p:txBody>
          <a:bodyPr/>
          <a:lstStyle/>
          <a:p>
            <a:r>
              <a:rPr lang="en-US" dirty="0"/>
              <a:t>Catholic Dogma on Salvation</a:t>
            </a:r>
          </a:p>
        </p:txBody>
      </p:sp>
      <p:sp>
        <p:nvSpPr>
          <p:cNvPr id="3" name="Content Placeholder 2">
            <a:extLst>
              <a:ext uri="{FF2B5EF4-FFF2-40B4-BE49-F238E27FC236}">
                <a16:creationId xmlns:a16="http://schemas.microsoft.com/office/drawing/2014/main" id="{42755093-460F-4F85-8E27-700D09642613}"/>
              </a:ext>
            </a:extLst>
          </p:cNvPr>
          <p:cNvSpPr>
            <a:spLocks noGrp="1"/>
          </p:cNvSpPr>
          <p:nvPr>
            <p:ph idx="1"/>
          </p:nvPr>
        </p:nvSpPr>
        <p:spPr>
          <a:xfrm>
            <a:off x="609598" y="1371600"/>
            <a:ext cx="7010402" cy="5318125"/>
          </a:xfrm>
        </p:spPr>
        <p:txBody>
          <a:bodyPr>
            <a:normAutofit/>
          </a:bodyPr>
          <a:lstStyle/>
          <a:p>
            <a:r>
              <a:rPr lang="en-US" sz="2400" dirty="0"/>
              <a:t>Who can be saved?</a:t>
            </a:r>
          </a:p>
          <a:p>
            <a:pPr lvl="1"/>
            <a:r>
              <a:rPr lang="en-US" sz="2200" dirty="0"/>
              <a:t>Rom 10:9-10</a:t>
            </a:r>
          </a:p>
          <a:p>
            <a:r>
              <a:rPr lang="en-US" sz="2400" dirty="0"/>
              <a:t>There is no salvation apart from Christ and His Church (CCC 846)</a:t>
            </a:r>
          </a:p>
          <a:p>
            <a:pPr lvl="1"/>
            <a:r>
              <a:rPr lang="en-US" sz="2200" dirty="0"/>
              <a:t>Roman Catholic Church views Christianity as “one” and “catholic” (CCC 813, 818, 830)</a:t>
            </a:r>
          </a:p>
          <a:p>
            <a:pPr lvl="1"/>
            <a:r>
              <a:rPr lang="en-US" sz="2200" dirty="0"/>
              <a:t>Salvation is possible to “those who, through no fault of their own, do not know the Gospel of Christ or His Church, but who nevertheless seek God with a sincere heart”</a:t>
            </a:r>
          </a:p>
          <a:p>
            <a:pPr lvl="1"/>
            <a:r>
              <a:rPr lang="en-US" sz="2200" dirty="0"/>
              <a:t>Non-Christians may be saved (CCC 839-848)</a:t>
            </a:r>
          </a:p>
          <a:p>
            <a:pPr lvl="2"/>
            <a:r>
              <a:rPr lang="en-US" sz="2000" dirty="0"/>
              <a:t>“in ways known to himself, God can lead those…to that faith”</a:t>
            </a:r>
          </a:p>
        </p:txBody>
      </p:sp>
    </p:spTree>
    <p:extLst>
      <p:ext uri="{BB962C8B-B14F-4D97-AF65-F5344CB8AC3E}">
        <p14:creationId xmlns:p14="http://schemas.microsoft.com/office/powerpoint/2010/main" val="3177264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FDC0B-490D-4539-B1E1-8FEDB8D77368}"/>
              </a:ext>
            </a:extLst>
          </p:cNvPr>
          <p:cNvSpPr>
            <a:spLocks noGrp="1"/>
          </p:cNvSpPr>
          <p:nvPr>
            <p:ph type="title"/>
          </p:nvPr>
        </p:nvSpPr>
        <p:spPr/>
        <p:txBody>
          <a:bodyPr>
            <a:normAutofit/>
          </a:bodyPr>
          <a:lstStyle/>
          <a:p>
            <a:r>
              <a:rPr lang="en-US" dirty="0"/>
              <a:t>Takeaways</a:t>
            </a:r>
          </a:p>
        </p:txBody>
      </p:sp>
      <p:sp>
        <p:nvSpPr>
          <p:cNvPr id="3" name="Content Placeholder 2">
            <a:extLst>
              <a:ext uri="{FF2B5EF4-FFF2-40B4-BE49-F238E27FC236}">
                <a16:creationId xmlns:a16="http://schemas.microsoft.com/office/drawing/2014/main" id="{554E2213-7812-4F53-9D5F-358C6D604DAB}"/>
              </a:ext>
            </a:extLst>
          </p:cNvPr>
          <p:cNvSpPr>
            <a:spLocks noGrp="1"/>
          </p:cNvSpPr>
          <p:nvPr>
            <p:ph idx="1"/>
          </p:nvPr>
        </p:nvSpPr>
        <p:spPr/>
        <p:txBody>
          <a:bodyPr>
            <a:normAutofit/>
          </a:bodyPr>
          <a:lstStyle/>
          <a:p>
            <a:r>
              <a:rPr lang="en-US" sz="2400" dirty="0"/>
              <a:t>The fall was an offense against God and His love</a:t>
            </a:r>
          </a:p>
          <a:p>
            <a:r>
              <a:rPr lang="en-US" sz="2400" dirty="0"/>
              <a:t>Father’s plan was prefigured in the Old Testament</a:t>
            </a:r>
          </a:p>
          <a:p>
            <a:r>
              <a:rPr lang="en-US" sz="2400" dirty="0"/>
              <a:t>Our Redeemer is the Son of God</a:t>
            </a:r>
          </a:p>
          <a:p>
            <a:r>
              <a:rPr lang="en-US" sz="2400" dirty="0"/>
              <a:t>The way to salvation is through the Holy Spirit</a:t>
            </a:r>
          </a:p>
          <a:p>
            <a:endParaRPr lang="en-US" sz="2400" dirty="0"/>
          </a:p>
        </p:txBody>
      </p:sp>
    </p:spTree>
    <p:extLst>
      <p:ext uri="{BB962C8B-B14F-4D97-AF65-F5344CB8AC3E}">
        <p14:creationId xmlns:p14="http://schemas.microsoft.com/office/powerpoint/2010/main" val="172764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11D92C-F6BF-4B2F-9CCE-08BCD7B11A1A}"/>
              </a:ext>
            </a:extLst>
          </p:cNvPr>
          <p:cNvSpPr>
            <a:spLocks noGrp="1"/>
          </p:cNvSpPr>
          <p:nvPr>
            <p:ph type="title"/>
          </p:nvPr>
        </p:nvSpPr>
        <p:spPr/>
        <p:txBody>
          <a:bodyPr/>
          <a:lstStyle/>
          <a:p>
            <a:r>
              <a:rPr lang="en-US" dirty="0"/>
              <a:t>Closing Prayer</a:t>
            </a:r>
          </a:p>
        </p:txBody>
      </p:sp>
      <p:sp>
        <p:nvSpPr>
          <p:cNvPr id="2" name="Content Placeholder 1">
            <a:extLst>
              <a:ext uri="{FF2B5EF4-FFF2-40B4-BE49-F238E27FC236}">
                <a16:creationId xmlns:a16="http://schemas.microsoft.com/office/drawing/2014/main" id="{56FA58B2-D871-4F3C-B164-4C8F81FEA9C8}"/>
              </a:ext>
            </a:extLst>
          </p:cNvPr>
          <p:cNvSpPr>
            <a:spLocks noGrp="1"/>
          </p:cNvSpPr>
          <p:nvPr>
            <p:ph idx="1"/>
          </p:nvPr>
        </p:nvSpPr>
        <p:spPr>
          <a:xfrm>
            <a:off x="609598" y="1371600"/>
            <a:ext cx="6347713" cy="5318125"/>
          </a:xfrm>
        </p:spPr>
        <p:txBody>
          <a:bodyPr/>
          <a:lstStyle/>
          <a:p>
            <a:r>
              <a:rPr lang="en-US" sz="1800" dirty="0"/>
              <a:t>Almighty Father, come into our hearts, and so fill us with Thy love that forsaking all evil desires, we may embrace Thee, our only good. Show us, O Lord our God, what Thou are to us. Say to our souls, I am your salvation, speak so that we may hear. Our hearts are before Thee; open our ears; let us hasten after Thy voice. Hide not Thy Face from us, we beseech Thee, O Lord. Open our hearts so that Thou may enter in. Repair the ruined mansions, that Thou may dwell therein. Hear us, O Heavenly Father, for the sake of Thy only Son, Our Lord Jesus Christ, who lives and reigns with Thee and the Holy Spirit, one God now and forever. Amen</a:t>
            </a:r>
          </a:p>
          <a:p>
            <a:pPr algn="r"/>
            <a:r>
              <a:rPr lang="en-US" i="1"/>
              <a:t>St Augustine</a:t>
            </a:r>
            <a:endParaRPr lang="en-US" i="1" dirty="0"/>
          </a:p>
        </p:txBody>
      </p:sp>
    </p:spTree>
    <p:extLst>
      <p:ext uri="{BB962C8B-B14F-4D97-AF65-F5344CB8AC3E}">
        <p14:creationId xmlns:p14="http://schemas.microsoft.com/office/powerpoint/2010/main" val="169404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45BCE-73F4-4E48-8593-FB4D195A3A35}"/>
              </a:ext>
            </a:extLst>
          </p:cNvPr>
          <p:cNvSpPr>
            <a:spLocks noGrp="1"/>
          </p:cNvSpPr>
          <p:nvPr>
            <p:ph type="title"/>
          </p:nvPr>
        </p:nvSpPr>
        <p:spPr/>
        <p:txBody>
          <a:bodyPr>
            <a:normAutofit/>
          </a:bodyPr>
          <a:lstStyle/>
          <a:p>
            <a:r>
              <a:rPr lang="en-US" dirty="0"/>
              <a:t>Overview</a:t>
            </a:r>
          </a:p>
        </p:txBody>
      </p:sp>
      <p:sp>
        <p:nvSpPr>
          <p:cNvPr id="3" name="Content Placeholder 2">
            <a:extLst>
              <a:ext uri="{FF2B5EF4-FFF2-40B4-BE49-F238E27FC236}">
                <a16:creationId xmlns:a16="http://schemas.microsoft.com/office/drawing/2014/main" id="{F0A78F54-15EE-4511-B551-C4F1959E1C4D}"/>
              </a:ext>
            </a:extLst>
          </p:cNvPr>
          <p:cNvSpPr>
            <a:spLocks noGrp="1"/>
          </p:cNvSpPr>
          <p:nvPr>
            <p:ph idx="1"/>
          </p:nvPr>
        </p:nvSpPr>
        <p:spPr/>
        <p:txBody>
          <a:bodyPr>
            <a:normAutofit/>
          </a:bodyPr>
          <a:lstStyle/>
          <a:p>
            <a:r>
              <a:rPr lang="en-US" sz="2400" dirty="0"/>
              <a:t>Objective:  Understand God’s concept of Salvation and Redemption</a:t>
            </a:r>
          </a:p>
          <a:p>
            <a:r>
              <a:rPr lang="en-US" sz="2400" dirty="0"/>
              <a:t>Terms</a:t>
            </a:r>
          </a:p>
          <a:p>
            <a:r>
              <a:rPr lang="en-US" sz="2400" dirty="0"/>
              <a:t>The Fall</a:t>
            </a:r>
          </a:p>
          <a:p>
            <a:r>
              <a:rPr lang="en-US" sz="2400" dirty="0"/>
              <a:t>Suffering</a:t>
            </a:r>
          </a:p>
          <a:p>
            <a:r>
              <a:rPr lang="en-US" sz="2400" dirty="0"/>
              <a:t>God’s Plan</a:t>
            </a:r>
          </a:p>
          <a:p>
            <a:r>
              <a:rPr lang="en-US" sz="2400" dirty="0"/>
              <a:t>Our Redeemer</a:t>
            </a:r>
            <a:endParaRPr lang="en-US" sz="2000" dirty="0"/>
          </a:p>
          <a:p>
            <a:r>
              <a:rPr lang="en-US" sz="2400" dirty="0"/>
              <a:t>The Way to Salvation</a:t>
            </a:r>
          </a:p>
          <a:p>
            <a:r>
              <a:rPr lang="en-US" sz="2400" dirty="0"/>
              <a:t>Justification</a:t>
            </a:r>
          </a:p>
          <a:p>
            <a:r>
              <a:rPr lang="en-US" sz="2400" dirty="0"/>
              <a:t>Faith vs Works</a:t>
            </a:r>
          </a:p>
        </p:txBody>
      </p:sp>
      <p:sp>
        <p:nvSpPr>
          <p:cNvPr id="4" name="TextBox 3">
            <a:extLst>
              <a:ext uri="{FF2B5EF4-FFF2-40B4-BE49-F238E27FC236}">
                <a16:creationId xmlns:a16="http://schemas.microsoft.com/office/drawing/2014/main" id="{21BC7141-E918-43EA-91EF-0697E3EF608C}"/>
              </a:ext>
            </a:extLst>
          </p:cNvPr>
          <p:cNvSpPr txBox="1"/>
          <p:nvPr/>
        </p:nvSpPr>
        <p:spPr>
          <a:xfrm>
            <a:off x="5257801" y="3244334"/>
            <a:ext cx="2590800"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a:t>Warning:  Scripture intensive lesson, have your Bible ready</a:t>
            </a:r>
          </a:p>
        </p:txBody>
      </p:sp>
    </p:spTree>
    <p:extLst>
      <p:ext uri="{BB962C8B-B14F-4D97-AF65-F5344CB8AC3E}">
        <p14:creationId xmlns:p14="http://schemas.microsoft.com/office/powerpoint/2010/main" val="258908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Terms</a:t>
            </a:r>
          </a:p>
        </p:txBody>
      </p:sp>
      <p:sp>
        <p:nvSpPr>
          <p:cNvPr id="3" name="Content Placeholder 2"/>
          <p:cNvSpPr>
            <a:spLocks noGrp="1"/>
          </p:cNvSpPr>
          <p:nvPr>
            <p:ph idx="1"/>
          </p:nvPr>
        </p:nvSpPr>
        <p:spPr/>
        <p:txBody>
          <a:bodyPr>
            <a:normAutofit/>
          </a:bodyPr>
          <a:lstStyle/>
          <a:p>
            <a:pPr lvl="0"/>
            <a:r>
              <a:rPr lang="en-US" sz="2400" dirty="0"/>
              <a:t>Salvation:  the plan of God to free us from the slavery of sin and reconcile us to Himself</a:t>
            </a:r>
          </a:p>
          <a:p>
            <a:pPr lvl="1"/>
            <a:r>
              <a:rPr lang="en-US" sz="2200" dirty="0"/>
              <a:t>CCC Glossary:  “…forgiveness of sins and restoration of friendship with God, which can be done by God alone”</a:t>
            </a:r>
          </a:p>
          <a:p>
            <a:pPr lvl="0"/>
            <a:r>
              <a:rPr lang="en-US" sz="2400" dirty="0"/>
              <a:t>Redemption:  Jesus’ saving action that ransomed us from sin and reconciled us to the Father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4D38C-65F2-4184-A39F-09F8BD84A4C4}"/>
              </a:ext>
            </a:extLst>
          </p:cNvPr>
          <p:cNvSpPr>
            <a:spLocks noGrp="1"/>
          </p:cNvSpPr>
          <p:nvPr>
            <p:ph type="title"/>
          </p:nvPr>
        </p:nvSpPr>
        <p:spPr/>
        <p:txBody>
          <a:bodyPr/>
          <a:lstStyle/>
          <a:p>
            <a:r>
              <a:rPr lang="en-US" dirty="0"/>
              <a:t>The Fall</a:t>
            </a:r>
          </a:p>
        </p:txBody>
      </p:sp>
      <p:sp>
        <p:nvSpPr>
          <p:cNvPr id="3" name="Content Placeholder 2">
            <a:extLst>
              <a:ext uri="{FF2B5EF4-FFF2-40B4-BE49-F238E27FC236}">
                <a16:creationId xmlns:a16="http://schemas.microsoft.com/office/drawing/2014/main" id="{C7982948-309A-4155-9B56-B4D434B8A72A}"/>
              </a:ext>
            </a:extLst>
          </p:cNvPr>
          <p:cNvSpPr>
            <a:spLocks noGrp="1"/>
          </p:cNvSpPr>
          <p:nvPr>
            <p:ph idx="1"/>
          </p:nvPr>
        </p:nvSpPr>
        <p:spPr>
          <a:xfrm>
            <a:off x="609598" y="1371600"/>
            <a:ext cx="6870194" cy="5318125"/>
          </a:xfrm>
        </p:spPr>
        <p:txBody>
          <a:bodyPr>
            <a:normAutofit lnSpcReduction="10000"/>
          </a:bodyPr>
          <a:lstStyle/>
          <a:p>
            <a:r>
              <a:rPr lang="en-US" sz="2400" dirty="0"/>
              <a:t>Fall of Adam and Eve (</a:t>
            </a:r>
            <a:r>
              <a:rPr lang="en-US" sz="2400" dirty="0" err="1"/>
              <a:t>Gn</a:t>
            </a:r>
            <a:r>
              <a:rPr lang="en-US" sz="2400" dirty="0"/>
              <a:t> 2:15-3:24)</a:t>
            </a:r>
          </a:p>
          <a:p>
            <a:pPr lvl="1"/>
            <a:r>
              <a:rPr lang="en-US" sz="2200" dirty="0"/>
              <a:t>Turned away from God, losing grace </a:t>
            </a:r>
            <a:br>
              <a:rPr lang="en-US" sz="2200" dirty="0"/>
            </a:br>
            <a:r>
              <a:rPr lang="en-US" sz="2200" dirty="0"/>
              <a:t>of original holiness (CCC Glossary)</a:t>
            </a:r>
          </a:p>
          <a:p>
            <a:r>
              <a:rPr lang="en-US" sz="2400" dirty="0"/>
              <a:t>God, in His love, desires us to be saved </a:t>
            </a:r>
            <a:br>
              <a:rPr lang="en-US" sz="2400" dirty="0"/>
            </a:br>
            <a:r>
              <a:rPr lang="en-US" sz="2400" dirty="0"/>
              <a:t>(1 Tim 2:4-5)</a:t>
            </a:r>
          </a:p>
          <a:p>
            <a:r>
              <a:rPr lang="en-US" sz="2400" dirty="0"/>
              <a:t>God took the initiative to save us since we could never satisfy His justice</a:t>
            </a:r>
          </a:p>
          <a:p>
            <a:pPr lvl="1"/>
            <a:r>
              <a:rPr lang="en-US" sz="2200" dirty="0"/>
              <a:t>God promised one who would fight Satan on our behalf (</a:t>
            </a:r>
            <a:r>
              <a:rPr lang="en-US" sz="2200" dirty="0" err="1"/>
              <a:t>Gn</a:t>
            </a:r>
            <a:r>
              <a:rPr lang="en-US" sz="2200" dirty="0"/>
              <a:t> 3:15)</a:t>
            </a:r>
          </a:p>
          <a:p>
            <a:r>
              <a:rPr lang="en-US" sz="2400" dirty="0"/>
              <a:t>Teaser:  </a:t>
            </a:r>
          </a:p>
          <a:p>
            <a:pPr lvl="1"/>
            <a:r>
              <a:rPr lang="en-US" sz="2200" dirty="0"/>
              <a:t>Eve said “no,” turned away from God’s love</a:t>
            </a:r>
          </a:p>
          <a:p>
            <a:pPr lvl="1"/>
            <a:r>
              <a:rPr lang="en-US" sz="2200" dirty="0"/>
              <a:t>Mary said “yes,” made salvation through Christ possible (Lk 1:38)</a:t>
            </a:r>
          </a:p>
        </p:txBody>
      </p:sp>
      <p:grpSp>
        <p:nvGrpSpPr>
          <p:cNvPr id="13" name="Group 12">
            <a:extLst>
              <a:ext uri="{FF2B5EF4-FFF2-40B4-BE49-F238E27FC236}">
                <a16:creationId xmlns:a16="http://schemas.microsoft.com/office/drawing/2014/main" id="{2F345A51-8053-2C82-7620-A1CB0160B675}"/>
              </a:ext>
            </a:extLst>
          </p:cNvPr>
          <p:cNvGrpSpPr/>
          <p:nvPr/>
        </p:nvGrpSpPr>
        <p:grpSpPr>
          <a:xfrm>
            <a:off x="6325466" y="176901"/>
            <a:ext cx="2552700" cy="2157984"/>
            <a:chOff x="6325466" y="176901"/>
            <a:chExt cx="2552700" cy="2157984"/>
          </a:xfrm>
        </p:grpSpPr>
        <p:sp>
          <p:nvSpPr>
            <p:cNvPr id="5" name="TextBox 4">
              <a:extLst>
                <a:ext uri="{FF2B5EF4-FFF2-40B4-BE49-F238E27FC236}">
                  <a16:creationId xmlns:a16="http://schemas.microsoft.com/office/drawing/2014/main" id="{4D535D90-2613-454B-B764-7099AE1C9868}"/>
                </a:ext>
              </a:extLst>
            </p:cNvPr>
            <p:cNvSpPr txBox="1"/>
            <p:nvPr/>
          </p:nvSpPr>
          <p:spPr>
            <a:xfrm>
              <a:off x="6357725" y="2073275"/>
              <a:ext cx="2488182" cy="261610"/>
            </a:xfrm>
            <a:prstGeom prst="rect">
              <a:avLst/>
            </a:prstGeom>
            <a:noFill/>
          </p:spPr>
          <p:txBody>
            <a:bodyPr wrap="none" rtlCol="0">
              <a:spAutoFit/>
            </a:bodyPr>
            <a:lstStyle/>
            <a:p>
              <a:pPr algn="ctr"/>
              <a:r>
                <a:rPr lang="en-US" sz="1100" dirty="0">
                  <a:effectLst>
                    <a:outerShdw blurRad="38100" dist="38100" dir="2700000" algn="tl">
                      <a:srgbClr val="000000">
                        <a:alpha val="43137"/>
                      </a:srgbClr>
                    </a:outerShdw>
                  </a:effectLst>
                </a:rPr>
                <a:t>Michelangelo Sistine Chapel Ceiling</a:t>
              </a:r>
            </a:p>
          </p:txBody>
        </p:sp>
        <p:pic>
          <p:nvPicPr>
            <p:cNvPr id="12" name="Picture 11">
              <a:extLst>
                <a:ext uri="{FF2B5EF4-FFF2-40B4-BE49-F238E27FC236}">
                  <a16:creationId xmlns:a16="http://schemas.microsoft.com/office/drawing/2014/main" id="{65E71D34-9A57-AA58-4C0A-2A17AF67E8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5466" y="176901"/>
              <a:ext cx="2552700" cy="1905000"/>
            </a:xfrm>
            <a:prstGeom prst="rect">
              <a:avLst/>
            </a:prstGeom>
          </p:spPr>
        </p:pic>
      </p:grpSp>
    </p:spTree>
    <p:extLst>
      <p:ext uri="{BB962C8B-B14F-4D97-AF65-F5344CB8AC3E}">
        <p14:creationId xmlns:p14="http://schemas.microsoft.com/office/powerpoint/2010/main" val="169064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E5BE8-B343-4B59-A402-01285CF8EA75}"/>
              </a:ext>
            </a:extLst>
          </p:cNvPr>
          <p:cNvSpPr>
            <a:spLocks noGrp="1"/>
          </p:cNvSpPr>
          <p:nvPr>
            <p:ph type="title"/>
          </p:nvPr>
        </p:nvSpPr>
        <p:spPr/>
        <p:txBody>
          <a:bodyPr>
            <a:normAutofit/>
          </a:bodyPr>
          <a:lstStyle/>
          <a:p>
            <a:r>
              <a:rPr lang="en-US" dirty="0"/>
              <a:t>A Comment on Suffering</a:t>
            </a:r>
          </a:p>
        </p:txBody>
      </p:sp>
      <p:sp>
        <p:nvSpPr>
          <p:cNvPr id="3" name="Content Placeholder 2">
            <a:extLst>
              <a:ext uri="{FF2B5EF4-FFF2-40B4-BE49-F238E27FC236}">
                <a16:creationId xmlns:a16="http://schemas.microsoft.com/office/drawing/2014/main" id="{D7FCC4FF-714C-4FA5-B7BA-9811AB35D01A}"/>
              </a:ext>
            </a:extLst>
          </p:cNvPr>
          <p:cNvSpPr>
            <a:spLocks noGrp="1"/>
          </p:cNvSpPr>
          <p:nvPr>
            <p:ph idx="1"/>
          </p:nvPr>
        </p:nvSpPr>
        <p:spPr/>
        <p:txBody>
          <a:bodyPr>
            <a:normAutofit/>
          </a:bodyPr>
          <a:lstStyle/>
          <a:p>
            <a:r>
              <a:rPr lang="en-US" sz="2400" dirty="0"/>
              <a:t>The fall introduced sin, suffering, death</a:t>
            </a:r>
          </a:p>
          <a:p>
            <a:pPr lvl="1"/>
            <a:r>
              <a:rPr lang="en-US" sz="2200" dirty="0"/>
              <a:t>Humans caused this, not God</a:t>
            </a:r>
          </a:p>
          <a:p>
            <a:r>
              <a:rPr lang="en-US" sz="2400" dirty="0"/>
              <a:t>God’s answer:  Jesus’ sacrifice on the cross</a:t>
            </a:r>
          </a:p>
          <a:p>
            <a:r>
              <a:rPr lang="en-US" sz="2400" dirty="0"/>
              <a:t>Scripture passages</a:t>
            </a:r>
          </a:p>
          <a:p>
            <a:pPr lvl="1"/>
            <a:r>
              <a:rPr lang="en-US" sz="2000" dirty="0"/>
              <a:t>Is 53:1-11, Mt 16:24, Col 1:24, Rom 5:3-5, Rom 8:17, Jas 1:2-3, 1 Pet 2:21</a:t>
            </a:r>
          </a:p>
          <a:p>
            <a:r>
              <a:rPr lang="en-US" sz="2400" dirty="0"/>
              <a:t>Redemptive suffering</a:t>
            </a:r>
          </a:p>
          <a:p>
            <a:pPr lvl="1"/>
            <a:r>
              <a:rPr lang="en-US" sz="2200" dirty="0"/>
              <a:t>Our ability to unite our sufferings to Christ and, in turn, benefit the body of Christ</a:t>
            </a:r>
          </a:p>
          <a:p>
            <a:pPr lvl="1"/>
            <a:r>
              <a:rPr lang="en-US" sz="2200" dirty="0"/>
              <a:t>Self-denial, sacrifice:  links/binds us to Christ</a:t>
            </a:r>
          </a:p>
          <a:p>
            <a:pPr lvl="1"/>
            <a:r>
              <a:rPr lang="en-US" sz="2200" dirty="0"/>
              <a:t>See also CCC 618, 1520</a:t>
            </a:r>
          </a:p>
        </p:txBody>
      </p:sp>
      <p:pic>
        <p:nvPicPr>
          <p:cNvPr id="6" name="Picture 5">
            <a:extLst>
              <a:ext uri="{FF2B5EF4-FFF2-40B4-BE49-F238E27FC236}">
                <a16:creationId xmlns:a16="http://schemas.microsoft.com/office/drawing/2014/main" id="{B6B13B8B-1128-B332-A3E4-8B68B3F6B4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136645"/>
            <a:ext cx="1943100" cy="4086225"/>
          </a:xfrm>
          <a:prstGeom prst="rect">
            <a:avLst/>
          </a:prstGeom>
        </p:spPr>
      </p:pic>
    </p:spTree>
    <p:extLst>
      <p:ext uri="{BB962C8B-B14F-4D97-AF65-F5344CB8AC3E}">
        <p14:creationId xmlns:p14="http://schemas.microsoft.com/office/powerpoint/2010/main" val="1855901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31BA-0689-4ACB-B3D1-1BE4C12F722A}"/>
              </a:ext>
            </a:extLst>
          </p:cNvPr>
          <p:cNvSpPr>
            <a:spLocks noGrp="1"/>
          </p:cNvSpPr>
          <p:nvPr>
            <p:ph type="title"/>
          </p:nvPr>
        </p:nvSpPr>
        <p:spPr/>
        <p:txBody>
          <a:bodyPr/>
          <a:lstStyle/>
          <a:p>
            <a:r>
              <a:rPr lang="en-US" dirty="0"/>
              <a:t>God’s Plan in the OT</a:t>
            </a:r>
          </a:p>
        </p:txBody>
      </p:sp>
      <p:sp>
        <p:nvSpPr>
          <p:cNvPr id="4" name="Content Placeholder 3">
            <a:extLst>
              <a:ext uri="{FF2B5EF4-FFF2-40B4-BE49-F238E27FC236}">
                <a16:creationId xmlns:a16="http://schemas.microsoft.com/office/drawing/2014/main" id="{82BB6C0C-B51C-4E39-A8AD-78EACECF33BE}"/>
              </a:ext>
            </a:extLst>
          </p:cNvPr>
          <p:cNvSpPr>
            <a:spLocks noGrp="1"/>
          </p:cNvSpPr>
          <p:nvPr>
            <p:ph idx="1"/>
          </p:nvPr>
        </p:nvSpPr>
        <p:spPr/>
        <p:txBody>
          <a:bodyPr>
            <a:normAutofit/>
          </a:bodyPr>
          <a:lstStyle/>
          <a:p>
            <a:r>
              <a:rPr lang="en-US" sz="2400" dirty="0"/>
              <a:t>Plan prefigured in OT</a:t>
            </a:r>
          </a:p>
          <a:p>
            <a:pPr lvl="1"/>
            <a:r>
              <a:rPr lang="en-US" sz="2000" dirty="0" err="1"/>
              <a:t>Gn</a:t>
            </a:r>
            <a:r>
              <a:rPr lang="en-US" sz="2000" dirty="0"/>
              <a:t> 3:15</a:t>
            </a:r>
          </a:p>
          <a:p>
            <a:pPr lvl="1"/>
            <a:r>
              <a:rPr lang="en-US" sz="2000" dirty="0" err="1"/>
              <a:t>Gn</a:t>
            </a:r>
            <a:r>
              <a:rPr lang="en-US" sz="2000" dirty="0"/>
              <a:t> 22:1-10</a:t>
            </a:r>
          </a:p>
          <a:p>
            <a:pPr lvl="1"/>
            <a:r>
              <a:rPr lang="en-US" sz="2000" dirty="0" err="1"/>
              <a:t>Lv</a:t>
            </a:r>
            <a:r>
              <a:rPr lang="en-US" sz="2000" dirty="0"/>
              <a:t> 16:1-22</a:t>
            </a:r>
          </a:p>
          <a:p>
            <a:pPr lvl="1"/>
            <a:r>
              <a:rPr lang="en-US" sz="2000" dirty="0"/>
              <a:t>Is 53:1-11</a:t>
            </a:r>
          </a:p>
          <a:p>
            <a:r>
              <a:rPr lang="en-US" sz="2400" dirty="0"/>
              <a:t>Jesus won our redemption</a:t>
            </a:r>
          </a:p>
          <a:p>
            <a:pPr lvl="1"/>
            <a:r>
              <a:rPr lang="en-US" sz="2200" dirty="0"/>
              <a:t>Lk 22:20</a:t>
            </a:r>
          </a:p>
          <a:p>
            <a:pPr lvl="1"/>
            <a:r>
              <a:rPr lang="en-US" sz="2200" dirty="0"/>
              <a:t>Heb 10:1-22</a:t>
            </a:r>
          </a:p>
          <a:p>
            <a:endParaRPr lang="en-US" sz="2400" dirty="0"/>
          </a:p>
        </p:txBody>
      </p:sp>
      <p:sp>
        <p:nvSpPr>
          <p:cNvPr id="3" name="TextBox 2">
            <a:extLst>
              <a:ext uri="{FF2B5EF4-FFF2-40B4-BE49-F238E27FC236}">
                <a16:creationId xmlns:a16="http://schemas.microsoft.com/office/drawing/2014/main" id="{DB077726-6C28-452F-AB34-61198A087C73}"/>
              </a:ext>
            </a:extLst>
          </p:cNvPr>
          <p:cNvSpPr txBox="1"/>
          <p:nvPr/>
        </p:nvSpPr>
        <p:spPr>
          <a:xfrm>
            <a:off x="3921251" y="4724400"/>
            <a:ext cx="2717062" cy="175432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a:t>Also:</a:t>
            </a:r>
          </a:p>
          <a:p>
            <a:pPr marL="285750" indent="-285750">
              <a:buFontTx/>
              <a:buChar char="-"/>
            </a:pPr>
            <a:r>
              <a:rPr lang="en-US" dirty="0" err="1"/>
              <a:t>Gn</a:t>
            </a:r>
            <a:r>
              <a:rPr lang="en-US" dirty="0"/>
              <a:t> 6-8 Noah saved from the flood</a:t>
            </a:r>
          </a:p>
          <a:p>
            <a:pPr marL="285750" indent="-285750">
              <a:buFontTx/>
              <a:buChar char="-"/>
            </a:pPr>
            <a:r>
              <a:rPr lang="en-US" dirty="0"/>
              <a:t>Ex 12-15 Passover &amp; deliverance out of Egypt</a:t>
            </a:r>
          </a:p>
        </p:txBody>
      </p:sp>
      <p:pic>
        <p:nvPicPr>
          <p:cNvPr id="7" name="Picture 6">
            <a:extLst>
              <a:ext uri="{FF2B5EF4-FFF2-40B4-BE49-F238E27FC236}">
                <a16:creationId xmlns:a16="http://schemas.microsoft.com/office/drawing/2014/main" id="{F6068763-CBF5-5BD9-AE37-9D6A4EEE3E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9782" y="800100"/>
            <a:ext cx="3590925" cy="2667000"/>
          </a:xfrm>
          <a:prstGeom prst="rect">
            <a:avLst/>
          </a:prstGeom>
        </p:spPr>
      </p:pic>
    </p:spTree>
    <p:extLst>
      <p:ext uri="{BB962C8B-B14F-4D97-AF65-F5344CB8AC3E}">
        <p14:creationId xmlns:p14="http://schemas.microsoft.com/office/powerpoint/2010/main" val="325975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2731-2BA5-4ADF-82A2-2B65C6587550}"/>
              </a:ext>
            </a:extLst>
          </p:cNvPr>
          <p:cNvSpPr>
            <a:spLocks noGrp="1"/>
          </p:cNvSpPr>
          <p:nvPr>
            <p:ph type="title"/>
          </p:nvPr>
        </p:nvSpPr>
        <p:spPr/>
        <p:txBody>
          <a:bodyPr/>
          <a:lstStyle/>
          <a:p>
            <a:r>
              <a:rPr lang="en-US" dirty="0"/>
              <a:t>Our Redeemer</a:t>
            </a:r>
          </a:p>
        </p:txBody>
      </p:sp>
      <p:sp>
        <p:nvSpPr>
          <p:cNvPr id="3" name="Content Placeholder 2">
            <a:extLst>
              <a:ext uri="{FF2B5EF4-FFF2-40B4-BE49-F238E27FC236}">
                <a16:creationId xmlns:a16="http://schemas.microsoft.com/office/drawing/2014/main" id="{56B71FEE-EF6A-4DBF-AC2D-E397C70A5A5B}"/>
              </a:ext>
            </a:extLst>
          </p:cNvPr>
          <p:cNvSpPr>
            <a:spLocks noGrp="1"/>
          </p:cNvSpPr>
          <p:nvPr>
            <p:ph idx="1"/>
          </p:nvPr>
        </p:nvSpPr>
        <p:spPr>
          <a:xfrm>
            <a:off x="609598" y="1371600"/>
            <a:ext cx="7162802" cy="5318125"/>
          </a:xfrm>
        </p:spPr>
        <p:txBody>
          <a:bodyPr>
            <a:normAutofit fontScale="92500"/>
          </a:bodyPr>
          <a:lstStyle/>
          <a:p>
            <a:r>
              <a:rPr lang="en-US" sz="2400" dirty="0"/>
              <a:t>Redemption is the act of Christ </a:t>
            </a:r>
            <a:br>
              <a:rPr lang="en-US" sz="2400" dirty="0"/>
            </a:br>
            <a:r>
              <a:rPr lang="en-US" sz="2400" dirty="0"/>
              <a:t>through His Passion, Death and </a:t>
            </a:r>
            <a:br>
              <a:rPr lang="en-US" sz="2400" dirty="0"/>
            </a:br>
            <a:r>
              <a:rPr lang="en-US" sz="2400" dirty="0"/>
              <a:t>Resurrection</a:t>
            </a:r>
          </a:p>
          <a:p>
            <a:pPr lvl="1"/>
            <a:r>
              <a:rPr lang="en-US" sz="2200" dirty="0"/>
              <a:t>Jesus perfectly demonstrated love and obedience </a:t>
            </a:r>
          </a:p>
          <a:p>
            <a:pPr lvl="1"/>
            <a:r>
              <a:rPr lang="en-US" sz="2200" dirty="0"/>
              <a:t>His suffering: only action that can truly atone for sin</a:t>
            </a:r>
          </a:p>
          <a:p>
            <a:r>
              <a:rPr lang="en-US" sz="2400" dirty="0"/>
              <a:t>CCC 1708:  “By His Passion, Christ delivered us from Satan and from sin. He merited for us the new life in the Holy Spirit. His grace restores what sin had damaged in us.”</a:t>
            </a:r>
          </a:p>
          <a:p>
            <a:r>
              <a:rPr lang="en-US" sz="2400" dirty="0"/>
              <a:t>CCC 2020:  “Justification has been merited for us by the Passion of Christ. It is granted us through Baptism.”  </a:t>
            </a:r>
          </a:p>
          <a:p>
            <a:pPr lvl="1"/>
            <a:r>
              <a:rPr lang="en-US" sz="2200" dirty="0"/>
              <a:t>See also Acts 2: Rom 6:3-4, Col 2:11-12, Titus 3:4-7</a:t>
            </a:r>
          </a:p>
        </p:txBody>
      </p:sp>
      <p:pic>
        <p:nvPicPr>
          <p:cNvPr id="6" name="Picture 5">
            <a:extLst>
              <a:ext uri="{FF2B5EF4-FFF2-40B4-BE49-F238E27FC236}">
                <a16:creationId xmlns:a16="http://schemas.microsoft.com/office/drawing/2014/main" id="{2751A951-7FB4-8C6E-61E6-4FF0E6D649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247650"/>
            <a:ext cx="2914650" cy="1943100"/>
          </a:xfrm>
          <a:prstGeom prst="rect">
            <a:avLst/>
          </a:prstGeom>
        </p:spPr>
      </p:pic>
    </p:spTree>
    <p:extLst>
      <p:ext uri="{BB962C8B-B14F-4D97-AF65-F5344CB8AC3E}">
        <p14:creationId xmlns:p14="http://schemas.microsoft.com/office/powerpoint/2010/main" val="2804506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3645-C1F1-4DB5-9A2C-831B40A34758}"/>
              </a:ext>
            </a:extLst>
          </p:cNvPr>
          <p:cNvSpPr>
            <a:spLocks noGrp="1"/>
          </p:cNvSpPr>
          <p:nvPr>
            <p:ph type="title"/>
          </p:nvPr>
        </p:nvSpPr>
        <p:spPr/>
        <p:txBody>
          <a:bodyPr/>
          <a:lstStyle/>
          <a:p>
            <a:r>
              <a:rPr lang="en-US" dirty="0"/>
              <a:t>Justification</a:t>
            </a:r>
          </a:p>
        </p:txBody>
      </p:sp>
      <p:sp>
        <p:nvSpPr>
          <p:cNvPr id="3" name="Content Placeholder 2">
            <a:extLst>
              <a:ext uri="{FF2B5EF4-FFF2-40B4-BE49-F238E27FC236}">
                <a16:creationId xmlns:a16="http://schemas.microsoft.com/office/drawing/2014/main" id="{872250B4-A1E0-4560-BE14-25E65F41D8CA}"/>
              </a:ext>
            </a:extLst>
          </p:cNvPr>
          <p:cNvSpPr>
            <a:spLocks noGrp="1"/>
          </p:cNvSpPr>
          <p:nvPr>
            <p:ph idx="1"/>
          </p:nvPr>
        </p:nvSpPr>
        <p:spPr>
          <a:xfrm>
            <a:off x="609598" y="1371600"/>
            <a:ext cx="7086602" cy="5318125"/>
          </a:xfrm>
        </p:spPr>
        <p:txBody>
          <a:bodyPr>
            <a:normAutofit/>
          </a:bodyPr>
          <a:lstStyle/>
          <a:p>
            <a:r>
              <a:rPr lang="en-US" sz="2000" dirty="0"/>
              <a:t>Note:  Justice and Righteousness represent the same underlying concept in Latin, Greek and Hebrew.</a:t>
            </a:r>
          </a:p>
          <a:p>
            <a:r>
              <a:rPr lang="en-US" sz="2000" dirty="0"/>
              <a:t>Justification:  Gracious action of God which frees us from sin (Rom 3:22)</a:t>
            </a:r>
          </a:p>
          <a:p>
            <a:pPr lvl="1"/>
            <a:r>
              <a:rPr lang="en-US" sz="1800" dirty="0"/>
              <a:t>Also the </a:t>
            </a:r>
            <a:r>
              <a:rPr lang="en-US" sz="1800" dirty="0">
                <a:solidFill>
                  <a:srgbClr val="0000CC"/>
                </a:solidFill>
              </a:rPr>
              <a:t>sanctification and renewal </a:t>
            </a:r>
            <a:r>
              <a:rPr lang="en-US" sz="1800" dirty="0"/>
              <a:t>of the interior man (CCC Glossary, Council of Trent DJ7)</a:t>
            </a:r>
          </a:p>
          <a:p>
            <a:r>
              <a:rPr lang="en-US" sz="2000" dirty="0"/>
              <a:t>Considerable disagreement in its meaning</a:t>
            </a:r>
          </a:p>
          <a:p>
            <a:pPr lvl="1"/>
            <a:r>
              <a:rPr lang="en-US" sz="1800" dirty="0"/>
              <a:t>Catholic view:  God wants us to grow in righteousness over the course of the Christian life.  Justification is not just something that happens at the beginning of Christian life.</a:t>
            </a:r>
          </a:p>
          <a:p>
            <a:r>
              <a:rPr lang="en-US" sz="2000" dirty="0"/>
              <a:t>Once justified, always?</a:t>
            </a:r>
          </a:p>
          <a:p>
            <a:pPr lvl="1"/>
            <a:r>
              <a:rPr lang="en-US" sz="1800" dirty="0"/>
              <a:t>2 Tim 2:11-12, Col 1:21-23</a:t>
            </a:r>
          </a:p>
          <a:p>
            <a:pPr lvl="1"/>
            <a:r>
              <a:rPr lang="en-US" sz="1800" dirty="0"/>
              <a:t>Hence, Catholic emphasis on the sacraments</a:t>
            </a:r>
          </a:p>
        </p:txBody>
      </p:sp>
    </p:spTree>
    <p:extLst>
      <p:ext uri="{BB962C8B-B14F-4D97-AF65-F5344CB8AC3E}">
        <p14:creationId xmlns:p14="http://schemas.microsoft.com/office/powerpoint/2010/main" val="2642537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E1785-2F57-40E7-A50A-95121F1D7AAB}"/>
              </a:ext>
            </a:extLst>
          </p:cNvPr>
          <p:cNvSpPr>
            <a:spLocks noGrp="1"/>
          </p:cNvSpPr>
          <p:nvPr>
            <p:ph type="title"/>
          </p:nvPr>
        </p:nvSpPr>
        <p:spPr/>
        <p:txBody>
          <a:bodyPr/>
          <a:lstStyle/>
          <a:p>
            <a:r>
              <a:rPr lang="en-US" dirty="0"/>
              <a:t>The Way to Salvation</a:t>
            </a:r>
          </a:p>
        </p:txBody>
      </p:sp>
      <p:sp>
        <p:nvSpPr>
          <p:cNvPr id="3" name="Content Placeholder 2">
            <a:extLst>
              <a:ext uri="{FF2B5EF4-FFF2-40B4-BE49-F238E27FC236}">
                <a16:creationId xmlns:a16="http://schemas.microsoft.com/office/drawing/2014/main" id="{A2F549AC-1EAA-41A8-A645-3205E3F454D9}"/>
              </a:ext>
            </a:extLst>
          </p:cNvPr>
          <p:cNvSpPr>
            <a:spLocks noGrp="1"/>
          </p:cNvSpPr>
          <p:nvPr>
            <p:ph idx="1"/>
          </p:nvPr>
        </p:nvSpPr>
        <p:spPr>
          <a:xfrm>
            <a:off x="609598" y="1371600"/>
            <a:ext cx="6934202" cy="5318125"/>
          </a:xfrm>
        </p:spPr>
        <p:txBody>
          <a:bodyPr>
            <a:normAutofit/>
          </a:bodyPr>
          <a:lstStyle/>
          <a:p>
            <a:r>
              <a:rPr lang="en-US" sz="2400" dirty="0"/>
              <a:t>So, what can you do to earn salvation?</a:t>
            </a:r>
          </a:p>
          <a:p>
            <a:pPr lvl="1"/>
            <a:r>
              <a:rPr lang="en-US" sz="2200" dirty="0"/>
              <a:t>We cannot merit salvation (CCC 2007)</a:t>
            </a:r>
          </a:p>
          <a:p>
            <a:pPr lvl="1"/>
            <a:r>
              <a:rPr lang="en-US" sz="2200" dirty="0"/>
              <a:t>We can ask for it through our participation </a:t>
            </a:r>
            <a:br>
              <a:rPr lang="en-US" sz="2200" dirty="0"/>
            </a:br>
            <a:r>
              <a:rPr lang="en-US" sz="2200" dirty="0"/>
              <a:t>in the faith and cooperation in God’s work</a:t>
            </a:r>
          </a:p>
          <a:p>
            <a:r>
              <a:rPr lang="en-US" sz="2400" dirty="0"/>
              <a:t>Our response</a:t>
            </a:r>
          </a:p>
          <a:p>
            <a:pPr lvl="1"/>
            <a:r>
              <a:rPr lang="en-US" sz="2200" dirty="0"/>
              <a:t>Believe in Christ Jesus (Jn 3:16, Acts 2:36-38)</a:t>
            </a:r>
          </a:p>
          <a:p>
            <a:pPr lvl="1"/>
            <a:r>
              <a:rPr lang="en-US" sz="2200" dirty="0"/>
              <a:t>Strive to achieve perfection in God’s grace (Mt 5:48)</a:t>
            </a:r>
          </a:p>
          <a:p>
            <a:pPr lvl="1"/>
            <a:r>
              <a:rPr lang="en-US" sz="2200" dirty="0"/>
              <a:t>Put God first (CCC 1811)</a:t>
            </a:r>
          </a:p>
          <a:p>
            <a:pPr lvl="1"/>
            <a:r>
              <a:rPr lang="en-US" sz="2200" dirty="0"/>
              <a:t>Obey the Commandments and show faith in our works (Mt 19:16-19)</a:t>
            </a:r>
          </a:p>
        </p:txBody>
      </p:sp>
      <p:grpSp>
        <p:nvGrpSpPr>
          <p:cNvPr id="9" name="Group 8">
            <a:extLst>
              <a:ext uri="{FF2B5EF4-FFF2-40B4-BE49-F238E27FC236}">
                <a16:creationId xmlns:a16="http://schemas.microsoft.com/office/drawing/2014/main" id="{8CB7F1D1-CA59-F7FB-3438-391F38B1F531}"/>
              </a:ext>
            </a:extLst>
          </p:cNvPr>
          <p:cNvGrpSpPr/>
          <p:nvPr/>
        </p:nvGrpSpPr>
        <p:grpSpPr>
          <a:xfrm>
            <a:off x="7086600" y="368060"/>
            <a:ext cx="1927131" cy="2834602"/>
            <a:chOff x="7086600" y="368060"/>
            <a:chExt cx="1927131" cy="2834602"/>
          </a:xfrm>
        </p:grpSpPr>
        <p:sp>
          <p:nvSpPr>
            <p:cNvPr id="6" name="TextBox 5">
              <a:extLst>
                <a:ext uri="{FF2B5EF4-FFF2-40B4-BE49-F238E27FC236}">
                  <a16:creationId xmlns:a16="http://schemas.microsoft.com/office/drawing/2014/main" id="{99ACDFB2-6CC2-4F98-9080-08D8FE915D3C}"/>
                </a:ext>
              </a:extLst>
            </p:cNvPr>
            <p:cNvSpPr txBox="1"/>
            <p:nvPr/>
          </p:nvSpPr>
          <p:spPr>
            <a:xfrm>
              <a:off x="7086600" y="2771775"/>
              <a:ext cx="1927131" cy="430887"/>
            </a:xfrm>
            <a:prstGeom prst="rect">
              <a:avLst/>
            </a:prstGeom>
            <a:noFill/>
          </p:spPr>
          <p:txBody>
            <a:bodyPr wrap="none" rtlCol="0">
              <a:spAutoFit/>
            </a:bodyPr>
            <a:lstStyle/>
            <a:p>
              <a:pPr algn="ctr"/>
              <a:r>
                <a:rPr lang="en-US" sz="1100" dirty="0"/>
                <a:t>Storm on the Sea of Galilee</a:t>
              </a:r>
            </a:p>
            <a:p>
              <a:pPr algn="ctr"/>
              <a:r>
                <a:rPr lang="en-US" sz="1100" dirty="0"/>
                <a:t>Rembrandt</a:t>
              </a:r>
            </a:p>
          </p:txBody>
        </p:sp>
        <p:pic>
          <p:nvPicPr>
            <p:cNvPr id="8" name="Picture 7">
              <a:extLst>
                <a:ext uri="{FF2B5EF4-FFF2-40B4-BE49-F238E27FC236}">
                  <a16:creationId xmlns:a16="http://schemas.microsoft.com/office/drawing/2014/main" id="{7E46AF3C-0A9D-C636-5D5E-50E6E5D3E2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368060"/>
              <a:ext cx="1924050" cy="2390775"/>
            </a:xfrm>
            <a:prstGeom prst="rect">
              <a:avLst/>
            </a:prstGeom>
          </p:spPr>
        </p:pic>
      </p:grpSp>
    </p:spTree>
    <p:extLst>
      <p:ext uri="{BB962C8B-B14F-4D97-AF65-F5344CB8AC3E}">
        <p14:creationId xmlns:p14="http://schemas.microsoft.com/office/powerpoint/2010/main" val="274442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Custom 1">
      <a:dk1>
        <a:sysClr val="windowText" lastClr="000000"/>
      </a:dk1>
      <a:lt1>
        <a:sysClr val="window" lastClr="FFFFFF"/>
      </a:lt1>
      <a:dk2>
        <a:srgbClr val="212745"/>
      </a:dk2>
      <a:lt2>
        <a:srgbClr val="FFFFFF"/>
      </a:lt2>
      <a:accent1>
        <a:srgbClr val="000099"/>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2068</TotalTime>
  <Words>1060</Words>
  <Application>Microsoft Office PowerPoint</Application>
  <PresentationFormat>On-screen Show (4:3)</PresentationFormat>
  <Paragraphs>104</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Lucida Calligraphy</vt:lpstr>
      <vt:lpstr>Trebuchet MS</vt:lpstr>
      <vt:lpstr>Wingdings 3</vt:lpstr>
      <vt:lpstr>Facet</vt:lpstr>
      <vt:lpstr>Lesson 19</vt:lpstr>
      <vt:lpstr>Overview</vt:lpstr>
      <vt:lpstr>Terms</vt:lpstr>
      <vt:lpstr>The Fall</vt:lpstr>
      <vt:lpstr>A Comment on Suffering</vt:lpstr>
      <vt:lpstr>God’s Plan in the OT</vt:lpstr>
      <vt:lpstr>Our Redeemer</vt:lpstr>
      <vt:lpstr>Justification</vt:lpstr>
      <vt:lpstr>The Way to Salvation</vt:lpstr>
      <vt:lpstr>Faith vs Works Debate</vt:lpstr>
      <vt:lpstr>Catholic Dogma on Salvation</vt:lpstr>
      <vt:lpstr>Takeaways</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Sacred Tradition</dc:title>
  <dc:creator>Phil</dc:creator>
  <cp:lastModifiedBy>Phil Beaudoin</cp:lastModifiedBy>
  <cp:revision>72</cp:revision>
  <dcterms:created xsi:type="dcterms:W3CDTF">2013-10-03T23:31:30Z</dcterms:created>
  <dcterms:modified xsi:type="dcterms:W3CDTF">2024-01-06T19:22:03Z</dcterms:modified>
</cp:coreProperties>
</file>