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13"/>
  </p:notesMasterIdLst>
  <p:sldIdLst>
    <p:sldId id="256" r:id="rId2"/>
    <p:sldId id="258" r:id="rId3"/>
    <p:sldId id="257" r:id="rId4"/>
    <p:sldId id="261" r:id="rId5"/>
    <p:sldId id="262" r:id="rId6"/>
    <p:sldId id="259" r:id="rId7"/>
    <p:sldId id="260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2"/>
    <p:restoredTop sz="60804"/>
  </p:normalViewPr>
  <p:slideViewPr>
    <p:cSldViewPr snapToGrid="0">
      <p:cViewPr varScale="1">
        <p:scale>
          <a:sx n="63" d="100"/>
          <a:sy n="63" d="100"/>
        </p:scale>
        <p:origin x="28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9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A565E-B7E5-FF49-87AB-CAA652318F95}" type="datetimeFigureOut">
              <a:rPr lang="en-US" smtClean="0"/>
              <a:t>12/27/23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934B3-4025-E742-994D-2234D674D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7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4B3-4025-E742-994D-2234D674DE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97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4B3-4025-E742-994D-2234D674DE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59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4B3-4025-E742-994D-2234D674DE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4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4B3-4025-E742-994D-2234D674DE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42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4B3-4025-E742-994D-2234D674DE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42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4B3-4025-E742-994D-2234D674DE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22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4B3-4025-E742-994D-2234D674DE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04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4B3-4025-E742-994D-2234D674DE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64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4B3-4025-E742-994D-2234D674DE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3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5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5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40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51292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79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50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94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26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0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2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1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5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4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9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6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12/27/23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2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6C8F6-1F98-BE8A-949F-10F856284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031" y="1353042"/>
            <a:ext cx="3382297" cy="3281957"/>
          </a:xfrm>
        </p:spPr>
        <p:txBody>
          <a:bodyPr>
            <a:normAutofit/>
          </a:bodyPr>
          <a:lstStyle/>
          <a:p>
            <a:r>
              <a:rPr lang="en-US" dirty="0"/>
              <a:t>By the Grace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E0990-0E4D-A8A5-9628-80459C95B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1031" y="4929880"/>
            <a:ext cx="3382298" cy="11501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RCIA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St. Peter Catholic Church Monument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January 4, 2024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103193EB-8B86-1D43-46F8-8387D54BB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58872" y="1609057"/>
            <a:ext cx="6470907" cy="3639885"/>
          </a:xfrm>
          <a:prstGeom prst="roundRect">
            <a:avLst>
              <a:gd name="adj" fmla="val 1329"/>
            </a:avLst>
          </a:prstGeom>
          <a:noFill/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729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1F125-E797-A56E-3701-B03A37D7C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All 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1ED0A-E292-302E-5114-80F8F0775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are all called to holiness: Be perfect, therefore, as your Holy Father is perfect. (Matt 5:48)</a:t>
            </a:r>
          </a:p>
          <a:p>
            <a:r>
              <a:rPr lang="en-US" sz="2800" dirty="0"/>
              <a:t>The call to holiness is nothing other than a call to live a life of grace.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507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79C05-B7F6-FA43-A0CD-FE602DD5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Prayer for the Gift of Grace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8E5B9-A7E5-3410-AC85-087BC23A1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Holy Father, I ask today for the gift of grace in all aspects of my life. Shower me with grace when I am faced with life’s challenges, when I find myself straying from Your will, and when I struggle to understand your action in my life. Help me especially tonight, Lord, and in all the RCIA classes, to be open in mind and heart to hear and understand </a:t>
            </a:r>
            <a:r>
              <a:rPr lang="en-US" sz="2400"/>
              <a:t>what You </a:t>
            </a:r>
            <a:r>
              <a:rPr lang="en-US" sz="2400" dirty="0"/>
              <a:t>teach us, so that I may turn ever more completely toward a joyful life on earth and a blissful eternity </a:t>
            </a:r>
            <a:r>
              <a:rPr lang="en-US" sz="2400"/>
              <a:t>with You </a:t>
            </a:r>
            <a:r>
              <a:rPr lang="en-US" sz="2400" dirty="0"/>
              <a:t>in heaven.        Amen</a:t>
            </a:r>
          </a:p>
        </p:txBody>
      </p:sp>
    </p:spTree>
    <p:extLst>
      <p:ext uri="{BB962C8B-B14F-4D97-AF65-F5344CB8AC3E}">
        <p14:creationId xmlns:p14="http://schemas.microsoft.com/office/powerpoint/2010/main" val="292144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8A1D0BB-B8F0-46D7-9453-2DC9E54FE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3A44EAD-8C36-423B-81F2-9BCEF6FF05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EA4EF45-4BCE-497F-A3E5-E8A78B0DE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86444F9-DFF7-4015-A354-A443BCF5CF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F60ADBC-C1BD-4EC5-9B6F-1DF12DE5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7DF05586-9EB6-494C-8B3A-2A8534613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D279CF7F-04A6-40E3-84DD-DDC0553A2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8E22FFA0-E7AE-4CCB-BFD0-C000AA64B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5AE8C830-95B3-4B62-9882-4301B7A9A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80F4C73-8A40-435B-AFB5-F5C3BDC03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DD4069D-6BA0-4C9D-8EA6-8C476FC7D5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60D1FC8-A019-4110-A93E-8C709AD78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47CEA9B-73E1-441D-8800-FA49BA991D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072D5EB-F874-4157-885B-E3C42CDA8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0352347-BE60-4DA4-A026-651AE5F7F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26F82C6E-5FB8-4065-8BCB-D9158DD5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CF36403A-34F0-4F3D-A4BA-D1B1FA2F31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7CCD3DE1-6CA0-4EB1-A8E8-EFD50A1FE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14CF769-9E85-0BD6-B8A8-2073AA32A456}"/>
              </a:ext>
            </a:extLst>
          </p:cNvPr>
          <p:cNvSpPr txBox="1">
            <a:spLocks/>
          </p:cNvSpPr>
          <p:nvPr/>
        </p:nvSpPr>
        <p:spPr>
          <a:xfrm>
            <a:off x="1154955" y="973668"/>
            <a:ext cx="3178260" cy="1020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300" dirty="0"/>
              <a:t>St. Augustine of Hippo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A9568-C6F2-3E7E-3B3C-DD98B023E6E6}"/>
              </a:ext>
            </a:extLst>
          </p:cNvPr>
          <p:cNvSpPr txBox="1">
            <a:spLocks/>
          </p:cNvSpPr>
          <p:nvPr/>
        </p:nvSpPr>
        <p:spPr>
          <a:xfrm>
            <a:off x="1154955" y="2120900"/>
            <a:ext cx="3133726" cy="389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</a:rPr>
              <a:t>What is grace? I know until you ask me; when you ask me, I do not know.</a:t>
            </a:r>
          </a:p>
        </p:txBody>
      </p:sp>
      <p:pic>
        <p:nvPicPr>
          <p:cNvPr id="4" name="Picture 2" descr="St. Augustine of Hippo - Saints &amp; Angels - Catholic Online">
            <a:extLst>
              <a:ext uri="{FF2B5EF4-FFF2-40B4-BE49-F238E27FC236}">
                <a16:creationId xmlns:a16="http://schemas.microsoft.com/office/drawing/2014/main" id="{99319099-32DD-7DE5-1C6A-B9920DA51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66" r="10856"/>
          <a:stretch/>
        </p:blipFill>
        <p:spPr bwMode="auto">
          <a:xfrm>
            <a:off x="5334476" y="803751"/>
            <a:ext cx="6251664" cy="525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552D6D00-2548-4ECD-9FA4-D422A2525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6583EC0-B95E-4CD4-9A9A-0C3F6FA82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5B8355-5373-403A-B5C2-4C8E70AC8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5BACD68-BDD7-43D0-A593-66B247A49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0AC87D-DE1E-46F5-889B-6CFD4FB14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1C643F3-476E-4474-A4AA-2AF19ECCB3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B7EE1E46-6AD7-4F25-ABEB-0C06AE4663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9C342B7-8020-4464-8EB2-AE58A8B8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1F3EC447-6BFD-478D-BCE7-B572B85BF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19EF6B20-23CA-444F-8D20-3A38184B6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C412D-9A88-2D39-7672-36756A01822B}"/>
              </a:ext>
            </a:extLst>
          </p:cNvPr>
          <p:cNvSpPr txBox="1">
            <a:spLocks/>
          </p:cNvSpPr>
          <p:nvPr/>
        </p:nvSpPr>
        <p:spPr>
          <a:xfrm>
            <a:off x="1154954" y="750388"/>
            <a:ext cx="8825659" cy="1112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en-US" sz="4400" dirty="0"/>
              <a:t>In Your Own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A5A4B-5CB8-9BFA-E807-2BCB96AC0316}"/>
              </a:ext>
            </a:extLst>
          </p:cNvPr>
          <p:cNvSpPr txBox="1">
            <a:spLocks/>
          </p:cNvSpPr>
          <p:nvPr/>
        </p:nvSpPr>
        <p:spPr>
          <a:xfrm>
            <a:off x="1154955" y="2603500"/>
            <a:ext cx="3481054" cy="3416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/>
              <a:t>Define…</a:t>
            </a:r>
          </a:p>
          <a:p>
            <a:endParaRPr lang="en-US" sz="1600" dirty="0"/>
          </a:p>
          <a:p>
            <a:pPr marL="45720" indent="0"/>
            <a:endParaRPr lang="en-US" sz="1600" dirty="0"/>
          </a:p>
          <a:p>
            <a:pPr marL="45720" indent="0"/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8D6D36-15B0-7278-2FB1-23D2CC1190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313" y="2854845"/>
            <a:ext cx="6779445" cy="320255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479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27A3F-4F25-6105-DF17-7B203A98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>
                <a:latin typeface="Viner Hand ITC" panose="03070502030502020203" pitchFamily="66" charset="0"/>
              </a:rPr>
              <a:t>God’s </a:t>
            </a:r>
            <a:r>
              <a:rPr lang="en-US" sz="4000" dirty="0">
                <a:latin typeface="+mn-lt"/>
              </a:rPr>
              <a:t>Plan</a:t>
            </a:r>
            <a:endParaRPr lang="en-US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6431A-A337-DD12-78F0-D57C55563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19406"/>
            <a:ext cx="8825659" cy="42545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God, infinitely perfect and blessed in himself, in a plan of sheer goodness, freely created man to make him share in his own blessed life. </a:t>
            </a:r>
          </a:p>
          <a:p>
            <a:r>
              <a:rPr lang="en-US" sz="2000" dirty="0"/>
              <a:t>In the fullness of time, God the Father sent his Son as the Redeemer and Savior of mankind, fallen into sin</a:t>
            </a:r>
          </a:p>
          <a:p>
            <a:r>
              <a:rPr lang="en-US" sz="2000" dirty="0"/>
              <a:t>Thus, God is calling all into his Church and, through the work of the Holy Spirit, making them the adopted children and heirs of his eternal happiness. </a:t>
            </a:r>
          </a:p>
        </p:txBody>
      </p:sp>
    </p:spTree>
    <p:extLst>
      <p:ext uri="{BB962C8B-B14F-4D97-AF65-F5344CB8AC3E}">
        <p14:creationId xmlns:p14="http://schemas.microsoft.com/office/powerpoint/2010/main" val="343816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71DE4-E01A-3D0A-3B2C-1D615D629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Viner Hand ITC" panose="03070502030502020203" pitchFamily="66" charset="77"/>
              </a:rPr>
              <a:t>Therefore, GRACE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8B51E-4D1D-8C7E-9D78-A77B7A6D9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919" y="2729006"/>
            <a:ext cx="8825659" cy="3416300"/>
          </a:xfrm>
        </p:spPr>
        <p:txBody>
          <a:bodyPr/>
          <a:lstStyle/>
          <a:p>
            <a:pPr marL="45720" indent="0">
              <a:lnSpc>
                <a:spcPct val="100000"/>
              </a:lnSpc>
              <a:buNone/>
            </a:pPr>
            <a:r>
              <a:rPr lang="en-US" sz="4000" dirty="0"/>
              <a:t>Divine influence on the heart,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4000" dirty="0"/>
              <a:t>so that in the end we may see God face to face.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7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284C-3EAD-8BEC-37B0-93BCB848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Catechism of the Catholic Church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E9AF9-4EBB-7D06-6369-F35E5A407A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Grace is…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9589-D5B9-D943-585B-2818DAEC3BFF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sz="1600" dirty="0"/>
              <a:t>….</a:t>
            </a:r>
            <a:r>
              <a:rPr lang="en-US" sz="1600" i="1" dirty="0"/>
              <a:t>favor</a:t>
            </a:r>
            <a:r>
              <a:rPr lang="en-US" sz="1600" dirty="0"/>
              <a:t>, free and undeserved (CCC1996)</a:t>
            </a:r>
          </a:p>
          <a:p>
            <a:r>
              <a:rPr lang="en-US" sz="1600" dirty="0"/>
              <a:t>….a </a:t>
            </a:r>
            <a:r>
              <a:rPr lang="en-US" sz="1600" i="1" dirty="0"/>
              <a:t>participation in the life of God</a:t>
            </a:r>
            <a:r>
              <a:rPr lang="en-US" sz="1600" dirty="0"/>
              <a:t> (CCC1997)</a:t>
            </a:r>
          </a:p>
          <a:p>
            <a:r>
              <a:rPr lang="en-US" sz="1600" i="1" dirty="0"/>
              <a:t>….supernatural; it cannot be known except through faith</a:t>
            </a:r>
            <a:r>
              <a:rPr lang="en-US" sz="1600" dirty="0"/>
              <a:t>(CCC1998, 2005)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2C70AA-5432-7033-ABAD-088DA22A77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Grace is…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9920D55-A950-5522-C3AF-FB90D888A024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sz="1600" dirty="0"/>
              <a:t>…received in baptism and other sacraments (CCC 2000, 2003)</a:t>
            </a:r>
          </a:p>
          <a:p>
            <a:r>
              <a:rPr lang="en-US" sz="1600" dirty="0"/>
              <a:t>…received through grace (CCC 2001)</a:t>
            </a:r>
          </a:p>
          <a:p>
            <a:r>
              <a:rPr lang="en-US" sz="1600" dirty="0"/>
              <a:t>…both </a:t>
            </a:r>
            <a:r>
              <a:rPr lang="en-US" sz="1600" i="1" dirty="0"/>
              <a:t>actual</a:t>
            </a:r>
            <a:r>
              <a:rPr lang="en-US" sz="1600" dirty="0"/>
              <a:t> and </a:t>
            </a:r>
            <a:r>
              <a:rPr lang="en-US" sz="1600" i="1" dirty="0"/>
              <a:t>sanctifying (CCC 1999, 2000)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1D580C8-5AF9-AECF-3B3F-FF8DB796AA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Grace…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2EC81F-7321-9D2E-0854-E4C33B33DED9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sz="1600" dirty="0"/>
              <a:t>…demands man’s free response (CCC 2002)</a:t>
            </a:r>
          </a:p>
          <a:p>
            <a:r>
              <a:rPr lang="en-US" sz="1600" dirty="0"/>
              <a:t>…can be sacramental,  can be graces of ‘state,’ can be ‘special’ graces.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1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965D-0FAA-82E2-021D-2BBCDE3C6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Grace Helps Us on Our Journey to Heaven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C5F39D-6B8E-26B7-66A9-0A3895380B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7" r="7312"/>
          <a:stretch/>
        </p:blipFill>
        <p:spPr>
          <a:xfrm>
            <a:off x="1151467" y="2775951"/>
            <a:ext cx="4345024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CE085-EA38-79A6-BC2E-A0F49C340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043954"/>
            <a:ext cx="5211979" cy="420892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Sanctifying Grace</a:t>
            </a:r>
          </a:p>
          <a:p>
            <a:pPr lvl="1"/>
            <a:r>
              <a:rPr lang="en-US" sz="2000" dirty="0"/>
              <a:t>We can not earn salvation, we need His help</a:t>
            </a:r>
          </a:p>
          <a:p>
            <a:pPr lvl="1"/>
            <a:r>
              <a:rPr lang="en-US" sz="2000" dirty="0"/>
              <a:t>Prepares us for union with God</a:t>
            </a:r>
          </a:p>
          <a:p>
            <a:pPr lvl="1"/>
            <a:r>
              <a:rPr lang="en-US" sz="2000" dirty="0"/>
              <a:t>Our sins are truly forgiven; we are new creatures (a state of being)</a:t>
            </a:r>
          </a:p>
          <a:p>
            <a:pPr lvl="1"/>
            <a:r>
              <a:rPr lang="en-US" sz="2000" dirty="0"/>
              <a:t> The sacraments confer sanctifying grace, and help to make us holy </a:t>
            </a:r>
          </a:p>
        </p:txBody>
      </p:sp>
    </p:spTree>
    <p:extLst>
      <p:ext uri="{BB962C8B-B14F-4D97-AF65-F5344CB8AC3E}">
        <p14:creationId xmlns:p14="http://schemas.microsoft.com/office/powerpoint/2010/main" val="111134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7775B-A077-148C-954E-73757BF2D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401" y="778932"/>
            <a:ext cx="3860259" cy="1735668"/>
          </a:xfrm>
        </p:spPr>
        <p:txBody>
          <a:bodyPr>
            <a:normAutofit fontScale="90000"/>
          </a:bodyPr>
          <a:lstStyle/>
          <a:p>
            <a:r>
              <a:rPr lang="en-US" dirty="0"/>
              <a:t>Grace Helps Us on Our Journey to Heaven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59446-6482-0D69-7A68-CF4CE5FC3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9448" y="2971800"/>
            <a:ext cx="3859212" cy="2873187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Actual Grace</a:t>
            </a:r>
          </a:p>
          <a:p>
            <a:pPr marL="742950" lvl="1" indent="-285750">
              <a:buFont typeface="Wingdings 3" charset="2"/>
              <a:buChar char=""/>
            </a:pPr>
            <a:r>
              <a:rPr lang="en-U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 gift of God when we need it or seek His help</a:t>
            </a:r>
          </a:p>
          <a:p>
            <a:pPr marL="742950" lvl="1" indent="-285750">
              <a:buFont typeface="Wingdings 3" charset="2"/>
              <a:buChar char=""/>
            </a:pPr>
            <a:r>
              <a:rPr lang="en-U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We receive, so we may believe and respond (‘</a:t>
            </a:r>
            <a:r>
              <a:rPr lang="en-US" sz="2200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act</a:t>
            </a:r>
            <a:r>
              <a:rPr lang="en-U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’ual)</a:t>
            </a:r>
          </a:p>
          <a:p>
            <a:pPr marL="742950" lvl="1" indent="-285750">
              <a:buFont typeface="Wingdings 3" charset="2"/>
              <a:buChar char=""/>
            </a:pPr>
            <a:r>
              <a:rPr lang="en-US" sz="2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The Sacraments confer, that is, gifts specific to the purpose of each 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C874AE4D-92D5-3DA3-D666-594DE6B2B60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6" r="26556"/>
          <a:stretch>
            <a:fillRect/>
          </a:stretch>
        </p:blipFill>
        <p:spPr>
          <a:xfrm>
            <a:off x="6547870" y="1143000"/>
            <a:ext cx="444285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88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Group 1034">
            <a:extLst>
              <a:ext uri="{FF2B5EF4-FFF2-40B4-BE49-F238E27FC236}">
                <a16:creationId xmlns:a16="http://schemas.microsoft.com/office/drawing/2014/main" id="{98A1D0BB-B8F0-46D7-9453-2DC9E54FE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36" name="Rectangle 1035">
              <a:extLst>
                <a:ext uri="{FF2B5EF4-FFF2-40B4-BE49-F238E27FC236}">
                  <a16:creationId xmlns:a16="http://schemas.microsoft.com/office/drawing/2014/main" id="{D3A44EAD-8C36-423B-81F2-9BCEF6FF05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37" name="Oval 1036">
              <a:extLst>
                <a:ext uri="{FF2B5EF4-FFF2-40B4-BE49-F238E27FC236}">
                  <a16:creationId xmlns:a16="http://schemas.microsoft.com/office/drawing/2014/main" id="{3EA4EF45-4BCE-497F-A3E5-E8A78B0DE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38" name="Oval 1037">
              <a:extLst>
                <a:ext uri="{FF2B5EF4-FFF2-40B4-BE49-F238E27FC236}">
                  <a16:creationId xmlns:a16="http://schemas.microsoft.com/office/drawing/2014/main" id="{A86444F9-DFF7-4015-A354-A443BCF5CF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39" name="Oval 1038">
              <a:extLst>
                <a:ext uri="{FF2B5EF4-FFF2-40B4-BE49-F238E27FC236}">
                  <a16:creationId xmlns:a16="http://schemas.microsoft.com/office/drawing/2014/main" id="{FF60ADBC-C1BD-4EC5-9B6F-1DF12DE5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0" name="Freeform 5">
              <a:extLst>
                <a:ext uri="{FF2B5EF4-FFF2-40B4-BE49-F238E27FC236}">
                  <a16:creationId xmlns:a16="http://schemas.microsoft.com/office/drawing/2014/main" id="{7DF05586-9EB6-494C-8B3A-2A8534613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5">
              <a:extLst>
                <a:ext uri="{FF2B5EF4-FFF2-40B4-BE49-F238E27FC236}">
                  <a16:creationId xmlns:a16="http://schemas.microsoft.com/office/drawing/2014/main" id="{D279CF7F-04A6-40E3-84DD-DDC0553A2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5">
              <a:extLst>
                <a:ext uri="{FF2B5EF4-FFF2-40B4-BE49-F238E27FC236}">
                  <a16:creationId xmlns:a16="http://schemas.microsoft.com/office/drawing/2014/main" id="{8E22FFA0-E7AE-4CCB-BFD0-C000AA64B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5AE8C830-95B3-4B62-9882-4301B7A9A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046" name="Group 1045">
            <a:extLst>
              <a:ext uri="{FF2B5EF4-FFF2-40B4-BE49-F238E27FC236}">
                <a16:creationId xmlns:a16="http://schemas.microsoft.com/office/drawing/2014/main" id="{C87953A2-6175-48B2-B244-D3B8CB261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58000"/>
            <a:chOff x="-1588" y="0"/>
            <a:chExt cx="12193588" cy="6858000"/>
          </a:xfrm>
        </p:grpSpPr>
        <p:sp>
          <p:nvSpPr>
            <p:cNvPr id="1047" name="Rectangle 1046">
              <a:extLst>
                <a:ext uri="{FF2B5EF4-FFF2-40B4-BE49-F238E27FC236}">
                  <a16:creationId xmlns:a16="http://schemas.microsoft.com/office/drawing/2014/main" id="{46EBB794-1D68-4A8C-8B36-0A44FE016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8" name="Oval 1047">
              <a:extLst>
                <a:ext uri="{FF2B5EF4-FFF2-40B4-BE49-F238E27FC236}">
                  <a16:creationId xmlns:a16="http://schemas.microsoft.com/office/drawing/2014/main" id="{FDA24F05-1BB6-46E9-AFA8-EEB5C4FEFD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49" name="Rectangle 1048">
              <a:extLst>
                <a:ext uri="{FF2B5EF4-FFF2-40B4-BE49-F238E27FC236}">
                  <a16:creationId xmlns:a16="http://schemas.microsoft.com/office/drawing/2014/main" id="{FD645837-0AD2-4926-8CD1-23C780D72F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50" name="Freeform 5">
              <a:extLst>
                <a:ext uri="{FF2B5EF4-FFF2-40B4-BE49-F238E27FC236}">
                  <a16:creationId xmlns:a16="http://schemas.microsoft.com/office/drawing/2014/main" id="{6E146E44-DB1E-4F8A-96BE-B07EC04402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5">
              <a:extLst>
                <a:ext uri="{FF2B5EF4-FFF2-40B4-BE49-F238E27FC236}">
                  <a16:creationId xmlns:a16="http://schemas.microsoft.com/office/drawing/2014/main" id="{CB7AE09E-9F15-4A9E-8B3F-1E647CF5A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>
              <a:extLst>
                <a:ext uri="{FF2B5EF4-FFF2-40B4-BE49-F238E27FC236}">
                  <a16:creationId xmlns:a16="http://schemas.microsoft.com/office/drawing/2014/main" id="{A327EA69-7801-438A-BB12-6721805A5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445E028-89F4-F998-945A-402FEE1DE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4886461" cy="16223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Special Graces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9DBAC-CABD-6839-D0B8-9F32C0D6C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098" y="2418735"/>
            <a:ext cx="4886461" cy="38117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742950" lvl="1" indent="-285750">
              <a:buFont typeface="Wingdings 3" charset="2"/>
              <a:buChar char=""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Given to some for the benefit of others</a:t>
            </a:r>
          </a:p>
          <a:p>
            <a:pPr marL="742950" lvl="1" indent="-285750">
              <a:buFont typeface="Wingdings 3" charset="2"/>
              <a:buChar char=""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Examples: gift of miracles, gift of tongues, gift of reading, etc. </a:t>
            </a:r>
          </a:p>
          <a:p>
            <a:pPr marL="742950" lvl="1" indent="-285750">
              <a:buFont typeface="Wingdings 3" charset="2"/>
              <a:buChar char=""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Rom 12:6-8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C473BAA7-02B6-21DA-45C4-F9EA22A8A7C3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5" r="19669" b="1"/>
          <a:stretch/>
        </p:blipFill>
        <p:spPr bwMode="auto">
          <a:xfrm>
            <a:off x="6172200" y="645106"/>
            <a:ext cx="5371343" cy="558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" name="Rectangle 1053">
            <a:extLst>
              <a:ext uri="{FF2B5EF4-FFF2-40B4-BE49-F238E27FC236}">
                <a16:creationId xmlns:a16="http://schemas.microsoft.com/office/drawing/2014/main" id="{713A6E1E-CBC2-4384-A35B-B259DC70A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AutoShape 4" descr="Helping others: Ways to help other with simple and kind gestures - lifealth">
            <a:extLst>
              <a:ext uri="{FF2B5EF4-FFF2-40B4-BE49-F238E27FC236}">
                <a16:creationId xmlns:a16="http://schemas.microsoft.com/office/drawing/2014/main" id="{E925D54E-2FD7-1BC9-D9BA-DED6BA869F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3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{99DA5D77-AA07-E84F-8AE8-DD81F17385C6}tf10001076</Template>
  <TotalTime>7469</TotalTime>
  <Words>560</Words>
  <Application>Microsoft Macintosh PowerPoint</Application>
  <PresentationFormat>Widescreen</PresentationFormat>
  <Paragraphs>60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Viner Hand ITC</vt:lpstr>
      <vt:lpstr>Wingdings 3</vt:lpstr>
      <vt:lpstr>Ion Boardroom</vt:lpstr>
      <vt:lpstr>By the Grace of God</vt:lpstr>
      <vt:lpstr>PowerPoint Presentation</vt:lpstr>
      <vt:lpstr>PowerPoint Presentation</vt:lpstr>
      <vt:lpstr>God’s Plan</vt:lpstr>
      <vt:lpstr>Therefore, GRACE is…</vt:lpstr>
      <vt:lpstr>Catechism of the Catholic Church</vt:lpstr>
      <vt:lpstr>Grace Helps Us on Our Journey to Heaven</vt:lpstr>
      <vt:lpstr>Grace Helps Us on Our Journey to Heaven</vt:lpstr>
      <vt:lpstr>Special Graces</vt:lpstr>
      <vt:lpstr>What This All Means</vt:lpstr>
      <vt:lpstr>Prayer for the Gift of Grace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the Grace of God</dc:title>
  <dc:creator>Teresa Crichton</dc:creator>
  <cp:lastModifiedBy>Teresa Crichton</cp:lastModifiedBy>
  <cp:revision>35</cp:revision>
  <dcterms:created xsi:type="dcterms:W3CDTF">2022-09-26T00:51:53Z</dcterms:created>
  <dcterms:modified xsi:type="dcterms:W3CDTF">2023-12-27T19:18:12Z</dcterms:modified>
</cp:coreProperties>
</file>