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3" r:id="rId3"/>
    <p:sldId id="268" r:id="rId4"/>
    <p:sldId id="272" r:id="rId5"/>
    <p:sldId id="294" r:id="rId6"/>
    <p:sldId id="296" r:id="rId7"/>
    <p:sldId id="269" r:id="rId8"/>
    <p:sldId id="292" r:id="rId9"/>
    <p:sldId id="282" r:id="rId10"/>
    <p:sldId id="285" r:id="rId11"/>
    <p:sldId id="289" r:id="rId12"/>
    <p:sldId id="290" r:id="rId13"/>
    <p:sldId id="259" r:id="rId14"/>
    <p:sldId id="261" r:id="rId15"/>
    <p:sldId id="262" r:id="rId16"/>
    <p:sldId id="260" r:id="rId17"/>
    <p:sldId id="263" r:id="rId18"/>
    <p:sldId id="279" r:id="rId19"/>
    <p:sldId id="295" r:id="rId20"/>
    <p:sldId id="264" r:id="rId21"/>
    <p:sldId id="266" r:id="rId22"/>
    <p:sldId id="291" r:id="rId2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ster Rose Ann Barmann" initials="SRAB" lastIdx="1" clrIdx="0">
    <p:extLst>
      <p:ext uri="{19B8F6BF-5375-455C-9EA6-DF929625EA0E}">
        <p15:presenceInfo xmlns:p15="http://schemas.microsoft.com/office/powerpoint/2012/main" userId="S-1-5-21-3377419707-2042214414-1510188247-11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688"/>
    <a:srgbClr val="6A6283"/>
    <a:srgbClr val="FDD9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11" autoAdjust="0"/>
    <p:restoredTop sz="76753"/>
  </p:normalViewPr>
  <p:slideViewPr>
    <p:cSldViewPr snapToGrid="0">
      <p:cViewPr varScale="1">
        <p:scale>
          <a:sx n="51" d="100"/>
          <a:sy n="51" d="100"/>
        </p:scale>
        <p:origin x="980" y="24"/>
      </p:cViewPr>
      <p:guideLst/>
    </p:cSldViewPr>
  </p:slideViewPr>
  <p:notesTextViewPr>
    <p:cViewPr>
      <p:scale>
        <a:sx n="1" d="1"/>
        <a:sy n="1" d="1"/>
      </p:scale>
      <p:origin x="0" y="0"/>
    </p:cViewPr>
  </p:notesTextViewPr>
  <p:notesViewPr>
    <p:cSldViewPr snapToGrid="0">
      <p:cViewPr varScale="1">
        <p:scale>
          <a:sx n="84" d="100"/>
          <a:sy n="84" d="100"/>
        </p:scale>
        <p:origin x="39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Funding as of August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'[Chart in Microsoft PowerPoint]Sheet1'!$B$1</c:f>
              <c:strCache>
                <c:ptCount val="1"/>
                <c:pt idx="0">
                  <c:v>Funds in Hand</c:v>
                </c:pt>
              </c:strCache>
            </c:strRef>
          </c:tx>
          <c:spPr>
            <a:solidFill>
              <a:schemeClr val="accent1"/>
            </a:solidFill>
            <a:ln>
              <a:noFill/>
            </a:ln>
            <a:effectLst/>
          </c:spPr>
          <c:invertIfNegative val="0"/>
          <c:cat>
            <c:strRef>
              <c:f>'[Chart in Microsoft PowerPoint]Sheet1'!$A$2:$A$3</c:f>
              <c:strCache>
                <c:ptCount val="2"/>
                <c:pt idx="0">
                  <c:v>Renovate Home</c:v>
                </c:pt>
                <c:pt idx="1">
                  <c:v>Capital Campaign</c:v>
                </c:pt>
              </c:strCache>
            </c:strRef>
          </c:cat>
          <c:val>
            <c:numRef>
              <c:f>'[Chart in Microsoft PowerPoint]Sheet1'!$B$2:$B$3</c:f>
              <c:numCache>
                <c:formatCode>"$"#,##0.00</c:formatCode>
                <c:ptCount val="2"/>
                <c:pt idx="0">
                  <c:v>190000</c:v>
                </c:pt>
                <c:pt idx="1">
                  <c:v>360000</c:v>
                </c:pt>
              </c:numCache>
            </c:numRef>
          </c:val>
          <c:extLst>
            <c:ext xmlns:c16="http://schemas.microsoft.com/office/drawing/2014/chart" uri="{C3380CC4-5D6E-409C-BE32-E72D297353CC}">
              <c16:uniqueId val="{00000000-7D25-3048-BB14-D467B9D840D1}"/>
            </c:ext>
          </c:extLst>
        </c:ser>
        <c:ser>
          <c:idx val="1"/>
          <c:order val="1"/>
          <c:tx>
            <c:strRef>
              <c:f>'[Chart in Microsoft PowerPoint]Sheet1'!$C$1</c:f>
              <c:strCache>
                <c:ptCount val="1"/>
                <c:pt idx="0">
                  <c:v>Funds Needed</c:v>
                </c:pt>
              </c:strCache>
            </c:strRef>
          </c:tx>
          <c:spPr>
            <a:solidFill>
              <a:schemeClr val="accent2"/>
            </a:solidFill>
            <a:ln>
              <a:noFill/>
            </a:ln>
            <a:effectLst/>
          </c:spPr>
          <c:invertIfNegative val="0"/>
          <c:cat>
            <c:strRef>
              <c:f>'[Chart in Microsoft PowerPoint]Sheet1'!$A$2:$A$3</c:f>
              <c:strCache>
                <c:ptCount val="2"/>
                <c:pt idx="0">
                  <c:v>Renovate Home</c:v>
                </c:pt>
                <c:pt idx="1">
                  <c:v>Capital Campaign</c:v>
                </c:pt>
              </c:strCache>
            </c:strRef>
          </c:cat>
          <c:val>
            <c:numRef>
              <c:f>'[Chart in Microsoft PowerPoint]Sheet1'!$C$2:$C$3</c:f>
              <c:numCache>
                <c:formatCode>"$"#,##0.00</c:formatCode>
                <c:ptCount val="2"/>
                <c:pt idx="0">
                  <c:v>0</c:v>
                </c:pt>
                <c:pt idx="1">
                  <c:v>2140000</c:v>
                </c:pt>
              </c:numCache>
            </c:numRef>
          </c:val>
          <c:extLst>
            <c:ext xmlns:c16="http://schemas.microsoft.com/office/drawing/2014/chart" uri="{C3380CC4-5D6E-409C-BE32-E72D297353CC}">
              <c16:uniqueId val="{00000001-7D25-3048-BB14-D467B9D840D1}"/>
            </c:ext>
          </c:extLst>
        </c:ser>
        <c:dLbls>
          <c:showLegendKey val="0"/>
          <c:showVal val="0"/>
          <c:showCatName val="0"/>
          <c:showSerName val="0"/>
          <c:showPercent val="0"/>
          <c:showBubbleSize val="0"/>
        </c:dLbls>
        <c:gapWidth val="150"/>
        <c:overlap val="100"/>
        <c:axId val="1876715312"/>
        <c:axId val="1876716960"/>
      </c:barChart>
      <c:catAx>
        <c:axId val="187671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6716960"/>
        <c:crosses val="autoZero"/>
        <c:auto val="1"/>
        <c:lblAlgn val="ctr"/>
        <c:lblOffset val="100"/>
        <c:noMultiLvlLbl val="0"/>
      </c:catAx>
      <c:valAx>
        <c:axId val="18767169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6715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C9D239CD-C19E-4E34-B939-80FE20AB1FCC}" type="datetimeFigureOut">
              <a:rPr lang="en-US" smtClean="0"/>
              <a:t>2/14/2023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DBE1D805-AD73-4C0D-A6DB-8F2552F25C50}" type="slidenum">
              <a:rPr lang="en-US" smtClean="0"/>
              <a:t>‹#›</a:t>
            </a:fld>
            <a:endParaRPr lang="en-US" dirty="0"/>
          </a:p>
        </p:txBody>
      </p:sp>
    </p:spTree>
    <p:extLst>
      <p:ext uri="{BB962C8B-B14F-4D97-AF65-F5344CB8AC3E}">
        <p14:creationId xmlns:p14="http://schemas.microsoft.com/office/powerpoint/2010/main" val="3864467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DBE1D805-AD73-4C0D-A6DB-8F2552F25C50}" type="slidenum">
              <a:rPr lang="en-US" smtClean="0"/>
              <a:t>1</a:t>
            </a:fld>
            <a:endParaRPr lang="en-US" dirty="0"/>
          </a:p>
        </p:txBody>
      </p:sp>
    </p:spTree>
    <p:extLst>
      <p:ext uri="{BB962C8B-B14F-4D97-AF65-F5344CB8AC3E}">
        <p14:creationId xmlns:p14="http://schemas.microsoft.com/office/powerpoint/2010/main" val="72774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focused on the greatest need from the harm caused by human trafficking – restoration services for women who have been trafficked as sex workers. </a:t>
            </a:r>
          </a:p>
          <a:p>
            <a:endParaRPr lang="en-US" dirty="0"/>
          </a:p>
          <a:p>
            <a:r>
              <a:rPr lang="en-US" dirty="0"/>
              <a:t>These women were often forced, coerced or defrauded into trafficking as minors. By the time they have been rescued or otherwise left the life, they have years of trauma, physical ailments and substance addiction. </a:t>
            </a:r>
          </a:p>
        </p:txBody>
      </p:sp>
      <p:sp>
        <p:nvSpPr>
          <p:cNvPr id="4" name="Slide Number Placeholder 3"/>
          <p:cNvSpPr>
            <a:spLocks noGrp="1"/>
          </p:cNvSpPr>
          <p:nvPr>
            <p:ph type="sldNum" sz="quarter" idx="5"/>
          </p:nvPr>
        </p:nvSpPr>
        <p:spPr/>
        <p:txBody>
          <a:bodyPr/>
          <a:lstStyle/>
          <a:p>
            <a:fld id="{DBE1D805-AD73-4C0D-A6DB-8F2552F25C50}" type="slidenum">
              <a:rPr lang="en-US" smtClean="0"/>
              <a:t>10</a:t>
            </a:fld>
            <a:endParaRPr lang="en-US" dirty="0"/>
          </a:p>
        </p:txBody>
      </p:sp>
    </p:spTree>
    <p:extLst>
      <p:ext uri="{BB962C8B-B14F-4D97-AF65-F5344CB8AC3E}">
        <p14:creationId xmlns:p14="http://schemas.microsoft.com/office/powerpoint/2010/main" val="381579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home is leased from Catholic Health Initiatives, part of Centura Health and Penrose St Francis Hospital.</a:t>
            </a:r>
          </a:p>
          <a:p>
            <a:endParaRPr lang="en-US" dirty="0"/>
          </a:p>
          <a:p>
            <a:r>
              <a:rPr lang="en-US" dirty="0"/>
              <a:t>The home was built in 1946, and required renovations.</a:t>
            </a:r>
          </a:p>
          <a:p>
            <a:endParaRPr lang="en-US" dirty="0"/>
          </a:p>
          <a:p>
            <a:r>
              <a:rPr lang="en-US" dirty="0"/>
              <a:t>Renovations were completed in 2020, by a local contractor (Art Klein Construction) for a cost of $190,000.</a:t>
            </a:r>
          </a:p>
          <a:p>
            <a:br>
              <a:rPr lang="en-US" dirty="0"/>
            </a:br>
            <a:r>
              <a:rPr lang="en-US" dirty="0"/>
              <a:t>All furniture has been donated – the house is nearly fully furnished.</a:t>
            </a:r>
          </a:p>
        </p:txBody>
      </p:sp>
      <p:sp>
        <p:nvSpPr>
          <p:cNvPr id="4" name="Slide Number Placeholder 3"/>
          <p:cNvSpPr>
            <a:spLocks noGrp="1"/>
          </p:cNvSpPr>
          <p:nvPr>
            <p:ph type="sldNum" sz="quarter" idx="5"/>
          </p:nvPr>
        </p:nvSpPr>
        <p:spPr/>
        <p:txBody>
          <a:bodyPr/>
          <a:lstStyle/>
          <a:p>
            <a:fld id="{DBE1D805-AD73-4C0D-A6DB-8F2552F25C50}" type="slidenum">
              <a:rPr lang="en-US" smtClean="0"/>
              <a:t>11</a:t>
            </a:fld>
            <a:endParaRPr lang="en-US" dirty="0"/>
          </a:p>
        </p:txBody>
      </p:sp>
    </p:spTree>
    <p:extLst>
      <p:ext uri="{BB962C8B-B14F-4D97-AF65-F5344CB8AC3E}">
        <p14:creationId xmlns:p14="http://schemas.microsoft.com/office/powerpoint/2010/main" val="80780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bed quilts and window treatments were hand made and donated.</a:t>
            </a:r>
          </a:p>
          <a:p>
            <a:endParaRPr lang="en-US" dirty="0"/>
          </a:p>
          <a:p>
            <a:endParaRPr lang="en-US" dirty="0"/>
          </a:p>
        </p:txBody>
      </p:sp>
      <p:sp>
        <p:nvSpPr>
          <p:cNvPr id="4" name="Slide Number Placeholder 3"/>
          <p:cNvSpPr>
            <a:spLocks noGrp="1"/>
          </p:cNvSpPr>
          <p:nvPr>
            <p:ph type="sldNum" sz="quarter" idx="5"/>
          </p:nvPr>
        </p:nvSpPr>
        <p:spPr/>
        <p:txBody>
          <a:bodyPr/>
          <a:lstStyle/>
          <a:p>
            <a:fld id="{DBE1D805-AD73-4C0D-A6DB-8F2552F25C50}" type="slidenum">
              <a:rPr lang="en-US" smtClean="0"/>
              <a:t>12</a:t>
            </a:fld>
            <a:endParaRPr lang="en-US" dirty="0"/>
          </a:p>
        </p:txBody>
      </p:sp>
    </p:spTree>
    <p:extLst>
      <p:ext uri="{BB962C8B-B14F-4D97-AF65-F5344CB8AC3E}">
        <p14:creationId xmlns:p14="http://schemas.microsoft.com/office/powerpoint/2010/main" val="118532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70" indent="-174970">
              <a:buFont typeface="Arial" panose="020B0604020202020204" pitchFamily="34" charset="0"/>
              <a:buChar char="•"/>
            </a:pPr>
            <a:r>
              <a:rPr lang="en-US" dirty="0">
                <a:latin typeface="Averta Std Regular" panose="00000500000000000000" pitchFamily="50" charset="0"/>
              </a:rPr>
              <a:t>We decided that we would model our home after Thistle Farms in Nashville.  </a:t>
            </a:r>
          </a:p>
          <a:p>
            <a:pPr marL="174970" indent="-174970">
              <a:buFont typeface="Arial" panose="020B0604020202020204" pitchFamily="34" charset="0"/>
              <a:buChar char="•"/>
            </a:pPr>
            <a:r>
              <a:rPr lang="en-US" dirty="0">
                <a:latin typeface="Averta Std Regular" panose="00000500000000000000" pitchFamily="50" charset="0"/>
              </a:rPr>
              <a:t>This Farms has operated successfully for over 23 years.</a:t>
            </a:r>
          </a:p>
          <a:p>
            <a:pPr marL="174970" indent="-174970">
              <a:buFont typeface="Arial" panose="020B0604020202020204" pitchFamily="34" charset="0"/>
              <a:buChar char="•"/>
            </a:pPr>
            <a:endParaRPr lang="en-US" dirty="0">
              <a:latin typeface="Averta Std Regular" panose="00000500000000000000" pitchFamily="50" charset="0"/>
            </a:endParaRPr>
          </a:p>
          <a:p>
            <a:pPr marL="174970" indent="-174970">
              <a:buFont typeface="Arial" panose="020B0604020202020204" pitchFamily="34" charset="0"/>
              <a:buChar char="•"/>
            </a:pPr>
            <a:r>
              <a:rPr lang="en-US" dirty="0">
                <a:latin typeface="Averta Std Regular" panose="00000500000000000000" pitchFamily="50" charset="0"/>
              </a:rPr>
              <a:t>There are almost 100 organizations (like BMH) affiliated as partners to Thistle Farms. About half are in start-up, and half are open and operating.  They are the largest organization of their kind in the US, with about 500 beds total capacity across the nation. (BMH will be 5-beds).</a:t>
            </a:r>
          </a:p>
          <a:p>
            <a:pPr marL="174970" indent="-174970">
              <a:buFont typeface="Arial" panose="020B0604020202020204" pitchFamily="34" charset="0"/>
              <a:buChar char="•"/>
            </a:pPr>
            <a:endParaRPr lang="en-US" dirty="0">
              <a:latin typeface="Averta Std Regular" panose="00000500000000000000" pitchFamily="50" charset="0"/>
            </a:endParaRPr>
          </a:p>
          <a:p>
            <a:pPr marL="174970" indent="-174970">
              <a:buFont typeface="Arial" panose="020B0604020202020204" pitchFamily="34" charset="0"/>
              <a:buChar char="•"/>
            </a:pPr>
            <a:r>
              <a:rPr lang="en-US" dirty="0">
                <a:latin typeface="Averta Std Regular" panose="00000500000000000000" pitchFamily="50" charset="0"/>
              </a:rPr>
              <a:t>Thistle Farms provides mentorship and guidance to BMH.  </a:t>
            </a:r>
          </a:p>
        </p:txBody>
      </p:sp>
      <p:sp>
        <p:nvSpPr>
          <p:cNvPr id="4" name="Slide Number Placeholder 3"/>
          <p:cNvSpPr>
            <a:spLocks noGrp="1"/>
          </p:cNvSpPr>
          <p:nvPr>
            <p:ph type="sldNum" sz="quarter" idx="5"/>
          </p:nvPr>
        </p:nvSpPr>
        <p:spPr/>
        <p:txBody>
          <a:bodyPr/>
          <a:lstStyle/>
          <a:p>
            <a:fld id="{DBE1D805-AD73-4C0D-A6DB-8F2552F25C50}" type="slidenum">
              <a:rPr lang="en-US" smtClean="0"/>
              <a:t>13</a:t>
            </a:fld>
            <a:endParaRPr lang="en-US" dirty="0"/>
          </a:p>
        </p:txBody>
      </p:sp>
    </p:spTree>
    <p:extLst>
      <p:ext uri="{BB962C8B-B14F-4D97-AF65-F5344CB8AC3E}">
        <p14:creationId xmlns:p14="http://schemas.microsoft.com/office/powerpoint/2010/main" val="4092716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70" indent="-174970">
              <a:buFont typeface="Arial" panose="020B0604020202020204" pitchFamily="34" charset="0"/>
              <a:buChar char="•"/>
            </a:pPr>
            <a:r>
              <a:rPr lang="en-US" dirty="0">
                <a:latin typeface="Averta Std Regular" panose="00000500000000000000" pitchFamily="50" charset="0"/>
              </a:rPr>
              <a:t>We know that people who are abused are far more likely to be trafficked and we know that churches have been settings for abuse. Thistle Farms found the Rev. Becca Stevens was herself abused by the senior warden of the church where her father was a priest during her childhood.  </a:t>
            </a:r>
          </a:p>
          <a:p>
            <a:pPr marL="174970" indent="-174970">
              <a:buFont typeface="Arial" panose="020B0604020202020204" pitchFamily="34" charset="0"/>
              <a:buChar char="•"/>
            </a:pPr>
            <a:r>
              <a:rPr lang="en-US" dirty="0">
                <a:latin typeface="Averta Std Regular" panose="00000500000000000000" pitchFamily="50" charset="0"/>
              </a:rPr>
              <a:t>Survivors have told us that if the house was on church property, or was overtly religious it would turn survivors away. </a:t>
            </a:r>
          </a:p>
          <a:p>
            <a:pPr marL="174970" indent="-174970">
              <a:buFont typeface="Arial" panose="020B0604020202020204" pitchFamily="34" charset="0"/>
              <a:buChar char="•"/>
            </a:pPr>
            <a:r>
              <a:rPr lang="en-US" dirty="0">
                <a:latin typeface="Averta Std Regular" panose="00000500000000000000" pitchFamily="50" charset="0"/>
              </a:rPr>
              <a:t>We also know from our conversations with the Department of Human Services and with law enforcement that they are not referring people to the homes that do exist here in Colorado that have this religious education/dogma component.  </a:t>
            </a:r>
          </a:p>
          <a:p>
            <a:pPr marL="174970" indent="-174970">
              <a:buFont typeface="Arial" panose="020B0604020202020204" pitchFamily="34" charset="0"/>
              <a:buChar char="•"/>
            </a:pPr>
            <a:r>
              <a:rPr lang="en-US" dirty="0">
                <a:latin typeface="Averta Std Regular" panose="00000500000000000000" pitchFamily="50" charset="0"/>
              </a:rPr>
              <a:t>One of the reasons that we are working well with the Benedictine and Franciscan Sisters is that we share a tradition of pastoral care that intentionally doesn’t tell others how to think.  We have traditions of being with and walking alongside people . Of course we hope that they will come to know and love God in a deeper way through all of that, but it is not required. \</a:t>
            </a:r>
          </a:p>
        </p:txBody>
      </p:sp>
      <p:sp>
        <p:nvSpPr>
          <p:cNvPr id="4" name="Slide Number Placeholder 3"/>
          <p:cNvSpPr>
            <a:spLocks noGrp="1"/>
          </p:cNvSpPr>
          <p:nvPr>
            <p:ph type="sldNum" sz="quarter" idx="5"/>
          </p:nvPr>
        </p:nvSpPr>
        <p:spPr/>
        <p:txBody>
          <a:bodyPr/>
          <a:lstStyle/>
          <a:p>
            <a:fld id="{DBE1D805-AD73-4C0D-A6DB-8F2552F25C50}" type="slidenum">
              <a:rPr lang="en-US" smtClean="0"/>
              <a:t>14</a:t>
            </a:fld>
            <a:endParaRPr lang="en-US" dirty="0"/>
          </a:p>
        </p:txBody>
      </p:sp>
    </p:spTree>
    <p:extLst>
      <p:ext uri="{BB962C8B-B14F-4D97-AF65-F5344CB8AC3E}">
        <p14:creationId xmlns:p14="http://schemas.microsoft.com/office/powerpoint/2010/main" val="13489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BE1D805-AD73-4C0D-A6DB-8F2552F25C50}" type="slidenum">
              <a:rPr lang="en-US" smtClean="0"/>
              <a:t>15</a:t>
            </a:fld>
            <a:endParaRPr lang="en-US" dirty="0"/>
          </a:p>
        </p:txBody>
      </p:sp>
    </p:spTree>
    <p:extLst>
      <p:ext uri="{BB962C8B-B14F-4D97-AF65-F5344CB8AC3E}">
        <p14:creationId xmlns:p14="http://schemas.microsoft.com/office/powerpoint/2010/main" val="3110943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3741" indent="-174970" fontAlgn="ctr">
              <a:spcAft>
                <a:spcPts val="1200"/>
              </a:spcAft>
              <a:buFont typeface="Arial" panose="020B0604020202020204" pitchFamily="34" charset="0"/>
              <a:buChar char="•"/>
            </a:pPr>
            <a:r>
              <a:rPr lang="en-US" dirty="0">
                <a:latin typeface="Averta Std Regular" panose="00000500000000000000" pitchFamily="50" charset="0"/>
              </a:rPr>
              <a:t>Providing a safe, pleasant home environment based on a community living model;</a:t>
            </a:r>
          </a:p>
          <a:p>
            <a:pPr marL="193741" indent="-174970" fontAlgn="ctr">
              <a:spcAft>
                <a:spcPts val="1200"/>
              </a:spcAft>
              <a:buFont typeface="Arial" panose="020B0604020202020204" pitchFamily="34" charset="0"/>
              <a:buChar char="•"/>
            </a:pPr>
            <a:r>
              <a:rPr lang="en-US" dirty="0">
                <a:latin typeface="Averta Std Regular" panose="00000500000000000000" pitchFamily="50" charset="0"/>
              </a:rPr>
              <a:t>Helping residents to live honest, sober, and self-sufficient lives</a:t>
            </a:r>
          </a:p>
          <a:p>
            <a:pPr marL="193741" indent="-174970" fontAlgn="ctr">
              <a:spcAft>
                <a:spcPts val="1200"/>
              </a:spcAft>
              <a:buFont typeface="Arial" panose="020B0604020202020204" pitchFamily="34" charset="0"/>
              <a:buChar char="•"/>
            </a:pPr>
            <a:r>
              <a:rPr lang="en-US" dirty="0">
                <a:latin typeface="Averta Std Regular" panose="00000500000000000000" pitchFamily="50" charset="0"/>
              </a:rPr>
              <a:t>Providing educational and vocational opportunities; </a:t>
            </a:r>
          </a:p>
          <a:p>
            <a:pPr marL="193741" indent="-174970" fontAlgn="ctr">
              <a:spcAft>
                <a:spcPts val="1200"/>
              </a:spcAft>
              <a:buFont typeface="Arial" panose="020B0604020202020204" pitchFamily="34" charset="0"/>
              <a:buChar char="•"/>
            </a:pPr>
            <a:r>
              <a:rPr lang="en-US" dirty="0">
                <a:latin typeface="Averta Std Regular" panose="00000500000000000000" pitchFamily="50" charset="0"/>
              </a:rPr>
              <a:t>Fostering self-understanding through personal and spiritual growth;</a:t>
            </a:r>
          </a:p>
          <a:p>
            <a:pPr marL="193741" indent="-174970" fontAlgn="ctr">
              <a:spcAft>
                <a:spcPts val="1200"/>
              </a:spcAft>
              <a:buFont typeface="Arial" panose="020B0604020202020204" pitchFamily="34" charset="0"/>
              <a:buChar char="•"/>
            </a:pPr>
            <a:r>
              <a:rPr lang="en-US" dirty="0">
                <a:latin typeface="Averta Std Regular" panose="00000500000000000000" pitchFamily="50" charset="0"/>
              </a:rPr>
              <a:t>Providing life-skill building and maintenance education;</a:t>
            </a:r>
          </a:p>
          <a:p>
            <a:pPr marL="193741" indent="-174970" fontAlgn="ctr">
              <a:spcAft>
                <a:spcPts val="1200"/>
              </a:spcAft>
              <a:buFont typeface="Arial" panose="020B0604020202020204" pitchFamily="34" charset="0"/>
              <a:buChar char="•"/>
            </a:pPr>
            <a:r>
              <a:rPr lang="en-US" dirty="0">
                <a:latin typeface="Averta Std Regular" panose="00000500000000000000" pitchFamily="50" charset="0"/>
              </a:rPr>
              <a:t>Providing a mechanism for income and asset development through Individual Development Accounts and peer lending programs.</a:t>
            </a:r>
          </a:p>
          <a:p>
            <a:pPr algn="l"/>
            <a:endParaRPr lang="en-US" dirty="0">
              <a:latin typeface="Averta Std Regular" panose="00000500000000000000" pitchFamily="50" charset="0"/>
            </a:endParaRPr>
          </a:p>
        </p:txBody>
      </p:sp>
      <p:sp>
        <p:nvSpPr>
          <p:cNvPr id="4" name="Slide Number Placeholder 3"/>
          <p:cNvSpPr>
            <a:spLocks noGrp="1"/>
          </p:cNvSpPr>
          <p:nvPr>
            <p:ph type="sldNum" sz="quarter" idx="5"/>
          </p:nvPr>
        </p:nvSpPr>
        <p:spPr/>
        <p:txBody>
          <a:bodyPr/>
          <a:lstStyle/>
          <a:p>
            <a:fld id="{DBE1D805-AD73-4C0D-A6DB-8F2552F25C50}" type="slidenum">
              <a:rPr lang="en-US" smtClean="0"/>
              <a:t>16</a:t>
            </a:fld>
            <a:endParaRPr lang="en-US" dirty="0"/>
          </a:p>
        </p:txBody>
      </p:sp>
    </p:spTree>
    <p:extLst>
      <p:ext uri="{BB962C8B-B14F-4D97-AF65-F5344CB8AC3E}">
        <p14:creationId xmlns:p14="http://schemas.microsoft.com/office/powerpoint/2010/main" val="270231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Affiliations with other social service organizations including TESSA, Sarah's Home, and other programs for survivors in Colorado.</a:t>
            </a:r>
          </a:p>
        </p:txBody>
      </p:sp>
      <p:sp>
        <p:nvSpPr>
          <p:cNvPr id="4" name="Slide Number Placeholder 3"/>
          <p:cNvSpPr>
            <a:spLocks noGrp="1"/>
          </p:cNvSpPr>
          <p:nvPr>
            <p:ph type="sldNum" sz="quarter" idx="5"/>
          </p:nvPr>
        </p:nvSpPr>
        <p:spPr/>
        <p:txBody>
          <a:bodyPr/>
          <a:lstStyle/>
          <a:p>
            <a:fld id="{DBE1D805-AD73-4C0D-A6DB-8F2552F25C50}" type="slidenum">
              <a:rPr lang="en-US" smtClean="0"/>
              <a:t>17</a:t>
            </a:fld>
            <a:endParaRPr lang="en-US" dirty="0"/>
          </a:p>
        </p:txBody>
      </p:sp>
    </p:spTree>
    <p:extLst>
      <p:ext uri="{BB962C8B-B14F-4D97-AF65-F5344CB8AC3E}">
        <p14:creationId xmlns:p14="http://schemas.microsoft.com/office/powerpoint/2010/main" val="2313829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will have about 2-years of funding when we start. (About $250,000 per year (mostly salary and resident services, facility and related costs are &lt; 10% of the budget).</a:t>
            </a:r>
          </a:p>
          <a:p>
            <a:endParaRPr lang="en-US" dirty="0"/>
          </a:p>
          <a:p>
            <a:r>
              <a:rPr lang="en-US" dirty="0"/>
              <a:t>The goal is to get to $2.5 million in funding – to allow operation for 10-years.</a:t>
            </a:r>
          </a:p>
        </p:txBody>
      </p:sp>
      <p:sp>
        <p:nvSpPr>
          <p:cNvPr id="4" name="Slide Number Placeholder 3"/>
          <p:cNvSpPr>
            <a:spLocks noGrp="1"/>
          </p:cNvSpPr>
          <p:nvPr>
            <p:ph type="sldNum" sz="quarter" idx="5"/>
          </p:nvPr>
        </p:nvSpPr>
        <p:spPr/>
        <p:txBody>
          <a:bodyPr/>
          <a:lstStyle/>
          <a:p>
            <a:fld id="{DBE1D805-AD73-4C0D-A6DB-8F2552F25C50}" type="slidenum">
              <a:rPr lang="en-US" smtClean="0"/>
              <a:t>18</a:t>
            </a:fld>
            <a:endParaRPr lang="en-US" dirty="0"/>
          </a:p>
        </p:txBody>
      </p:sp>
    </p:spTree>
    <p:extLst>
      <p:ext uri="{BB962C8B-B14F-4D97-AF65-F5344CB8AC3E}">
        <p14:creationId xmlns:p14="http://schemas.microsoft.com/office/powerpoint/2010/main" val="223757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BE1D805-AD73-4C0D-A6DB-8F2552F25C50}" type="slidenum">
              <a:rPr lang="en-US" smtClean="0"/>
              <a:t>20</a:t>
            </a:fld>
            <a:endParaRPr lang="en-US" dirty="0"/>
          </a:p>
        </p:txBody>
      </p:sp>
    </p:spTree>
    <p:extLst>
      <p:ext uri="{BB962C8B-B14F-4D97-AF65-F5344CB8AC3E}">
        <p14:creationId xmlns:p14="http://schemas.microsoft.com/office/powerpoint/2010/main" val="411969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72"/>
            <a:r>
              <a:rPr lang="en-US" b="1" dirty="0">
                <a:latin typeface="Averta Std Regular" panose="00000500000000000000" pitchFamily="50" charset="0"/>
              </a:rPr>
              <a:t>History: </a:t>
            </a:r>
          </a:p>
          <a:p>
            <a:pPr defTabSz="933172"/>
            <a:endParaRPr lang="en-US" b="1" dirty="0">
              <a:latin typeface="Averta Std Regular" panose="00000500000000000000" pitchFamily="50" charset="0"/>
            </a:endParaRPr>
          </a:p>
          <a:p>
            <a:pPr>
              <a:spcAft>
                <a:spcPts val="600"/>
              </a:spcAft>
            </a:pPr>
            <a:r>
              <a:rPr lang="en-US" dirty="0"/>
              <a:t>September 16, 2018		Articles of Incorporation, State of Colorado</a:t>
            </a:r>
          </a:p>
          <a:p>
            <a:pPr>
              <a:spcAft>
                <a:spcPts val="600"/>
              </a:spcAft>
            </a:pPr>
            <a:r>
              <a:rPr lang="en-US" dirty="0"/>
              <a:t>July 15, 2019			Letter of Determination for 501(3)(c)</a:t>
            </a:r>
          </a:p>
          <a:p>
            <a:pPr>
              <a:spcAft>
                <a:spcPts val="600"/>
              </a:spcAft>
            </a:pPr>
            <a:r>
              <a:rPr lang="en-US" dirty="0"/>
              <a:t>December 1, 2019		First Meeting of the Board of Directors</a:t>
            </a:r>
          </a:p>
          <a:p>
            <a:pPr>
              <a:spcAft>
                <a:spcPts val="600"/>
              </a:spcAft>
            </a:pPr>
            <a:r>
              <a:rPr lang="en-US" dirty="0"/>
              <a:t>December 5, 2019		Lease for Bakhita Mountain Home with 			Colorado Health Initiatives signed</a:t>
            </a:r>
          </a:p>
          <a:p>
            <a:pPr>
              <a:spcAft>
                <a:spcPts val="600"/>
              </a:spcAft>
            </a:pPr>
            <a:r>
              <a:rPr lang="en-US" dirty="0"/>
              <a:t>April to July 2020		Renovation of facility by Art Klein, Inc.</a:t>
            </a:r>
          </a:p>
          <a:p>
            <a:pPr>
              <a:spcAft>
                <a:spcPts val="600"/>
              </a:spcAft>
            </a:pPr>
            <a:r>
              <a:rPr lang="en-US" dirty="0"/>
              <a:t>End of 2021			Anticipated opening of Bakhita Mountain 			Home</a:t>
            </a:r>
          </a:p>
          <a:p>
            <a:pPr defTabSz="933172"/>
            <a:endParaRPr lang="en-US" dirty="0">
              <a:latin typeface="Averta Std Regular" panose="00000500000000000000" pitchFamily="50" charset="0"/>
            </a:endParaRPr>
          </a:p>
          <a:p>
            <a:endParaRPr lang="en-US" dirty="0"/>
          </a:p>
        </p:txBody>
      </p:sp>
      <p:sp>
        <p:nvSpPr>
          <p:cNvPr id="4" name="Slide Number Placeholder 3"/>
          <p:cNvSpPr>
            <a:spLocks noGrp="1"/>
          </p:cNvSpPr>
          <p:nvPr>
            <p:ph type="sldNum" sz="quarter" idx="5"/>
          </p:nvPr>
        </p:nvSpPr>
        <p:spPr/>
        <p:txBody>
          <a:bodyPr/>
          <a:lstStyle/>
          <a:p>
            <a:fld id="{DBE1D805-AD73-4C0D-A6DB-8F2552F25C50}" type="slidenum">
              <a:rPr lang="en-US" smtClean="0"/>
              <a:t>2</a:t>
            </a:fld>
            <a:endParaRPr lang="en-US" dirty="0"/>
          </a:p>
        </p:txBody>
      </p:sp>
    </p:spTree>
    <p:extLst>
      <p:ext uri="{BB962C8B-B14F-4D97-AF65-F5344CB8AC3E}">
        <p14:creationId xmlns:p14="http://schemas.microsoft.com/office/powerpoint/2010/main" val="3545333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two needs: Money and Volunteers</a:t>
            </a:r>
          </a:p>
        </p:txBody>
      </p:sp>
      <p:sp>
        <p:nvSpPr>
          <p:cNvPr id="4" name="Slide Number Placeholder 3"/>
          <p:cNvSpPr>
            <a:spLocks noGrp="1"/>
          </p:cNvSpPr>
          <p:nvPr>
            <p:ph type="sldNum" sz="quarter" idx="5"/>
          </p:nvPr>
        </p:nvSpPr>
        <p:spPr/>
        <p:txBody>
          <a:bodyPr/>
          <a:lstStyle/>
          <a:p>
            <a:fld id="{DBE1D805-AD73-4C0D-A6DB-8F2552F25C50}" type="slidenum">
              <a:rPr lang="en-US" smtClean="0"/>
              <a:t>21</a:t>
            </a:fld>
            <a:endParaRPr lang="en-US" dirty="0"/>
          </a:p>
        </p:txBody>
      </p:sp>
    </p:spTree>
    <p:extLst>
      <p:ext uri="{BB962C8B-B14F-4D97-AF65-F5344CB8AC3E}">
        <p14:creationId xmlns:p14="http://schemas.microsoft.com/office/powerpoint/2010/main" val="3939012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BE1D805-AD73-4C0D-A6DB-8F2552F25C50}" type="slidenum">
              <a:rPr lang="en-US" smtClean="0"/>
              <a:t>22</a:t>
            </a:fld>
            <a:endParaRPr lang="en-US" dirty="0"/>
          </a:p>
        </p:txBody>
      </p:sp>
    </p:spTree>
    <p:extLst>
      <p:ext uri="{BB962C8B-B14F-4D97-AF65-F5344CB8AC3E}">
        <p14:creationId xmlns:p14="http://schemas.microsoft.com/office/powerpoint/2010/main" val="250680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Force, Fraud or Coercion… focus briefly on this definition.</a:t>
            </a:r>
          </a:p>
          <a:p>
            <a:endParaRPr lang="en-US" b="1" dirty="0"/>
          </a:p>
          <a:p>
            <a:pPr lvl="1"/>
            <a:r>
              <a:rPr lang="en-US" b="1" dirty="0"/>
              <a:t>Force= violence</a:t>
            </a:r>
          </a:p>
          <a:p>
            <a:pPr lvl="1"/>
            <a:r>
              <a:rPr lang="en-US" b="1" dirty="0"/>
              <a:t>Fraud = debt or other control</a:t>
            </a:r>
          </a:p>
          <a:p>
            <a:pPr lvl="1"/>
            <a:r>
              <a:rPr lang="en-US" b="1" dirty="0"/>
              <a:t>Coercion = includes drug dependency, blackmail, psychological manipulation</a:t>
            </a:r>
          </a:p>
          <a:p>
            <a:endParaRPr lang="en-US" b="1" dirty="0"/>
          </a:p>
          <a:p>
            <a:r>
              <a:rPr lang="en-US" b="1" dirty="0"/>
              <a:t>Human Trafficking has two focus areas; Labor and Sex Workers.</a:t>
            </a:r>
          </a:p>
          <a:p>
            <a:endParaRPr lang="en-US" b="1" dirty="0"/>
          </a:p>
          <a:p>
            <a:r>
              <a:rPr lang="en-US" b="1" dirty="0"/>
              <a:t>BMH will focus on adult women survivors who were trafficked as sex workers.</a:t>
            </a:r>
          </a:p>
          <a:p>
            <a:endParaRPr lang="en-US" b="1" dirty="0"/>
          </a:p>
          <a:p>
            <a:r>
              <a:rPr lang="en-US" b="1" dirty="0"/>
              <a:t>There are programs for minors who were trafficked (i.e. Sarah’s Home in Colorado Springs.) </a:t>
            </a:r>
          </a:p>
        </p:txBody>
      </p:sp>
      <p:sp>
        <p:nvSpPr>
          <p:cNvPr id="4" name="Slide Number Placeholder 3"/>
          <p:cNvSpPr>
            <a:spLocks noGrp="1"/>
          </p:cNvSpPr>
          <p:nvPr>
            <p:ph type="sldNum" sz="quarter" idx="5"/>
          </p:nvPr>
        </p:nvSpPr>
        <p:spPr/>
        <p:txBody>
          <a:bodyPr/>
          <a:lstStyle/>
          <a:p>
            <a:fld id="{DBE1D805-AD73-4C0D-A6DB-8F2552F25C50}" type="slidenum">
              <a:rPr lang="en-US" smtClean="0"/>
              <a:t>3</a:t>
            </a:fld>
            <a:endParaRPr lang="en-US" dirty="0"/>
          </a:p>
        </p:txBody>
      </p:sp>
    </p:spTree>
    <p:extLst>
      <p:ext uri="{BB962C8B-B14F-4D97-AF65-F5344CB8AC3E}">
        <p14:creationId xmlns:p14="http://schemas.microsoft.com/office/powerpoint/2010/main" val="129364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vast majority of trafficked sex workers in the US were initially trafficked at 14 years of age. </a:t>
            </a:r>
          </a:p>
          <a:p>
            <a:endParaRPr lang="en-US" b="1" dirty="0"/>
          </a:p>
          <a:p>
            <a:r>
              <a:rPr lang="en-US" b="1" dirty="0"/>
              <a:t>The vulnerabilities of a dysfunctional family, runaways, and children being cared for by strangers are often were these victims are first encountered by a trafficker.</a:t>
            </a:r>
          </a:p>
        </p:txBody>
      </p:sp>
      <p:sp>
        <p:nvSpPr>
          <p:cNvPr id="4" name="Slide Number Placeholder 3"/>
          <p:cNvSpPr>
            <a:spLocks noGrp="1"/>
          </p:cNvSpPr>
          <p:nvPr>
            <p:ph type="sldNum" sz="quarter" idx="5"/>
          </p:nvPr>
        </p:nvSpPr>
        <p:spPr/>
        <p:txBody>
          <a:bodyPr/>
          <a:lstStyle/>
          <a:p>
            <a:fld id="{DBE1D805-AD73-4C0D-A6DB-8F2552F25C50}" type="slidenum">
              <a:rPr lang="en-US" smtClean="0"/>
              <a:t>4</a:t>
            </a:fld>
            <a:endParaRPr lang="en-US" dirty="0"/>
          </a:p>
        </p:txBody>
      </p:sp>
    </p:spTree>
    <p:extLst>
      <p:ext uri="{BB962C8B-B14F-4D97-AF65-F5344CB8AC3E}">
        <p14:creationId xmlns:p14="http://schemas.microsoft.com/office/powerpoint/2010/main" val="3468976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survivor is quoted as saying: “When you see a 19 year old woman on the street, in working clothing, weighing 95 pounds and strung out, you are looking at a very expensive problem to fix”. </a:t>
            </a:r>
          </a:p>
          <a:p>
            <a:endParaRPr lang="en-US" dirty="0"/>
          </a:p>
          <a:p>
            <a:r>
              <a:rPr lang="en-US" dirty="0"/>
              <a:t>These survivors have suffered extensive cumulative traumas and need time and support to heal. The includes therapy, medical treatment, education, and a safe place to live and community to be a part of (a home).</a:t>
            </a:r>
          </a:p>
        </p:txBody>
      </p:sp>
      <p:sp>
        <p:nvSpPr>
          <p:cNvPr id="4" name="Slide Number Placeholder 3"/>
          <p:cNvSpPr>
            <a:spLocks noGrp="1"/>
          </p:cNvSpPr>
          <p:nvPr>
            <p:ph type="sldNum" sz="quarter" idx="5"/>
          </p:nvPr>
        </p:nvSpPr>
        <p:spPr/>
        <p:txBody>
          <a:bodyPr/>
          <a:lstStyle/>
          <a:p>
            <a:fld id="{DBE1D805-AD73-4C0D-A6DB-8F2552F25C50}" type="slidenum">
              <a:rPr lang="en-US" smtClean="0"/>
              <a:t>5</a:t>
            </a:fld>
            <a:endParaRPr lang="en-US" dirty="0"/>
          </a:p>
        </p:txBody>
      </p:sp>
    </p:spTree>
    <p:extLst>
      <p:ext uri="{BB962C8B-B14F-4D97-AF65-F5344CB8AC3E}">
        <p14:creationId xmlns:p14="http://schemas.microsoft.com/office/powerpoint/2010/main" val="694239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suffering multiple and cumulative traumas react differently to their environment than might be expected. </a:t>
            </a:r>
          </a:p>
          <a:p>
            <a:endParaRPr lang="en-US" dirty="0"/>
          </a:p>
          <a:p>
            <a:r>
              <a:rPr lang="en-US" dirty="0"/>
              <a:t>Trauma response are recognizable… </a:t>
            </a:r>
          </a:p>
          <a:p>
            <a:endParaRPr lang="en-US" dirty="0"/>
          </a:p>
          <a:p>
            <a:r>
              <a:rPr lang="en-US" dirty="0"/>
              <a:t>Trauma informed care is a mandate to be able to support the survivor in the healing process.</a:t>
            </a:r>
          </a:p>
        </p:txBody>
      </p:sp>
      <p:sp>
        <p:nvSpPr>
          <p:cNvPr id="4" name="Slide Number Placeholder 3"/>
          <p:cNvSpPr>
            <a:spLocks noGrp="1"/>
          </p:cNvSpPr>
          <p:nvPr>
            <p:ph type="sldNum" sz="quarter" idx="5"/>
          </p:nvPr>
        </p:nvSpPr>
        <p:spPr/>
        <p:txBody>
          <a:bodyPr/>
          <a:lstStyle/>
          <a:p>
            <a:fld id="{DBE1D805-AD73-4C0D-A6DB-8F2552F25C50}" type="slidenum">
              <a:rPr lang="en-US" smtClean="0"/>
              <a:t>6</a:t>
            </a:fld>
            <a:endParaRPr lang="en-US" dirty="0"/>
          </a:p>
        </p:txBody>
      </p:sp>
    </p:spTree>
    <p:extLst>
      <p:ext uri="{BB962C8B-B14F-4D97-AF65-F5344CB8AC3E}">
        <p14:creationId xmlns:p14="http://schemas.microsoft.com/office/powerpoint/2010/main" val="2631169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586" indent="-466586">
              <a:lnSpc>
                <a:spcPct val="150000"/>
              </a:lnSpc>
              <a:buSzPct val="75000"/>
              <a:buFont typeface="Century Gothic"/>
              <a:buChar char="➢"/>
              <a:defRPr sz="2800" b="1">
                <a:latin typeface="Century Gothic"/>
                <a:ea typeface="Century Gothic"/>
                <a:cs typeface="Century Gothic"/>
                <a:sym typeface="Century Gothic"/>
              </a:defRPr>
            </a:pPr>
            <a:r>
              <a:rPr lang="en-US" sz="1600" dirty="0">
                <a:latin typeface="Averta Std Regular" panose="00000500000000000000" pitchFamily="50" charset="0"/>
              </a:rPr>
              <a:t>The pandemic has driven demand for trafficked sex workers through social media and online technology.</a:t>
            </a:r>
          </a:p>
          <a:p>
            <a:pPr marL="466586" indent="-466586">
              <a:lnSpc>
                <a:spcPct val="150000"/>
              </a:lnSpc>
              <a:buSzPct val="75000"/>
              <a:buFont typeface="Century Gothic"/>
              <a:buChar char="➢"/>
              <a:defRPr sz="2800" b="1">
                <a:latin typeface="Century Gothic"/>
                <a:ea typeface="Century Gothic"/>
                <a:cs typeface="Century Gothic"/>
                <a:sym typeface="Century Gothic"/>
              </a:defRPr>
            </a:pPr>
            <a:r>
              <a:rPr lang="en-US" sz="1600" dirty="0">
                <a:latin typeface="Averta Std Regular" panose="00000500000000000000" pitchFamily="50" charset="0"/>
              </a:rPr>
              <a:t>Sources:</a:t>
            </a:r>
          </a:p>
          <a:p>
            <a:pPr marL="923786" lvl="1" indent="-466586">
              <a:lnSpc>
                <a:spcPct val="150000"/>
              </a:lnSpc>
              <a:buSzPct val="75000"/>
              <a:buFont typeface="Century Gothic"/>
              <a:buChar char="➢"/>
              <a:defRPr sz="2800" b="1">
                <a:latin typeface="Century Gothic"/>
                <a:ea typeface="Century Gothic"/>
                <a:cs typeface="Century Gothic"/>
                <a:sym typeface="Century Gothic"/>
              </a:defRPr>
            </a:pPr>
            <a:r>
              <a:rPr lang="en-US" sz="1600" b="0" dirty="0">
                <a:latin typeface="Averta Std Regular" panose="00000500000000000000" pitchFamily="50" charset="0"/>
              </a:rPr>
              <a:t>Familial</a:t>
            </a:r>
          </a:p>
          <a:p>
            <a:pPr marL="923786" lvl="1" indent="-466586">
              <a:lnSpc>
                <a:spcPct val="150000"/>
              </a:lnSpc>
              <a:buSzPct val="75000"/>
              <a:buFont typeface="Century Gothic"/>
              <a:buChar char="➢"/>
              <a:defRPr sz="2800">
                <a:latin typeface="Century Gothic"/>
                <a:ea typeface="Century Gothic"/>
                <a:cs typeface="Century Gothic"/>
                <a:sym typeface="Century Gothic"/>
              </a:defRPr>
            </a:pPr>
            <a:r>
              <a:rPr lang="en-US" sz="1600" dirty="0">
                <a:latin typeface="Averta Std Regular" panose="00000500000000000000" pitchFamily="50" charset="0"/>
              </a:rPr>
              <a:t>Bars, Clubs, Strip Clubs</a:t>
            </a:r>
          </a:p>
          <a:p>
            <a:pPr marL="923786" lvl="1" indent="-466586">
              <a:lnSpc>
                <a:spcPct val="150000"/>
              </a:lnSpc>
              <a:buSzPct val="75000"/>
              <a:buFont typeface="Century Gothic"/>
              <a:buChar char="➢"/>
              <a:defRPr sz="2800">
                <a:latin typeface="Century Gothic"/>
                <a:ea typeface="Century Gothic"/>
                <a:cs typeface="Century Gothic"/>
                <a:sym typeface="Century Gothic"/>
              </a:defRPr>
            </a:pPr>
            <a:r>
              <a:rPr lang="en-US" sz="1600" dirty="0">
                <a:latin typeface="Averta Std Regular" panose="00000500000000000000" pitchFamily="50" charset="0"/>
              </a:rPr>
              <a:t>Illicit Massage Parlors</a:t>
            </a:r>
          </a:p>
          <a:p>
            <a:pPr marL="923786" lvl="1" indent="-466586">
              <a:lnSpc>
                <a:spcPct val="150000"/>
              </a:lnSpc>
              <a:buSzPct val="75000"/>
              <a:buFont typeface="Century Gothic"/>
              <a:buChar char="➢"/>
              <a:defRPr sz="2800">
                <a:latin typeface="Century Gothic"/>
                <a:ea typeface="Century Gothic"/>
                <a:cs typeface="Century Gothic"/>
                <a:sym typeface="Century Gothic"/>
              </a:defRPr>
            </a:pPr>
            <a:r>
              <a:rPr lang="en-US" sz="1600" dirty="0">
                <a:latin typeface="Averta Std Regular" panose="00000500000000000000" pitchFamily="50" charset="0"/>
              </a:rPr>
              <a:t>Hotel/Motel Based</a:t>
            </a:r>
          </a:p>
          <a:p>
            <a:pPr marL="923786" lvl="1" indent="-466586">
              <a:lnSpc>
                <a:spcPct val="150000"/>
              </a:lnSpc>
              <a:buSzPct val="75000"/>
              <a:buFont typeface="Century Gothic"/>
              <a:buChar char="➢"/>
              <a:defRPr sz="2800">
                <a:latin typeface="Century Gothic"/>
                <a:ea typeface="Century Gothic"/>
                <a:cs typeface="Century Gothic"/>
                <a:sym typeface="Century Gothic"/>
              </a:defRPr>
            </a:pPr>
            <a:r>
              <a:rPr lang="en-US" sz="1600" dirty="0">
                <a:latin typeface="Averta Std Regular" panose="00000500000000000000" pitchFamily="50" charset="0"/>
              </a:rPr>
              <a:t>Residential Brothels</a:t>
            </a:r>
          </a:p>
          <a:p>
            <a:pPr marL="923786" lvl="1" indent="-466586">
              <a:lnSpc>
                <a:spcPct val="150000"/>
              </a:lnSpc>
              <a:buSzPct val="75000"/>
              <a:buFont typeface="Century Gothic"/>
              <a:buChar char="➢"/>
              <a:defRPr sz="2800">
                <a:latin typeface="Century Gothic"/>
                <a:ea typeface="Century Gothic"/>
                <a:cs typeface="Century Gothic"/>
                <a:sym typeface="Century Gothic"/>
              </a:defRPr>
            </a:pPr>
            <a:r>
              <a:rPr lang="en-US" sz="1600" dirty="0">
                <a:latin typeface="Averta Std Regular" panose="00000500000000000000" pitchFamily="50" charset="0"/>
              </a:rPr>
              <a:t>Escort Services</a:t>
            </a:r>
          </a:p>
          <a:p>
            <a:pPr>
              <a:spcBef>
                <a:spcPts val="409"/>
              </a:spcBef>
              <a:defRPr sz="1200"/>
            </a:pPr>
            <a:endParaRPr lang="en-US" sz="1600" dirty="0"/>
          </a:p>
          <a:p>
            <a:endParaRPr lang="en-US" dirty="0"/>
          </a:p>
        </p:txBody>
      </p:sp>
      <p:sp>
        <p:nvSpPr>
          <p:cNvPr id="4" name="Slide Number Placeholder 3"/>
          <p:cNvSpPr>
            <a:spLocks noGrp="1"/>
          </p:cNvSpPr>
          <p:nvPr>
            <p:ph type="sldNum" sz="quarter" idx="5"/>
          </p:nvPr>
        </p:nvSpPr>
        <p:spPr/>
        <p:txBody>
          <a:bodyPr/>
          <a:lstStyle/>
          <a:p>
            <a:fld id="{DBE1D805-AD73-4C0D-A6DB-8F2552F25C50}" type="slidenum">
              <a:rPr lang="en-US" smtClean="0"/>
              <a:t>7</a:t>
            </a:fld>
            <a:endParaRPr lang="en-US" dirty="0"/>
          </a:p>
        </p:txBody>
      </p:sp>
    </p:spTree>
    <p:extLst>
      <p:ext uri="{BB962C8B-B14F-4D97-AF65-F5344CB8AC3E}">
        <p14:creationId xmlns:p14="http://schemas.microsoft.com/office/powerpoint/2010/main" val="392978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409"/>
              </a:spcBef>
              <a:buFont typeface="Arial" panose="020B0604020202020204" pitchFamily="34" charset="0"/>
              <a:buChar char="•"/>
              <a:defRPr sz="1200"/>
            </a:pPr>
            <a:r>
              <a:rPr lang="en-US" sz="1600" dirty="0"/>
              <a:t>There is one existing restorative program for adult women in Denver (Esther’s House, Outdoor Ministries). 6 beds.</a:t>
            </a:r>
          </a:p>
          <a:p>
            <a:pPr marL="285750" indent="-285750">
              <a:spcBef>
                <a:spcPts val="409"/>
              </a:spcBef>
              <a:buFont typeface="Arial" panose="020B0604020202020204" pitchFamily="34" charset="0"/>
              <a:buChar char="•"/>
              <a:defRPr sz="1200"/>
            </a:pPr>
            <a:r>
              <a:rPr lang="en-US" sz="1600" dirty="0"/>
              <a:t>There is a program going into Boulder (Generate Hope). 6 beds. Open later in 2021</a:t>
            </a:r>
          </a:p>
          <a:p>
            <a:pPr marL="285750" indent="-285750">
              <a:spcBef>
                <a:spcPts val="409"/>
              </a:spcBef>
              <a:buFont typeface="Arial" panose="020B0604020202020204" pitchFamily="34" charset="0"/>
              <a:buChar char="•"/>
              <a:defRPr sz="1200"/>
            </a:pPr>
            <a:r>
              <a:rPr lang="en-US" sz="1600" dirty="0"/>
              <a:t>Mary’s Home in Colorado Springs, is a restorative home for women who are under 18 years of age</a:t>
            </a:r>
          </a:p>
          <a:p>
            <a:pPr marL="285750" indent="-285750">
              <a:spcBef>
                <a:spcPts val="409"/>
              </a:spcBef>
              <a:buFont typeface="Arial" panose="020B0604020202020204" pitchFamily="34" charset="0"/>
              <a:buChar char="•"/>
              <a:defRPr sz="1200"/>
            </a:pPr>
            <a:r>
              <a:rPr lang="en-US" sz="1600" dirty="0"/>
              <a:t>There is an aspirational program in Central Colorado (BV Hope) that is targeted to open in 2023.</a:t>
            </a:r>
          </a:p>
          <a:p>
            <a:endParaRPr lang="en-US" dirty="0"/>
          </a:p>
        </p:txBody>
      </p:sp>
      <p:sp>
        <p:nvSpPr>
          <p:cNvPr id="4" name="Slide Number Placeholder 3"/>
          <p:cNvSpPr>
            <a:spLocks noGrp="1"/>
          </p:cNvSpPr>
          <p:nvPr>
            <p:ph type="sldNum" sz="quarter" idx="5"/>
          </p:nvPr>
        </p:nvSpPr>
        <p:spPr/>
        <p:txBody>
          <a:bodyPr/>
          <a:lstStyle/>
          <a:p>
            <a:fld id="{DBE1D805-AD73-4C0D-A6DB-8F2552F25C50}" type="slidenum">
              <a:rPr lang="en-US" smtClean="0"/>
              <a:t>8</a:t>
            </a:fld>
            <a:endParaRPr lang="en-US" dirty="0"/>
          </a:p>
        </p:txBody>
      </p:sp>
    </p:spTree>
    <p:extLst>
      <p:ext uri="{BB962C8B-B14F-4D97-AF65-F5344CB8AC3E}">
        <p14:creationId xmlns:p14="http://schemas.microsoft.com/office/powerpoint/2010/main" val="379679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of LCHT is:</a:t>
            </a:r>
          </a:p>
          <a:p>
            <a:r>
              <a:rPr lang="en-US" dirty="0"/>
              <a:t>To inform social change that eliminates human exploitation.</a:t>
            </a:r>
          </a:p>
          <a:p>
            <a:endParaRPr lang="en-US" dirty="0"/>
          </a:p>
          <a:p>
            <a:r>
              <a:rPr lang="en-US" dirty="0"/>
              <a:t>LCHT is formerly known as Polaris Colorado</a:t>
            </a:r>
          </a:p>
          <a:p>
            <a:endParaRPr lang="en-US" dirty="0"/>
          </a:p>
          <a:p>
            <a:r>
              <a:rPr lang="en-US" dirty="0"/>
              <a:t>LCHT specifically recommends building capacity for restorative care. </a:t>
            </a:r>
          </a:p>
          <a:p>
            <a:endParaRPr lang="en-US" dirty="0"/>
          </a:p>
        </p:txBody>
      </p:sp>
      <p:sp>
        <p:nvSpPr>
          <p:cNvPr id="4" name="Slide Number Placeholder 3"/>
          <p:cNvSpPr>
            <a:spLocks noGrp="1"/>
          </p:cNvSpPr>
          <p:nvPr>
            <p:ph type="sldNum" sz="quarter" idx="5"/>
          </p:nvPr>
        </p:nvSpPr>
        <p:spPr/>
        <p:txBody>
          <a:bodyPr/>
          <a:lstStyle/>
          <a:p>
            <a:fld id="{DBE1D805-AD73-4C0D-A6DB-8F2552F25C50}" type="slidenum">
              <a:rPr lang="en-US" smtClean="0"/>
              <a:t>9</a:t>
            </a:fld>
            <a:endParaRPr lang="en-US" dirty="0"/>
          </a:p>
        </p:txBody>
      </p:sp>
    </p:spTree>
    <p:extLst>
      <p:ext uri="{BB962C8B-B14F-4D97-AF65-F5344CB8AC3E}">
        <p14:creationId xmlns:p14="http://schemas.microsoft.com/office/powerpoint/2010/main" val="133843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2794-C5D0-4483-8918-75189CF18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30DA9-57BD-4854-B878-15B5C05AE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B14E1E-CF7E-48DC-8F79-965236C96F18}"/>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5" name="Footer Placeholder 4">
            <a:extLst>
              <a:ext uri="{FF2B5EF4-FFF2-40B4-BE49-F238E27FC236}">
                <a16:creationId xmlns:a16="http://schemas.microsoft.com/office/drawing/2014/main" id="{75BFDC31-EE65-4F44-9969-86F22A64CD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0829D6-9C78-4253-934D-0C9506D33D29}"/>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2838084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C407-52FC-4398-8344-AE4C1D81E6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95D517-4CE0-4FB6-AF52-31CECC31B1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23D30-6045-449C-BC00-A6630294719C}"/>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5" name="Footer Placeholder 4">
            <a:extLst>
              <a:ext uri="{FF2B5EF4-FFF2-40B4-BE49-F238E27FC236}">
                <a16:creationId xmlns:a16="http://schemas.microsoft.com/office/drawing/2014/main" id="{04A3D045-6B6E-450D-983A-60ED9D45B7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65CE4D-569B-4A78-BEB1-F36A14CCBEE8}"/>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227489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5590AF-4A9B-48AE-AB76-6611A05906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A9D83B-72C5-4428-ADB8-C9FB7DF96E8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4E5A5-14A5-408E-BCC8-28A680B9EF53}"/>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5" name="Footer Placeholder 4">
            <a:extLst>
              <a:ext uri="{FF2B5EF4-FFF2-40B4-BE49-F238E27FC236}">
                <a16:creationId xmlns:a16="http://schemas.microsoft.com/office/drawing/2014/main" id="{402DAC5A-13E3-4AD3-9173-5178BE9159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4036FE-4024-4B59-B743-4D7D40FF3AE9}"/>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368468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256E-0E10-4BE3-8CD7-FE64F7AB3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F492C-02CD-47F1-80AD-8C5D9C4F7F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F1018-F87A-4707-8546-C354587606C1}"/>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5" name="Footer Placeholder 4">
            <a:extLst>
              <a:ext uri="{FF2B5EF4-FFF2-40B4-BE49-F238E27FC236}">
                <a16:creationId xmlns:a16="http://schemas.microsoft.com/office/drawing/2014/main" id="{D7DD5A6B-A78C-4F49-B724-8122B2EEC1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9E06D1-93BA-44BF-91D3-E28BF2B94EA2}"/>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1829486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0301-323F-451E-BC5F-8950196089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8F72FD-915A-4886-8A65-08A411F041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FAF0D1-A866-4D00-979B-93A33386448C}"/>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5" name="Footer Placeholder 4">
            <a:extLst>
              <a:ext uri="{FF2B5EF4-FFF2-40B4-BE49-F238E27FC236}">
                <a16:creationId xmlns:a16="http://schemas.microsoft.com/office/drawing/2014/main" id="{E35CBDCF-CB2D-4FFE-A029-58D80357C5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AFE3DF-BC30-4555-9A63-E14C7E5AACF5}"/>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286625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0726-67E2-4720-8848-0189EA8F08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6FA70-A694-4548-A12B-8424A4CB456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13FDF-1A85-49FB-82FE-3099F2EA7C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02952-AA78-471A-AF33-AD05020E508E}"/>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6" name="Footer Placeholder 5">
            <a:extLst>
              <a:ext uri="{FF2B5EF4-FFF2-40B4-BE49-F238E27FC236}">
                <a16:creationId xmlns:a16="http://schemas.microsoft.com/office/drawing/2014/main" id="{6802BE84-7926-41E3-9630-2598626591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15665A-00C4-45BE-BA93-AC1012E781A6}"/>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2691086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F915-C5EF-44D3-9616-6891D6C0D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FCE96C-489C-4FC9-8AD0-B8E7823F07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8B28AA-7C45-4590-B14B-B15BAE747F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325FBD-C050-4B34-AD40-07EA8F4AF7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D422F9-15AA-4F96-BC9C-E12BF23365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E46CE9-61BA-4C88-8642-9B601A4CA3A6}"/>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8" name="Footer Placeholder 7">
            <a:extLst>
              <a:ext uri="{FF2B5EF4-FFF2-40B4-BE49-F238E27FC236}">
                <a16:creationId xmlns:a16="http://schemas.microsoft.com/office/drawing/2014/main" id="{C5AD27F6-0B72-4E84-846C-FC875D42AE4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0B8624-C283-4C35-A5E1-BB013F342D13}"/>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407970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102E-D66C-424F-BB21-E155E5C3AA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1638F-73E4-4889-995D-8C92BE1D3E3B}"/>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4" name="Footer Placeholder 3">
            <a:extLst>
              <a:ext uri="{FF2B5EF4-FFF2-40B4-BE49-F238E27FC236}">
                <a16:creationId xmlns:a16="http://schemas.microsoft.com/office/drawing/2014/main" id="{65A9D274-346E-44A6-AE40-356E538F437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433D20-F8FB-4C1B-B24D-FC9CE43003D7}"/>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406747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4FF81-1626-4EE9-A363-94BF6EEA0834}"/>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3" name="Footer Placeholder 2">
            <a:extLst>
              <a:ext uri="{FF2B5EF4-FFF2-40B4-BE49-F238E27FC236}">
                <a16:creationId xmlns:a16="http://schemas.microsoft.com/office/drawing/2014/main" id="{D5A15B64-ABDA-4F1E-9012-AFE9620E85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56D5E8C-36C8-48DD-A788-BB45774A9DD8}"/>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192791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D9DC-8129-4D62-ADE4-8F1319D0C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A4B2BB-78C0-4795-91AE-2302F93D67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DA045D-2156-4221-8EBC-9F3953F1A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DC6819-2007-43E2-9FF0-63638F6233E6}"/>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6" name="Footer Placeholder 5">
            <a:extLst>
              <a:ext uri="{FF2B5EF4-FFF2-40B4-BE49-F238E27FC236}">
                <a16:creationId xmlns:a16="http://schemas.microsoft.com/office/drawing/2014/main" id="{B651C407-D121-4F92-8DD8-41932D55CE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481E46-480F-47A0-9397-37080E7739D9}"/>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368385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05C0-FF2A-4B9B-9F97-FB507D61B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0480D3-B2B2-4C1F-BE1A-0309BF01F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34B7C09-141E-4698-8A48-393FD631D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38147C-BC7D-4655-9013-BE7C5BA63514}"/>
              </a:ext>
            </a:extLst>
          </p:cNvPr>
          <p:cNvSpPr>
            <a:spLocks noGrp="1"/>
          </p:cNvSpPr>
          <p:nvPr>
            <p:ph type="dt" sz="half" idx="10"/>
          </p:nvPr>
        </p:nvSpPr>
        <p:spPr/>
        <p:txBody>
          <a:bodyPr/>
          <a:lstStyle/>
          <a:p>
            <a:fld id="{EFDFBA52-050F-4B9E-A147-05B8B4ECF1BA}" type="datetimeFigureOut">
              <a:rPr lang="en-US" smtClean="0"/>
              <a:t>2/14/2023</a:t>
            </a:fld>
            <a:endParaRPr lang="en-US" dirty="0"/>
          </a:p>
        </p:txBody>
      </p:sp>
      <p:sp>
        <p:nvSpPr>
          <p:cNvPr id="6" name="Footer Placeholder 5">
            <a:extLst>
              <a:ext uri="{FF2B5EF4-FFF2-40B4-BE49-F238E27FC236}">
                <a16:creationId xmlns:a16="http://schemas.microsoft.com/office/drawing/2014/main" id="{48CE147A-79AB-4028-B7FA-A1DB226BDD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7BBAF8-3F2B-4F42-BA1B-348ACE499F13}"/>
              </a:ext>
            </a:extLst>
          </p:cNvPr>
          <p:cNvSpPr>
            <a:spLocks noGrp="1"/>
          </p:cNvSpPr>
          <p:nvPr>
            <p:ph type="sldNum" sz="quarter" idx="12"/>
          </p:nvPr>
        </p:nvSpPr>
        <p:spPr/>
        <p:txBody>
          <a:bodyPr/>
          <a:lstStyle/>
          <a:p>
            <a:fld id="{710762AC-0D76-4C0E-845E-ECA2BB982499}" type="slidenum">
              <a:rPr lang="en-US" smtClean="0"/>
              <a:t>‹#›</a:t>
            </a:fld>
            <a:endParaRPr lang="en-US" dirty="0"/>
          </a:p>
        </p:txBody>
      </p:sp>
    </p:spTree>
    <p:extLst>
      <p:ext uri="{BB962C8B-B14F-4D97-AF65-F5344CB8AC3E}">
        <p14:creationId xmlns:p14="http://schemas.microsoft.com/office/powerpoint/2010/main" val="334037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5B0F6-3BAD-42FA-A721-BBB1B4A7B3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9F1732-C106-458C-A9D2-B16C88924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73646-3D28-46A3-94BA-F7C52D6483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A52-050F-4B9E-A147-05B8B4ECF1BA}" type="datetimeFigureOut">
              <a:rPr lang="en-US" smtClean="0"/>
              <a:t>2/14/2023</a:t>
            </a:fld>
            <a:endParaRPr lang="en-US" dirty="0"/>
          </a:p>
        </p:txBody>
      </p:sp>
      <p:sp>
        <p:nvSpPr>
          <p:cNvPr id="5" name="Footer Placeholder 4">
            <a:extLst>
              <a:ext uri="{FF2B5EF4-FFF2-40B4-BE49-F238E27FC236}">
                <a16:creationId xmlns:a16="http://schemas.microsoft.com/office/drawing/2014/main" id="{47364BA8-680C-4522-A203-DDDED64DFC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C01DD9-8232-4F81-8DD0-F143E6F78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762AC-0D76-4C0E-845E-ECA2BB982499}" type="slidenum">
              <a:rPr lang="en-US" smtClean="0"/>
              <a:t>‹#›</a:t>
            </a:fld>
            <a:endParaRPr lang="en-US" dirty="0"/>
          </a:p>
        </p:txBody>
      </p:sp>
    </p:spTree>
    <p:extLst>
      <p:ext uri="{BB962C8B-B14F-4D97-AF65-F5344CB8AC3E}">
        <p14:creationId xmlns:p14="http://schemas.microsoft.com/office/powerpoint/2010/main" val="3316086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indexmundi.com/facts/united-states/quick-facts/colorado/percent-of-people-of-all-ages-in-poverty#map"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6A6283"/>
            </a:gs>
            <a:gs pos="53000">
              <a:schemeClr val="accent1">
                <a:lumMod val="45000"/>
                <a:lumOff val="55000"/>
              </a:schemeClr>
            </a:gs>
            <a:gs pos="67000">
              <a:schemeClr val="accent1">
                <a:lumMod val="45000"/>
                <a:lumOff val="55000"/>
              </a:schemeClr>
            </a:gs>
            <a:gs pos="9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6C05-9113-4785-91F1-9FE62579087B}"/>
              </a:ext>
            </a:extLst>
          </p:cNvPr>
          <p:cNvSpPr>
            <a:spLocks noGrp="1"/>
          </p:cNvSpPr>
          <p:nvPr>
            <p:ph type="ctrTitle"/>
          </p:nvPr>
        </p:nvSpPr>
        <p:spPr>
          <a:xfrm>
            <a:off x="5649570" y="2344265"/>
            <a:ext cx="5306392" cy="1979503"/>
          </a:xfrm>
        </p:spPr>
        <p:txBody>
          <a:bodyPr>
            <a:normAutofit fontScale="90000"/>
          </a:bodyPr>
          <a:lstStyle/>
          <a:p>
            <a:r>
              <a:rPr lang="en-US" i="1" dirty="0">
                <a:solidFill>
                  <a:schemeClr val="bg1"/>
                </a:solidFill>
                <a:latin typeface="Averta Std Regular" panose="00000500000000000000" pitchFamily="50" charset="0"/>
              </a:rPr>
              <a:t>Creating a Home Where Love Heals</a:t>
            </a:r>
          </a:p>
        </p:txBody>
      </p:sp>
      <p:pic>
        <p:nvPicPr>
          <p:cNvPr id="7" name="Picture 6">
            <a:extLst>
              <a:ext uri="{FF2B5EF4-FFF2-40B4-BE49-F238E27FC236}">
                <a16:creationId xmlns:a16="http://schemas.microsoft.com/office/drawing/2014/main" id="{104DEA0D-1022-457A-B265-715C7B86464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68249" y="1513973"/>
            <a:ext cx="3703788" cy="3830053"/>
          </a:xfrm>
          <a:prstGeom prst="rect">
            <a:avLst/>
          </a:prstGeom>
        </p:spPr>
      </p:pic>
      <p:sp>
        <p:nvSpPr>
          <p:cNvPr id="4" name="Rectangle 3">
            <a:extLst>
              <a:ext uri="{FF2B5EF4-FFF2-40B4-BE49-F238E27FC236}">
                <a16:creationId xmlns:a16="http://schemas.microsoft.com/office/drawing/2014/main" id="{5A21303B-5F44-465D-A7D7-6F0DCD93845C}"/>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5" name="Rectangle 4">
            <a:extLst>
              <a:ext uri="{FF2B5EF4-FFF2-40B4-BE49-F238E27FC236}">
                <a16:creationId xmlns:a16="http://schemas.microsoft.com/office/drawing/2014/main" id="{934BFAD5-4D6E-4407-997F-A8242A311166}"/>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Tree>
    <p:extLst>
      <p:ext uri="{BB962C8B-B14F-4D97-AF65-F5344CB8AC3E}">
        <p14:creationId xmlns:p14="http://schemas.microsoft.com/office/powerpoint/2010/main" val="3198921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imeline&#10;&#10;Description automatically generated">
            <a:extLst>
              <a:ext uri="{FF2B5EF4-FFF2-40B4-BE49-F238E27FC236}">
                <a16:creationId xmlns:a16="http://schemas.microsoft.com/office/drawing/2014/main" id="{7F307DB1-EB20-5F42-867A-2D7A73C155A5}"/>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97307" y="1212592"/>
            <a:ext cx="8487097" cy="5237116"/>
          </a:xfrm>
          <a:prstGeom prst="rect">
            <a:avLst/>
          </a:prstGeom>
        </p:spPr>
      </p:pic>
      <p:sp>
        <p:nvSpPr>
          <p:cNvPr id="2" name="Title 1">
            <a:extLst>
              <a:ext uri="{FF2B5EF4-FFF2-40B4-BE49-F238E27FC236}">
                <a16:creationId xmlns:a16="http://schemas.microsoft.com/office/drawing/2014/main" id="{3DE3931F-20F9-E649-B5CD-0B0290FDFB5F}"/>
              </a:ext>
            </a:extLst>
          </p:cNvPr>
          <p:cNvSpPr>
            <a:spLocks noGrp="1"/>
          </p:cNvSpPr>
          <p:nvPr>
            <p:ph type="title"/>
          </p:nvPr>
        </p:nvSpPr>
        <p:spPr>
          <a:xfrm>
            <a:off x="1538342" y="51415"/>
            <a:ext cx="9145700" cy="1325563"/>
          </a:xfrm>
        </p:spPr>
        <p:txBody>
          <a:bodyPr>
            <a:normAutofit fontScale="90000"/>
          </a:bodyPr>
          <a:lstStyle/>
          <a:p>
            <a:pPr algn="ctr"/>
            <a:r>
              <a:rPr lang="en-US" sz="4000" b="1" dirty="0">
                <a:solidFill>
                  <a:srgbClr val="7030A0"/>
                </a:solidFill>
              </a:rPr>
              <a:t>Bakhita Mountain Home Provides </a:t>
            </a:r>
            <a:r>
              <a:rPr lang="en-US" sz="4000" b="1" i="1" dirty="0">
                <a:solidFill>
                  <a:srgbClr val="7030A0"/>
                </a:solidFill>
              </a:rPr>
              <a:t>Restoration Services</a:t>
            </a:r>
            <a:r>
              <a:rPr lang="en-US" sz="4000" b="1" dirty="0">
                <a:solidFill>
                  <a:srgbClr val="7030A0"/>
                </a:solidFill>
              </a:rPr>
              <a:t> for Survivors of Human Trafficking</a:t>
            </a:r>
          </a:p>
        </p:txBody>
      </p:sp>
      <p:sp>
        <p:nvSpPr>
          <p:cNvPr id="6" name="Oval 5">
            <a:extLst>
              <a:ext uri="{FF2B5EF4-FFF2-40B4-BE49-F238E27FC236}">
                <a16:creationId xmlns:a16="http://schemas.microsoft.com/office/drawing/2014/main" id="{4287444E-B0F1-004A-B228-057A071ACE50}"/>
              </a:ext>
            </a:extLst>
          </p:cNvPr>
          <p:cNvSpPr/>
          <p:nvPr/>
        </p:nvSpPr>
        <p:spPr>
          <a:xfrm>
            <a:off x="2043953" y="1957892"/>
            <a:ext cx="6390042" cy="12909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A637563-B96E-5645-BBB2-82CD1FA47ED2}"/>
              </a:ext>
            </a:extLst>
          </p:cNvPr>
          <p:cNvSpPr/>
          <p:nvPr/>
        </p:nvSpPr>
        <p:spPr>
          <a:xfrm>
            <a:off x="5663240" y="2089497"/>
            <a:ext cx="3121164" cy="74617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sign&#10;&#10;Description automatically generated">
            <a:extLst>
              <a:ext uri="{FF2B5EF4-FFF2-40B4-BE49-F238E27FC236}">
                <a16:creationId xmlns:a16="http://schemas.microsoft.com/office/drawing/2014/main" id="{DB0F2D00-EEEB-0444-B762-60C017E166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05547" y="5459964"/>
            <a:ext cx="1154130" cy="1154130"/>
          </a:xfrm>
          <a:prstGeom prst="rect">
            <a:avLst/>
          </a:prstGeom>
        </p:spPr>
      </p:pic>
      <p:sp>
        <p:nvSpPr>
          <p:cNvPr id="11" name="Content Placeholder 2">
            <a:extLst>
              <a:ext uri="{FF2B5EF4-FFF2-40B4-BE49-F238E27FC236}">
                <a16:creationId xmlns:a16="http://schemas.microsoft.com/office/drawing/2014/main" id="{3480752E-2377-E143-BB3C-7D21251CAA2F}"/>
              </a:ext>
            </a:extLst>
          </p:cNvPr>
          <p:cNvSpPr txBox="1">
            <a:spLocks/>
          </p:cNvSpPr>
          <p:nvPr/>
        </p:nvSpPr>
        <p:spPr>
          <a:xfrm>
            <a:off x="8784404" y="1509818"/>
            <a:ext cx="2948684" cy="326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1">
                    <a:lumMod val="75000"/>
                  </a:schemeClr>
                </a:solidFill>
                <a:latin typeface="Averta Std Regular" panose="00000500000000000000" pitchFamily="50" charset="0"/>
              </a:rPr>
              <a:t>Bakhita Mountain Home addresses “restoration” services for adult women survivors. </a:t>
            </a:r>
          </a:p>
          <a:p>
            <a:endParaRPr lang="en-US" sz="2000" dirty="0">
              <a:solidFill>
                <a:schemeClr val="accent1">
                  <a:lumMod val="75000"/>
                </a:schemeClr>
              </a:solidFill>
              <a:latin typeface="Averta Std Regular" panose="00000500000000000000" pitchFamily="50" charset="0"/>
            </a:endParaRPr>
          </a:p>
          <a:p>
            <a:r>
              <a:rPr lang="en-US" sz="2000" dirty="0">
                <a:solidFill>
                  <a:schemeClr val="accent1">
                    <a:lumMod val="75000"/>
                  </a:schemeClr>
                </a:solidFill>
                <a:latin typeface="Averta Std Regular" panose="00000500000000000000" pitchFamily="50" charset="0"/>
              </a:rPr>
              <a:t>Our partnership with other organizations and agencies is vital in addressing the problems.</a:t>
            </a:r>
          </a:p>
          <a:p>
            <a:endParaRPr lang="en-US" dirty="0"/>
          </a:p>
        </p:txBody>
      </p:sp>
    </p:spTree>
    <p:extLst>
      <p:ext uri="{BB962C8B-B14F-4D97-AF65-F5344CB8AC3E}">
        <p14:creationId xmlns:p14="http://schemas.microsoft.com/office/powerpoint/2010/main" val="3548931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EEBBC-B2A6-214F-933F-9607CBFBB0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553" y="374073"/>
            <a:ext cx="11456894" cy="6224215"/>
          </a:xfrm>
          <a:prstGeom prst="rect">
            <a:avLst/>
          </a:prstGeom>
        </p:spPr>
      </p:pic>
    </p:spTree>
    <p:extLst>
      <p:ext uri="{BB962C8B-B14F-4D97-AF65-F5344CB8AC3E}">
        <p14:creationId xmlns:p14="http://schemas.microsoft.com/office/powerpoint/2010/main" val="279668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B5CA96-D301-0145-B8D0-21396CA3B403}"/>
              </a:ext>
            </a:extLst>
          </p:cNvPr>
          <p:cNvPicPr>
            <a:picLocks noChangeAspect="1"/>
          </p:cNvPicPr>
          <p:nvPr/>
        </p:nvPicPr>
        <p:blipFill>
          <a:blip r:embed="rId3"/>
          <a:stretch>
            <a:fillRect/>
          </a:stretch>
        </p:blipFill>
        <p:spPr>
          <a:xfrm>
            <a:off x="7392473" y="92616"/>
            <a:ext cx="4799527" cy="3599645"/>
          </a:xfrm>
          <a:prstGeom prst="rect">
            <a:avLst/>
          </a:prstGeom>
        </p:spPr>
      </p:pic>
      <p:sp>
        <p:nvSpPr>
          <p:cNvPr id="5" name="TextBox 4">
            <a:extLst>
              <a:ext uri="{FF2B5EF4-FFF2-40B4-BE49-F238E27FC236}">
                <a16:creationId xmlns:a16="http://schemas.microsoft.com/office/drawing/2014/main" id="{5FA0F955-4D33-7A93-E028-0EF8BBC9F800}"/>
              </a:ext>
            </a:extLst>
          </p:cNvPr>
          <p:cNvSpPr txBox="1"/>
          <p:nvPr/>
        </p:nvSpPr>
        <p:spPr>
          <a:xfrm>
            <a:off x="475989" y="2530257"/>
            <a:ext cx="6726477" cy="1292662"/>
          </a:xfrm>
          <a:prstGeom prst="rect">
            <a:avLst/>
          </a:prstGeom>
          <a:noFill/>
        </p:spPr>
        <p:txBody>
          <a:bodyPr wrap="square">
            <a:spAutoFit/>
          </a:bodyPr>
          <a:lstStyle/>
          <a:p>
            <a:r>
              <a:rPr lang="en-US" sz="3600" dirty="0"/>
              <a:t>All</a:t>
            </a:r>
            <a:r>
              <a:rPr lang="en-US" dirty="0"/>
              <a:t> </a:t>
            </a:r>
            <a:r>
              <a:rPr lang="en-US" sz="2400" dirty="0"/>
              <a:t>bed quilts and window treatments were hand made and donated.</a:t>
            </a:r>
          </a:p>
          <a:p>
            <a:endParaRPr lang="en-US" dirty="0"/>
          </a:p>
        </p:txBody>
      </p:sp>
    </p:spTree>
    <p:extLst>
      <p:ext uri="{BB962C8B-B14F-4D97-AF65-F5344CB8AC3E}">
        <p14:creationId xmlns:p14="http://schemas.microsoft.com/office/powerpoint/2010/main" val="3517006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3F3D1-0195-4AB5-B0DA-61167612848C}"/>
              </a:ext>
            </a:extLst>
          </p:cNvPr>
          <p:cNvSpPr>
            <a:spLocks noGrp="1"/>
          </p:cNvSpPr>
          <p:nvPr>
            <p:ph type="title"/>
          </p:nvPr>
        </p:nvSpPr>
        <p:spPr>
          <a:xfrm>
            <a:off x="1023257" y="90508"/>
            <a:ext cx="10515600" cy="1325563"/>
          </a:xfrm>
        </p:spPr>
        <p:txBody>
          <a:bodyPr/>
          <a:lstStyle/>
          <a:p>
            <a:r>
              <a:rPr lang="en-US" i="1" dirty="0">
                <a:solidFill>
                  <a:srgbClr val="7030A0"/>
                </a:solidFill>
                <a:latin typeface="Averta Std Regular" panose="00000500000000000000" pitchFamily="50" charset="0"/>
              </a:rPr>
              <a:t>Partnering Organization</a:t>
            </a:r>
            <a:br>
              <a:rPr lang="en-US" i="1" dirty="0">
                <a:solidFill>
                  <a:srgbClr val="7030A0"/>
                </a:solidFill>
                <a:latin typeface="Averta Std Regular" panose="00000500000000000000" pitchFamily="50" charset="0"/>
              </a:rPr>
            </a:br>
            <a:r>
              <a:rPr lang="en-US" i="1" dirty="0">
                <a:solidFill>
                  <a:srgbClr val="7030A0"/>
                </a:solidFill>
                <a:latin typeface="Averta Std Regular" panose="00000500000000000000" pitchFamily="50" charset="0"/>
              </a:rPr>
              <a:t>Thistle Farms National Network</a:t>
            </a:r>
          </a:p>
        </p:txBody>
      </p:sp>
      <p:sp>
        <p:nvSpPr>
          <p:cNvPr id="5" name="Content Placeholder 4">
            <a:extLst>
              <a:ext uri="{FF2B5EF4-FFF2-40B4-BE49-F238E27FC236}">
                <a16:creationId xmlns:a16="http://schemas.microsoft.com/office/drawing/2014/main" id="{DF3FD27B-4997-4E25-AC22-681A75F5C3D3}"/>
              </a:ext>
            </a:extLst>
          </p:cNvPr>
          <p:cNvSpPr>
            <a:spLocks noGrp="1"/>
          </p:cNvSpPr>
          <p:nvPr>
            <p:ph idx="1"/>
          </p:nvPr>
        </p:nvSpPr>
        <p:spPr>
          <a:xfrm>
            <a:off x="-93133" y="1506072"/>
            <a:ext cx="6620933" cy="2676462"/>
          </a:xfrm>
        </p:spPr>
        <p:txBody>
          <a:bodyPr>
            <a:normAutofit/>
          </a:bodyPr>
          <a:lstStyle/>
          <a:p>
            <a:pPr lvl="2"/>
            <a:r>
              <a:rPr lang="en-US" sz="2400" dirty="0">
                <a:solidFill>
                  <a:schemeClr val="accent1">
                    <a:lumMod val="75000"/>
                  </a:schemeClr>
                </a:solidFill>
                <a:latin typeface="Averta Std Regular" panose="00000500000000000000" pitchFamily="50" charset="0"/>
              </a:rPr>
              <a:t>The Thistle Farms Network meets a universal call for healing </a:t>
            </a:r>
          </a:p>
          <a:p>
            <a:pPr lvl="2"/>
            <a:endParaRPr lang="en-US" sz="2400" dirty="0">
              <a:solidFill>
                <a:schemeClr val="accent1">
                  <a:lumMod val="75000"/>
                </a:schemeClr>
              </a:solidFill>
              <a:latin typeface="Averta Std Regular" panose="00000500000000000000" pitchFamily="50" charset="0"/>
            </a:endParaRPr>
          </a:p>
          <a:p>
            <a:pPr lvl="2"/>
            <a:r>
              <a:rPr lang="en-US" sz="2400" dirty="0">
                <a:solidFill>
                  <a:schemeClr val="accent1">
                    <a:lumMod val="75000"/>
                  </a:schemeClr>
                </a:solidFill>
                <a:latin typeface="Averta Std Regular" panose="00000500000000000000" pitchFamily="50" charset="0"/>
              </a:rPr>
              <a:t>Survivors of trafficking, prostitution, abuse and addiction share a story that has been universal since the beginning of time. </a:t>
            </a:r>
          </a:p>
          <a:p>
            <a:pPr marL="914400" lvl="2" indent="0">
              <a:buNone/>
            </a:pPr>
            <a:endParaRPr lang="en-US" sz="2400" dirty="0"/>
          </a:p>
          <a:p>
            <a:pPr marL="0" indent="0">
              <a:buNone/>
            </a:pPr>
            <a:endParaRPr lang="en-US" dirty="0"/>
          </a:p>
        </p:txBody>
      </p:sp>
      <p:sp>
        <p:nvSpPr>
          <p:cNvPr id="3" name="Rectangle 2">
            <a:extLst>
              <a:ext uri="{FF2B5EF4-FFF2-40B4-BE49-F238E27FC236}">
                <a16:creationId xmlns:a16="http://schemas.microsoft.com/office/drawing/2014/main" id="{93D4E6B0-4FE2-41C5-AA76-C983D22E51AA}"/>
              </a:ext>
            </a:extLst>
          </p:cNvPr>
          <p:cNvSpPr/>
          <p:nvPr/>
        </p:nvSpPr>
        <p:spPr>
          <a:xfrm>
            <a:off x="838200" y="4272535"/>
            <a:ext cx="6290733" cy="2220340"/>
          </a:xfrm>
          <a:prstGeom prst="rect">
            <a:avLst/>
          </a:prstGeom>
          <a:solidFill>
            <a:srgbClr val="2D5688"/>
          </a:solidFill>
          <a:ln w="38100">
            <a:solidFill>
              <a:srgbClr val="FDD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latin typeface="Averta Std Regular" panose="00000500000000000000" pitchFamily="50" charset="0"/>
              </a:rPr>
              <a:t>“</a:t>
            </a:r>
            <a:r>
              <a:rPr lang="en-US" sz="2000" i="1" dirty="0">
                <a:solidFill>
                  <a:schemeClr val="bg1"/>
                </a:solidFill>
                <a:latin typeface="Averta Std Regular" panose="00000500000000000000" pitchFamily="50" charset="0"/>
              </a:rPr>
              <a:t>Thistle Farms National Network is a growing community of circles across the nation and around the world that believes that, in the end, LOVE is the most powerful force for change in the world. We want to change a culture that still allows human beings to be bought and sold. “</a:t>
            </a:r>
          </a:p>
        </p:txBody>
      </p:sp>
      <p:pic>
        <p:nvPicPr>
          <p:cNvPr id="6" name="Picture 5">
            <a:extLst>
              <a:ext uri="{FF2B5EF4-FFF2-40B4-BE49-F238E27FC236}">
                <a16:creationId xmlns:a16="http://schemas.microsoft.com/office/drawing/2014/main" id="{E5226BB5-1991-9149-A1FB-B0ACF45DC9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6443" y="1690688"/>
            <a:ext cx="3695700" cy="3873500"/>
          </a:xfrm>
          <a:prstGeom prst="rect">
            <a:avLst/>
          </a:prstGeom>
        </p:spPr>
      </p:pic>
    </p:spTree>
    <p:extLst>
      <p:ext uri="{BB962C8B-B14F-4D97-AF65-F5344CB8AC3E}">
        <p14:creationId xmlns:p14="http://schemas.microsoft.com/office/powerpoint/2010/main" val="416748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3F3D1-0195-4AB5-B0DA-61167612848C}"/>
              </a:ext>
            </a:extLst>
          </p:cNvPr>
          <p:cNvSpPr>
            <a:spLocks noGrp="1"/>
          </p:cNvSpPr>
          <p:nvPr>
            <p:ph type="title"/>
          </p:nvPr>
        </p:nvSpPr>
        <p:spPr>
          <a:xfrm>
            <a:off x="2033195" y="67336"/>
            <a:ext cx="8621358" cy="1325563"/>
          </a:xfrm>
        </p:spPr>
        <p:txBody>
          <a:bodyPr/>
          <a:lstStyle/>
          <a:p>
            <a:r>
              <a:rPr lang="en-US" i="1" dirty="0">
                <a:solidFill>
                  <a:srgbClr val="7030A0"/>
                </a:solidFill>
                <a:latin typeface="Averta Std Regular" panose="00000500000000000000" pitchFamily="50" charset="0"/>
              </a:rPr>
              <a:t>Why the Thistle Farms Model?</a:t>
            </a:r>
          </a:p>
        </p:txBody>
      </p:sp>
      <p:sp>
        <p:nvSpPr>
          <p:cNvPr id="5" name="Content Placeholder 4">
            <a:extLst>
              <a:ext uri="{FF2B5EF4-FFF2-40B4-BE49-F238E27FC236}">
                <a16:creationId xmlns:a16="http://schemas.microsoft.com/office/drawing/2014/main" id="{DF3FD27B-4997-4E25-AC22-681A75F5C3D3}"/>
              </a:ext>
            </a:extLst>
          </p:cNvPr>
          <p:cNvSpPr>
            <a:spLocks noGrp="1"/>
          </p:cNvSpPr>
          <p:nvPr>
            <p:ph idx="1"/>
          </p:nvPr>
        </p:nvSpPr>
        <p:spPr>
          <a:xfrm>
            <a:off x="613357" y="1004690"/>
            <a:ext cx="6817317" cy="5307210"/>
          </a:xfrm>
        </p:spPr>
        <p:txBody>
          <a:bodyPr>
            <a:noAutofit/>
          </a:bodyPr>
          <a:lstStyle/>
          <a:p>
            <a:pPr lvl="0"/>
            <a:r>
              <a:rPr lang="en-US" sz="2200" i="1" dirty="0">
                <a:solidFill>
                  <a:schemeClr val="accent1">
                    <a:lumMod val="75000"/>
                  </a:schemeClr>
                </a:solidFill>
              </a:rPr>
              <a:t>Thistle farms respects the dignity of every human being </a:t>
            </a:r>
          </a:p>
          <a:p>
            <a:r>
              <a:rPr lang="en-US" sz="2200" dirty="0">
                <a:solidFill>
                  <a:schemeClr val="accent1">
                    <a:lumMod val="75000"/>
                  </a:schemeClr>
                </a:solidFill>
              </a:rPr>
              <a:t>At Thistle Farms they ask “what happened to you?” rather than “what did you do?”</a:t>
            </a:r>
          </a:p>
          <a:p>
            <a:r>
              <a:rPr lang="en-US" sz="2200" dirty="0">
                <a:solidFill>
                  <a:schemeClr val="accent1">
                    <a:lumMod val="75000"/>
                  </a:schemeClr>
                </a:solidFill>
              </a:rPr>
              <a:t>It is not a halfway house. Women decide for themselves if they want to be there.</a:t>
            </a:r>
          </a:p>
          <a:p>
            <a:r>
              <a:rPr lang="en-US" sz="2200" dirty="0">
                <a:solidFill>
                  <a:schemeClr val="accent1">
                    <a:lumMod val="75000"/>
                  </a:schemeClr>
                </a:solidFill>
              </a:rPr>
              <a:t>The program is a four-phase individualized process </a:t>
            </a:r>
          </a:p>
          <a:p>
            <a:pPr lvl="2">
              <a:buFont typeface="Wingdings" pitchFamily="2" charset="2"/>
              <a:buChar char="ü"/>
            </a:pPr>
            <a:r>
              <a:rPr lang="en-US" sz="2200" dirty="0">
                <a:solidFill>
                  <a:schemeClr val="accent1">
                    <a:lumMod val="75000"/>
                  </a:schemeClr>
                </a:solidFill>
              </a:rPr>
              <a:t>Welcome to the Circle -- orientation</a:t>
            </a:r>
          </a:p>
          <a:p>
            <a:pPr lvl="2">
              <a:buFont typeface="Wingdings" pitchFamily="2" charset="2"/>
              <a:buChar char="ü"/>
            </a:pPr>
            <a:r>
              <a:rPr lang="en-US" sz="2200" dirty="0">
                <a:solidFill>
                  <a:schemeClr val="accent1">
                    <a:lumMod val="75000"/>
                  </a:schemeClr>
                </a:solidFill>
              </a:rPr>
              <a:t>Seeking employment and education</a:t>
            </a:r>
          </a:p>
          <a:p>
            <a:pPr lvl="2">
              <a:buFont typeface="Wingdings" pitchFamily="2" charset="2"/>
              <a:buChar char="ü"/>
            </a:pPr>
            <a:r>
              <a:rPr lang="en-US" sz="2200" dirty="0">
                <a:solidFill>
                  <a:schemeClr val="accent1">
                    <a:lumMod val="75000"/>
                  </a:schemeClr>
                </a:solidFill>
              </a:rPr>
              <a:t>Find your Way Home – transition to independent living</a:t>
            </a:r>
          </a:p>
          <a:p>
            <a:pPr lvl="2">
              <a:buFont typeface="Wingdings" pitchFamily="2" charset="2"/>
              <a:buChar char="ü"/>
            </a:pPr>
            <a:r>
              <a:rPr lang="en-US" sz="2200" dirty="0">
                <a:solidFill>
                  <a:schemeClr val="accent1">
                    <a:lumMod val="75000"/>
                  </a:schemeClr>
                </a:solidFill>
              </a:rPr>
              <a:t>Sisters for Life – graduation to independent living  </a:t>
            </a:r>
          </a:p>
          <a:p>
            <a:r>
              <a:rPr lang="en-US" sz="2200" i="1" dirty="0">
                <a:solidFill>
                  <a:schemeClr val="accent1">
                    <a:lumMod val="75000"/>
                  </a:schemeClr>
                </a:solidFill>
              </a:rPr>
              <a:t>Thistle Farms does not require religious education</a:t>
            </a:r>
            <a:endParaRPr lang="en-US" sz="2200" dirty="0"/>
          </a:p>
        </p:txBody>
      </p:sp>
      <p:sp>
        <p:nvSpPr>
          <p:cNvPr id="6" name="Content Placeholder 3">
            <a:extLst>
              <a:ext uri="{FF2B5EF4-FFF2-40B4-BE49-F238E27FC236}">
                <a16:creationId xmlns:a16="http://schemas.microsoft.com/office/drawing/2014/main" id="{3F8C2C48-428B-4DD8-85D2-18A67B047E8E}"/>
              </a:ext>
            </a:extLst>
          </p:cNvPr>
          <p:cNvSpPr txBox="1">
            <a:spLocks/>
          </p:cNvSpPr>
          <p:nvPr/>
        </p:nvSpPr>
        <p:spPr>
          <a:xfrm>
            <a:off x="7430674" y="1517694"/>
            <a:ext cx="4318000" cy="2489199"/>
          </a:xfrm>
          <a:prstGeom prst="rect">
            <a:avLst/>
          </a:prstGeom>
          <a:solidFill>
            <a:srgbClr val="6A6283"/>
          </a:solidFill>
          <a:ln w="57150">
            <a:solidFill>
              <a:srgbClr val="FDD903"/>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800" i="1" dirty="0">
              <a:solidFill>
                <a:schemeClr val="bg1"/>
              </a:solidFill>
              <a:latin typeface="Averta Std Regular" panose="00000500000000000000" pitchFamily="50" charset="0"/>
            </a:endParaRPr>
          </a:p>
          <a:p>
            <a:pPr marL="0" indent="0" algn="ctr">
              <a:lnSpc>
                <a:spcPct val="100000"/>
              </a:lnSpc>
              <a:spcBef>
                <a:spcPts val="0"/>
              </a:spcBef>
              <a:buNone/>
            </a:pPr>
            <a:endParaRPr lang="en-US" sz="800" i="1" dirty="0">
              <a:solidFill>
                <a:schemeClr val="bg1"/>
              </a:solidFill>
              <a:latin typeface="Averta Std Regular" panose="00000500000000000000" pitchFamily="50" charset="0"/>
            </a:endParaRPr>
          </a:p>
          <a:p>
            <a:pPr marL="0" indent="0" algn="ctr">
              <a:lnSpc>
                <a:spcPct val="100000"/>
              </a:lnSpc>
              <a:spcBef>
                <a:spcPts val="0"/>
              </a:spcBef>
              <a:buNone/>
            </a:pPr>
            <a:r>
              <a:rPr lang="en-US" sz="2000" i="1" dirty="0">
                <a:solidFill>
                  <a:schemeClr val="bg1"/>
                </a:solidFill>
                <a:latin typeface="Averta Std Regular" panose="00000500000000000000" pitchFamily="50" charset="0"/>
              </a:rPr>
              <a:t>Thistle Farms just gave me a key to the house. It is the only place I’ve ever lived in where I didn’t have to turn a trick to have a bed” </a:t>
            </a:r>
          </a:p>
          <a:p>
            <a:pPr marL="0" indent="0" algn="ctr">
              <a:lnSpc>
                <a:spcPct val="100000"/>
              </a:lnSpc>
              <a:spcBef>
                <a:spcPts val="0"/>
              </a:spcBef>
              <a:buNone/>
            </a:pPr>
            <a:endParaRPr lang="en-US" sz="800" i="1" dirty="0">
              <a:solidFill>
                <a:schemeClr val="bg1"/>
              </a:solidFill>
              <a:latin typeface="Averta Std Regular" panose="00000500000000000000" pitchFamily="50" charset="0"/>
            </a:endParaRPr>
          </a:p>
          <a:p>
            <a:pPr marL="0" indent="0" algn="ctr">
              <a:lnSpc>
                <a:spcPct val="100000"/>
              </a:lnSpc>
              <a:spcBef>
                <a:spcPts val="0"/>
              </a:spcBef>
              <a:buNone/>
            </a:pPr>
            <a:r>
              <a:rPr lang="en-US" sz="1600" i="1" dirty="0">
                <a:solidFill>
                  <a:schemeClr val="bg1"/>
                </a:solidFill>
                <a:latin typeface="Averta Std Regular" panose="00000500000000000000" pitchFamily="50" charset="0"/>
              </a:rPr>
              <a:t>– Survivor/Thistle Farms Sister</a:t>
            </a:r>
          </a:p>
          <a:p>
            <a:pPr marL="0" indent="0" algn="ctr">
              <a:lnSpc>
                <a:spcPct val="100000"/>
              </a:lnSpc>
              <a:spcBef>
                <a:spcPts val="0"/>
              </a:spcBef>
              <a:buNone/>
            </a:pPr>
            <a:endParaRPr lang="en-US" sz="800" i="1" dirty="0">
              <a:solidFill>
                <a:schemeClr val="bg1"/>
              </a:solidFill>
              <a:latin typeface="Averta Std Regular" panose="00000500000000000000" pitchFamily="50" charset="0"/>
            </a:endParaRPr>
          </a:p>
        </p:txBody>
      </p:sp>
      <p:sp>
        <p:nvSpPr>
          <p:cNvPr id="7" name="Rectangle 6">
            <a:extLst>
              <a:ext uri="{FF2B5EF4-FFF2-40B4-BE49-F238E27FC236}">
                <a16:creationId xmlns:a16="http://schemas.microsoft.com/office/drawing/2014/main" id="{40C78B1D-DB0D-4795-ABED-62BEDE756AB7}"/>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8" name="Rectangle 7">
            <a:extLst>
              <a:ext uri="{FF2B5EF4-FFF2-40B4-BE49-F238E27FC236}">
                <a16:creationId xmlns:a16="http://schemas.microsoft.com/office/drawing/2014/main" id="{829CF4AF-C875-4A6D-B318-409C28433188}"/>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pic>
        <p:nvPicPr>
          <p:cNvPr id="9" name="Picture 8">
            <a:extLst>
              <a:ext uri="{FF2B5EF4-FFF2-40B4-BE49-F238E27FC236}">
                <a16:creationId xmlns:a16="http://schemas.microsoft.com/office/drawing/2014/main" id="{35232608-A17D-114B-95DF-3955634E4B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5542" y="4236543"/>
            <a:ext cx="1774372" cy="1859737"/>
          </a:xfrm>
          <a:prstGeom prst="rect">
            <a:avLst/>
          </a:prstGeom>
        </p:spPr>
      </p:pic>
    </p:spTree>
    <p:extLst>
      <p:ext uri="{BB962C8B-B14F-4D97-AF65-F5344CB8AC3E}">
        <p14:creationId xmlns:p14="http://schemas.microsoft.com/office/powerpoint/2010/main" val="4033298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1383-8B0D-4062-9779-231FFC46B91D}"/>
              </a:ext>
            </a:extLst>
          </p:cNvPr>
          <p:cNvSpPr>
            <a:spLocks noGrp="1"/>
          </p:cNvSpPr>
          <p:nvPr>
            <p:ph type="title"/>
          </p:nvPr>
        </p:nvSpPr>
        <p:spPr/>
        <p:txBody>
          <a:bodyPr/>
          <a:lstStyle/>
          <a:p>
            <a:r>
              <a:rPr lang="en-US" i="1" dirty="0">
                <a:solidFill>
                  <a:srgbClr val="7030A0"/>
                </a:solidFill>
                <a:latin typeface="Averta Std Regular" panose="00000500000000000000" pitchFamily="50" charset="0"/>
              </a:rPr>
              <a:t>Why Women Over 18?</a:t>
            </a:r>
          </a:p>
        </p:txBody>
      </p:sp>
      <p:sp>
        <p:nvSpPr>
          <p:cNvPr id="3" name="Content Placeholder 2">
            <a:extLst>
              <a:ext uri="{FF2B5EF4-FFF2-40B4-BE49-F238E27FC236}">
                <a16:creationId xmlns:a16="http://schemas.microsoft.com/office/drawing/2014/main" id="{54B22CC7-0A9C-49E3-9792-5E3E6CCD5E1F}"/>
              </a:ext>
            </a:extLst>
          </p:cNvPr>
          <p:cNvSpPr>
            <a:spLocks noGrp="1"/>
          </p:cNvSpPr>
          <p:nvPr>
            <p:ph idx="1"/>
          </p:nvPr>
        </p:nvSpPr>
        <p:spPr>
          <a:xfrm>
            <a:off x="838198" y="1566482"/>
            <a:ext cx="9666516" cy="4316991"/>
          </a:xfrm>
        </p:spPr>
        <p:txBody>
          <a:bodyPr>
            <a:normAutofit/>
          </a:bodyPr>
          <a:lstStyle/>
          <a:p>
            <a:pPr lvl="1"/>
            <a:r>
              <a:rPr lang="en-US" sz="2800" dirty="0">
                <a:solidFill>
                  <a:schemeClr val="accent1">
                    <a:lumMod val="75000"/>
                  </a:schemeClr>
                </a:solidFill>
                <a:latin typeface="Averta Std Regular" panose="00000500000000000000" pitchFamily="50" charset="0"/>
              </a:rPr>
              <a:t>Some programs exist for exploited and trafficked children (under 18) - Sarah’s Home in Colorado Springs is one such program</a:t>
            </a:r>
          </a:p>
          <a:p>
            <a:pPr lvl="1"/>
            <a:endParaRPr lang="en-US" sz="2800" dirty="0">
              <a:solidFill>
                <a:schemeClr val="accent1">
                  <a:lumMod val="75000"/>
                </a:schemeClr>
              </a:solidFill>
              <a:latin typeface="Averta Std Regular" panose="00000500000000000000" pitchFamily="50" charset="0"/>
            </a:endParaRPr>
          </a:p>
          <a:p>
            <a:pPr lvl="1"/>
            <a:r>
              <a:rPr lang="en-US" sz="2800" dirty="0">
                <a:solidFill>
                  <a:schemeClr val="accent1">
                    <a:lumMod val="75000"/>
                  </a:schemeClr>
                </a:solidFill>
                <a:latin typeface="Averta Std Regular" panose="00000500000000000000" pitchFamily="50" charset="0"/>
              </a:rPr>
              <a:t>When a survivor turns 18, state and county services are typically no longer available to them</a:t>
            </a:r>
          </a:p>
          <a:p>
            <a:pPr lvl="1"/>
            <a:endParaRPr lang="en-US" sz="2800" dirty="0">
              <a:solidFill>
                <a:schemeClr val="accent1">
                  <a:lumMod val="75000"/>
                </a:schemeClr>
              </a:solidFill>
              <a:latin typeface="Averta Std Regular" panose="00000500000000000000" pitchFamily="50" charset="0"/>
            </a:endParaRPr>
          </a:p>
          <a:p>
            <a:pPr lvl="1"/>
            <a:r>
              <a:rPr lang="en-US" sz="2800" dirty="0">
                <a:solidFill>
                  <a:schemeClr val="accent1">
                    <a:lumMod val="75000"/>
                  </a:schemeClr>
                </a:solidFill>
                <a:latin typeface="Averta Std Regular" panose="00000500000000000000" pitchFamily="50" charset="0"/>
              </a:rPr>
              <a:t>Girls who were rescued at 16 or 17 still need care when they turn 18</a:t>
            </a:r>
          </a:p>
          <a:p>
            <a:pPr lvl="1"/>
            <a:endParaRPr lang="en-US" sz="2800" dirty="0">
              <a:solidFill>
                <a:schemeClr val="accent1">
                  <a:lumMod val="75000"/>
                </a:schemeClr>
              </a:solidFill>
              <a:latin typeface="Averta Std Regular" panose="00000500000000000000" pitchFamily="50" charset="0"/>
            </a:endParaRPr>
          </a:p>
        </p:txBody>
      </p:sp>
      <p:sp>
        <p:nvSpPr>
          <p:cNvPr id="4" name="Rectangle 3">
            <a:extLst>
              <a:ext uri="{FF2B5EF4-FFF2-40B4-BE49-F238E27FC236}">
                <a16:creationId xmlns:a16="http://schemas.microsoft.com/office/drawing/2014/main" id="{14376449-BB45-4735-9813-4B7E7E0C09A0}"/>
              </a:ext>
            </a:extLst>
          </p:cNvPr>
          <p:cNvSpPr/>
          <p:nvPr/>
        </p:nvSpPr>
        <p:spPr>
          <a:xfrm>
            <a:off x="10672203" y="6035583"/>
            <a:ext cx="184731" cy="246221"/>
          </a:xfrm>
          <a:prstGeom prst="rect">
            <a:avLst/>
          </a:prstGeom>
        </p:spPr>
        <p:txBody>
          <a:bodyPr wrap="none">
            <a:spAutoFit/>
          </a:bodyPr>
          <a:lstStyle/>
          <a:p>
            <a:endParaRPr lang="en-US" sz="1000" dirty="0"/>
          </a:p>
        </p:txBody>
      </p:sp>
      <p:sp>
        <p:nvSpPr>
          <p:cNvPr id="5" name="Rectangle 4">
            <a:extLst>
              <a:ext uri="{FF2B5EF4-FFF2-40B4-BE49-F238E27FC236}">
                <a16:creationId xmlns:a16="http://schemas.microsoft.com/office/drawing/2014/main" id="{4C0EED03-9D99-49AD-B1EB-E5EF4DC350C5}"/>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6" name="Rectangle 5">
            <a:extLst>
              <a:ext uri="{FF2B5EF4-FFF2-40B4-BE49-F238E27FC236}">
                <a16:creationId xmlns:a16="http://schemas.microsoft.com/office/drawing/2014/main" id="{D4949BD1-7FF5-4052-AE8D-C5DEA573BA9F}"/>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pic>
        <p:nvPicPr>
          <p:cNvPr id="7" name="Picture 6" descr="A close up of a sign&#10;&#10;Description automatically generated">
            <a:extLst>
              <a:ext uri="{FF2B5EF4-FFF2-40B4-BE49-F238E27FC236}">
                <a16:creationId xmlns:a16="http://schemas.microsoft.com/office/drawing/2014/main" id="{B233AA74-B5F5-8C4D-95BC-8C865B4B98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3001" y="4866405"/>
            <a:ext cx="1154130" cy="1154130"/>
          </a:xfrm>
          <a:prstGeom prst="rect">
            <a:avLst/>
          </a:prstGeom>
        </p:spPr>
      </p:pic>
    </p:spTree>
    <p:extLst>
      <p:ext uri="{BB962C8B-B14F-4D97-AF65-F5344CB8AC3E}">
        <p14:creationId xmlns:p14="http://schemas.microsoft.com/office/powerpoint/2010/main" val="2277296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3F3D1-0195-4AB5-B0DA-61167612848C}"/>
              </a:ext>
            </a:extLst>
          </p:cNvPr>
          <p:cNvSpPr>
            <a:spLocks noGrp="1"/>
          </p:cNvSpPr>
          <p:nvPr>
            <p:ph type="title"/>
          </p:nvPr>
        </p:nvSpPr>
        <p:spPr>
          <a:xfrm>
            <a:off x="838198" y="0"/>
            <a:ext cx="10515600" cy="1325563"/>
          </a:xfrm>
        </p:spPr>
        <p:txBody>
          <a:bodyPr/>
          <a:lstStyle/>
          <a:p>
            <a:r>
              <a:rPr lang="en-US" i="1" dirty="0">
                <a:solidFill>
                  <a:srgbClr val="7030A0"/>
                </a:solidFill>
                <a:latin typeface="Averta Std Regular" panose="00000500000000000000" pitchFamily="50" charset="0"/>
              </a:rPr>
              <a:t>The  Bakhita Mountain Home Model</a:t>
            </a:r>
          </a:p>
        </p:txBody>
      </p:sp>
      <p:pic>
        <p:nvPicPr>
          <p:cNvPr id="3" name="Picture 2" descr="A close up of a sign&#10;&#10;Description automatically generated">
            <a:extLst>
              <a:ext uri="{FF2B5EF4-FFF2-40B4-BE49-F238E27FC236}">
                <a16:creationId xmlns:a16="http://schemas.microsoft.com/office/drawing/2014/main" id="{D25B8889-5F68-471A-9CBA-27AE943898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1599" y="-214532"/>
            <a:ext cx="3632199" cy="45719"/>
          </a:xfrm>
          <a:prstGeom prst="rect">
            <a:avLst/>
          </a:prstGeom>
        </p:spPr>
      </p:pic>
      <p:sp>
        <p:nvSpPr>
          <p:cNvPr id="6" name="Rectangle 5">
            <a:extLst>
              <a:ext uri="{FF2B5EF4-FFF2-40B4-BE49-F238E27FC236}">
                <a16:creationId xmlns:a16="http://schemas.microsoft.com/office/drawing/2014/main" id="{C81E6409-C32E-408B-A728-584F5B830C48}"/>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7" name="Rectangle 6">
            <a:extLst>
              <a:ext uri="{FF2B5EF4-FFF2-40B4-BE49-F238E27FC236}">
                <a16:creationId xmlns:a16="http://schemas.microsoft.com/office/drawing/2014/main" id="{C6115FFF-F215-47AE-995B-50B0B5E15E3F}"/>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11" name="Rectangle 10">
            <a:extLst>
              <a:ext uri="{FF2B5EF4-FFF2-40B4-BE49-F238E27FC236}">
                <a16:creationId xmlns:a16="http://schemas.microsoft.com/office/drawing/2014/main" id="{567B59A6-C4EA-4AA3-8832-B2A4CF3874AD}"/>
              </a:ext>
            </a:extLst>
          </p:cNvPr>
          <p:cNvSpPr/>
          <p:nvPr/>
        </p:nvSpPr>
        <p:spPr>
          <a:xfrm>
            <a:off x="-1" y="1295016"/>
            <a:ext cx="8101902" cy="4955203"/>
          </a:xfrm>
          <a:prstGeom prst="rect">
            <a:avLst/>
          </a:prstGeom>
        </p:spPr>
        <p:txBody>
          <a:bodyPr wrap="square">
            <a:spAutoFit/>
          </a:bodyPr>
          <a:lstStyle/>
          <a:p>
            <a:pPr marL="1257300" lvl="2" indent="-342900">
              <a:buFont typeface="Arial" panose="020B0604020202020204" pitchFamily="34" charset="0"/>
              <a:buChar char="•"/>
            </a:pPr>
            <a:r>
              <a:rPr lang="en-US" sz="2800" dirty="0">
                <a:solidFill>
                  <a:schemeClr val="accent1">
                    <a:lumMod val="75000"/>
                  </a:schemeClr>
                </a:solidFill>
                <a:latin typeface="Averta Std Regular" panose="00000500000000000000" pitchFamily="50" charset="0"/>
              </a:rPr>
              <a:t>Residents are women 18+</a:t>
            </a:r>
          </a:p>
          <a:p>
            <a:pPr lvl="2"/>
            <a:endParaRPr lang="en-US" sz="1000" dirty="0">
              <a:solidFill>
                <a:schemeClr val="accent1">
                  <a:lumMod val="75000"/>
                </a:schemeClr>
              </a:solidFill>
              <a:latin typeface="Averta Std Regular" panose="00000500000000000000" pitchFamily="50" charset="0"/>
            </a:endParaRPr>
          </a:p>
          <a:p>
            <a:pPr marL="1257300" lvl="2" indent="-342900">
              <a:buFont typeface="Arial" panose="020B0604020202020204" pitchFamily="34" charset="0"/>
              <a:buChar char="•"/>
            </a:pPr>
            <a:r>
              <a:rPr lang="en-US" sz="2800" dirty="0">
                <a:solidFill>
                  <a:schemeClr val="accent1">
                    <a:lumMod val="75000"/>
                  </a:schemeClr>
                </a:solidFill>
                <a:latin typeface="Averta Std Regular" panose="00000500000000000000" pitchFamily="50" charset="0"/>
              </a:rPr>
              <a:t>Suitable for 5 women at a time</a:t>
            </a:r>
          </a:p>
          <a:p>
            <a:pPr lvl="2"/>
            <a:endParaRPr lang="en-US" sz="1000" dirty="0">
              <a:solidFill>
                <a:schemeClr val="accent1">
                  <a:lumMod val="75000"/>
                </a:schemeClr>
              </a:solidFill>
              <a:latin typeface="Averta Std Regular" panose="00000500000000000000" pitchFamily="50" charset="0"/>
            </a:endParaRPr>
          </a:p>
          <a:p>
            <a:pPr lvl="3"/>
            <a:endParaRPr lang="en-US" sz="1000" dirty="0">
              <a:solidFill>
                <a:schemeClr val="accent1">
                  <a:lumMod val="75000"/>
                </a:schemeClr>
              </a:solidFill>
              <a:latin typeface="Averta Std Regular" panose="00000500000000000000" pitchFamily="50" charset="0"/>
            </a:endParaRPr>
          </a:p>
          <a:p>
            <a:pPr marL="1371600" lvl="2" indent="-457200">
              <a:buFont typeface="Arial" panose="020B0604020202020204" pitchFamily="34" charset="0"/>
              <a:buChar char="•"/>
            </a:pPr>
            <a:r>
              <a:rPr lang="en-US" sz="2800" dirty="0">
                <a:solidFill>
                  <a:schemeClr val="accent1">
                    <a:lumMod val="75000"/>
                  </a:schemeClr>
                </a:solidFill>
                <a:latin typeface="Averta Std Regular" panose="00000500000000000000" pitchFamily="50" charset="0"/>
              </a:rPr>
              <a:t>Residents receive:</a:t>
            </a:r>
          </a:p>
          <a:p>
            <a:pPr lvl="2"/>
            <a:endParaRPr lang="en-US" sz="600" dirty="0">
              <a:solidFill>
                <a:schemeClr val="accent1">
                  <a:lumMod val="75000"/>
                </a:schemeClr>
              </a:solidFill>
              <a:latin typeface="Averta Std Regular" panose="00000500000000000000" pitchFamily="50" charset="0"/>
            </a:endParaRPr>
          </a:p>
          <a:p>
            <a:pPr marL="1657350" lvl="3" indent="-285750">
              <a:buFont typeface="Arial" panose="020B0604020202020204" pitchFamily="34" charset="0"/>
              <a:buChar char="•"/>
            </a:pPr>
            <a:r>
              <a:rPr lang="en-US" sz="2800" dirty="0">
                <a:solidFill>
                  <a:schemeClr val="accent1">
                    <a:lumMod val="75000"/>
                  </a:schemeClr>
                </a:solidFill>
                <a:latin typeface="Averta Std Regular" panose="00000500000000000000" pitchFamily="50" charset="0"/>
              </a:rPr>
              <a:t>Two years of  rent-free housing in a safe and pleasant community environment</a:t>
            </a:r>
          </a:p>
          <a:p>
            <a:pPr marL="1657350" lvl="3" indent="-285750">
              <a:buFont typeface="Arial" panose="020B0604020202020204" pitchFamily="34" charset="0"/>
              <a:buChar char="•"/>
            </a:pPr>
            <a:r>
              <a:rPr lang="en-US" sz="2800" dirty="0">
                <a:solidFill>
                  <a:schemeClr val="accent1">
                    <a:lumMod val="75000"/>
                  </a:schemeClr>
                </a:solidFill>
                <a:latin typeface="Averta Std Regular" panose="00000500000000000000" pitchFamily="50" charset="0"/>
              </a:rPr>
              <a:t>Medical and Dental Care </a:t>
            </a:r>
          </a:p>
          <a:p>
            <a:pPr marL="1657350" lvl="3" indent="-285750">
              <a:buFont typeface="Arial" panose="020B0604020202020204" pitchFamily="34" charset="0"/>
              <a:buChar char="•"/>
            </a:pPr>
            <a:r>
              <a:rPr lang="en-US" sz="2800" dirty="0">
                <a:solidFill>
                  <a:schemeClr val="accent1">
                    <a:lumMod val="75000"/>
                  </a:schemeClr>
                </a:solidFill>
                <a:latin typeface="Averta Std Regular" panose="00000500000000000000" pitchFamily="50" charset="0"/>
              </a:rPr>
              <a:t>Trauma-Informed Therapy </a:t>
            </a:r>
          </a:p>
          <a:p>
            <a:pPr marL="1657350" lvl="3" indent="-285750">
              <a:buFont typeface="Arial" panose="020B0604020202020204" pitchFamily="34" charset="0"/>
              <a:buChar char="•"/>
            </a:pPr>
            <a:r>
              <a:rPr lang="en-US" sz="2800" dirty="0">
                <a:solidFill>
                  <a:schemeClr val="accent1">
                    <a:lumMod val="75000"/>
                  </a:schemeClr>
                </a:solidFill>
                <a:latin typeface="Averta Std Regular" panose="00000500000000000000" pitchFamily="50" charset="0"/>
              </a:rPr>
              <a:t>Work in the community and help building life skills e.g. money management, meal planning, etc.</a:t>
            </a:r>
          </a:p>
        </p:txBody>
      </p:sp>
      <p:pic>
        <p:nvPicPr>
          <p:cNvPr id="8" name="Picture 7" descr="A drawing of a face&#10;&#10;Description automatically generated">
            <a:extLst>
              <a:ext uri="{FF2B5EF4-FFF2-40B4-BE49-F238E27FC236}">
                <a16:creationId xmlns:a16="http://schemas.microsoft.com/office/drawing/2014/main" id="{9F12F2C0-B8F1-49C9-B624-E18BF6653A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1936" y="1658009"/>
            <a:ext cx="3249637" cy="3235569"/>
          </a:xfrm>
          <a:prstGeom prst="rect">
            <a:avLst/>
          </a:prstGeom>
        </p:spPr>
      </p:pic>
    </p:spTree>
    <p:extLst>
      <p:ext uri="{BB962C8B-B14F-4D97-AF65-F5344CB8AC3E}">
        <p14:creationId xmlns:p14="http://schemas.microsoft.com/office/powerpoint/2010/main" val="1420478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3C72-92E1-4B26-9B86-187DA98A14A3}"/>
              </a:ext>
            </a:extLst>
          </p:cNvPr>
          <p:cNvSpPr>
            <a:spLocks noGrp="1"/>
          </p:cNvSpPr>
          <p:nvPr>
            <p:ph type="title"/>
          </p:nvPr>
        </p:nvSpPr>
        <p:spPr>
          <a:xfrm>
            <a:off x="129092" y="365125"/>
            <a:ext cx="12062908" cy="1325563"/>
          </a:xfrm>
        </p:spPr>
        <p:txBody>
          <a:bodyPr/>
          <a:lstStyle/>
          <a:p>
            <a:pPr algn="ctr"/>
            <a:r>
              <a:rPr lang="en-US" i="1" dirty="0">
                <a:solidFill>
                  <a:srgbClr val="7030A0"/>
                </a:solidFill>
                <a:latin typeface="Averta Std Regular" panose="00000500000000000000" pitchFamily="50" charset="0"/>
              </a:rPr>
              <a:t>How Will Survivors Find Bakhita Mountain Home?</a:t>
            </a:r>
          </a:p>
        </p:txBody>
      </p:sp>
      <p:sp>
        <p:nvSpPr>
          <p:cNvPr id="3" name="Content Placeholder 2">
            <a:extLst>
              <a:ext uri="{FF2B5EF4-FFF2-40B4-BE49-F238E27FC236}">
                <a16:creationId xmlns:a16="http://schemas.microsoft.com/office/drawing/2014/main" id="{2B1C18E1-48A3-48BF-849C-4764854A8FA1}"/>
              </a:ext>
            </a:extLst>
          </p:cNvPr>
          <p:cNvSpPr>
            <a:spLocks noGrp="1"/>
          </p:cNvSpPr>
          <p:nvPr>
            <p:ph idx="1"/>
          </p:nvPr>
        </p:nvSpPr>
        <p:spPr>
          <a:xfrm>
            <a:off x="838198" y="1720784"/>
            <a:ext cx="10515600" cy="4561019"/>
          </a:xfrm>
        </p:spPr>
        <p:txBody>
          <a:bodyPr>
            <a:normAutofit/>
          </a:bodyPr>
          <a:lstStyle/>
          <a:p>
            <a:r>
              <a:rPr lang="en-US" dirty="0">
                <a:solidFill>
                  <a:schemeClr val="accent1">
                    <a:lumMod val="75000"/>
                  </a:schemeClr>
                </a:solidFill>
              </a:rPr>
              <a:t>Referrals from a variety of existing  sources including present survivor facilities like TESSA, Rescue America, Covered Colorado, and others</a:t>
            </a:r>
          </a:p>
          <a:p>
            <a:endParaRPr lang="en-US" dirty="0">
              <a:solidFill>
                <a:schemeClr val="accent1">
                  <a:lumMod val="75000"/>
                </a:schemeClr>
              </a:solidFill>
            </a:endParaRPr>
          </a:p>
          <a:p>
            <a:r>
              <a:rPr lang="en-US" dirty="0">
                <a:solidFill>
                  <a:schemeClr val="accent1">
                    <a:lumMod val="75000"/>
                  </a:schemeClr>
                </a:solidFill>
              </a:rPr>
              <a:t>Upon referral, an individual is interviewed by  members of the admissions team</a:t>
            </a:r>
          </a:p>
          <a:p>
            <a:endParaRPr lang="en-US" dirty="0">
              <a:solidFill>
                <a:schemeClr val="accent1">
                  <a:lumMod val="75000"/>
                </a:schemeClr>
              </a:solidFill>
            </a:endParaRPr>
          </a:p>
          <a:p>
            <a:r>
              <a:rPr lang="en-US" dirty="0">
                <a:solidFill>
                  <a:schemeClr val="accent1">
                    <a:lumMod val="75000"/>
                  </a:schemeClr>
                </a:solidFill>
              </a:rPr>
              <a:t>The Bakhita Mountain Home staff reviews the application to determine if the woman meets the criteria for the program and if she can best be served by  BMH </a:t>
            </a:r>
          </a:p>
          <a:p>
            <a:pPr marL="0" indent="0">
              <a:buNone/>
            </a:pPr>
            <a:endParaRPr lang="en-US" dirty="0"/>
          </a:p>
        </p:txBody>
      </p:sp>
      <p:sp>
        <p:nvSpPr>
          <p:cNvPr id="4" name="Rectangle 3">
            <a:extLst>
              <a:ext uri="{FF2B5EF4-FFF2-40B4-BE49-F238E27FC236}">
                <a16:creationId xmlns:a16="http://schemas.microsoft.com/office/drawing/2014/main" id="{A714749A-14F2-4F99-BD49-1B2BB4F8EB28}"/>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5" name="Rectangle 4">
            <a:extLst>
              <a:ext uri="{FF2B5EF4-FFF2-40B4-BE49-F238E27FC236}">
                <a16:creationId xmlns:a16="http://schemas.microsoft.com/office/drawing/2014/main" id="{9B9C1EA7-BE54-41AA-B497-71CE152F37BB}"/>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Tree>
    <p:extLst>
      <p:ext uri="{BB962C8B-B14F-4D97-AF65-F5344CB8AC3E}">
        <p14:creationId xmlns:p14="http://schemas.microsoft.com/office/powerpoint/2010/main" val="1848740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BB157F03-2B64-7649-84D5-9AFBE3FD72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59335" y="5569076"/>
            <a:ext cx="1154130" cy="1154130"/>
          </a:xfrm>
          <a:prstGeom prst="rect">
            <a:avLst/>
          </a:prstGeom>
        </p:spPr>
      </p:pic>
      <p:graphicFrame>
        <p:nvGraphicFramePr>
          <p:cNvPr id="6" name="Chart 5">
            <a:extLst>
              <a:ext uri="{FF2B5EF4-FFF2-40B4-BE49-F238E27FC236}">
                <a16:creationId xmlns:a16="http://schemas.microsoft.com/office/drawing/2014/main" id="{3E8A0BE1-E492-CD4B-9CB6-8529DEF8A4E7}"/>
              </a:ext>
            </a:extLst>
          </p:cNvPr>
          <p:cNvGraphicFramePr>
            <a:graphicFrameLocks/>
          </p:cNvGraphicFramePr>
          <p:nvPr>
            <p:extLst>
              <p:ext uri="{D42A27DB-BD31-4B8C-83A1-F6EECF244321}">
                <p14:modId xmlns:p14="http://schemas.microsoft.com/office/powerpoint/2010/main" val="2607275085"/>
              </p:ext>
            </p:extLst>
          </p:nvPr>
        </p:nvGraphicFramePr>
        <p:xfrm>
          <a:off x="6778656" y="838667"/>
          <a:ext cx="4572000" cy="464127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A33C5418-234F-5142-8308-7BEFD4C119B9}"/>
              </a:ext>
            </a:extLst>
          </p:cNvPr>
          <p:cNvSpPr txBox="1"/>
          <p:nvPr/>
        </p:nvSpPr>
        <p:spPr>
          <a:xfrm>
            <a:off x="7446428" y="3738860"/>
            <a:ext cx="1797978" cy="369332"/>
          </a:xfrm>
          <a:prstGeom prst="rect">
            <a:avLst/>
          </a:prstGeom>
          <a:noFill/>
        </p:spPr>
        <p:txBody>
          <a:bodyPr wrap="square" rtlCol="0">
            <a:spAutoFit/>
          </a:bodyPr>
          <a:lstStyle/>
          <a:p>
            <a:r>
              <a:rPr lang="en-US" i="1" dirty="0">
                <a:solidFill>
                  <a:srgbClr val="0070C0"/>
                </a:solidFill>
              </a:rPr>
              <a:t>Start of Services</a:t>
            </a:r>
          </a:p>
        </p:txBody>
      </p:sp>
      <p:sp>
        <p:nvSpPr>
          <p:cNvPr id="3" name="TextBox 2">
            <a:extLst>
              <a:ext uri="{FF2B5EF4-FFF2-40B4-BE49-F238E27FC236}">
                <a16:creationId xmlns:a16="http://schemas.microsoft.com/office/drawing/2014/main" id="{6B7DAF0E-829C-49CB-9ACF-3CFFB170FE9D}"/>
              </a:ext>
            </a:extLst>
          </p:cNvPr>
          <p:cNvSpPr txBox="1"/>
          <p:nvPr/>
        </p:nvSpPr>
        <p:spPr>
          <a:xfrm>
            <a:off x="264840" y="927924"/>
            <a:ext cx="6513816" cy="4462760"/>
          </a:xfrm>
          <a:prstGeom prst="rect">
            <a:avLst/>
          </a:prstGeom>
          <a:noFill/>
        </p:spPr>
        <p:txBody>
          <a:bodyPr wrap="square" rtlCol="0">
            <a:spAutoFit/>
          </a:bodyPr>
          <a:lstStyle/>
          <a:p>
            <a:pPr algn="ctr"/>
            <a:endParaRPr lang="en-US" sz="3600" dirty="0">
              <a:solidFill>
                <a:srgbClr val="2D5688"/>
              </a:solidFill>
            </a:endParaRPr>
          </a:p>
          <a:p>
            <a:pPr algn="ctr"/>
            <a:r>
              <a:rPr lang="en-US" sz="4000" b="1" dirty="0">
                <a:solidFill>
                  <a:srgbClr val="7030A0"/>
                </a:solidFill>
              </a:rPr>
              <a:t>Bakhita Mountain Home Financial Overview</a:t>
            </a:r>
          </a:p>
          <a:p>
            <a:r>
              <a:rPr lang="en-US" sz="2800" dirty="0">
                <a:solidFill>
                  <a:srgbClr val="2D5688"/>
                </a:solidFill>
              </a:rPr>
              <a:t>                  $2,500,000  </a:t>
            </a:r>
            <a:r>
              <a:rPr lang="en-US" sz="2400" dirty="0">
                <a:solidFill>
                  <a:srgbClr val="2D5688"/>
                </a:solidFill>
              </a:rPr>
              <a:t>(for 10 years)</a:t>
            </a:r>
            <a:r>
              <a:rPr lang="en-US" sz="2800" dirty="0">
                <a:solidFill>
                  <a:srgbClr val="2D5688"/>
                </a:solidFill>
              </a:rPr>
              <a:t>                                                                                   </a:t>
            </a:r>
          </a:p>
          <a:p>
            <a:endParaRPr lang="en-US" sz="2800" dirty="0">
              <a:solidFill>
                <a:srgbClr val="2D5688"/>
              </a:solidFill>
            </a:endParaRPr>
          </a:p>
          <a:p>
            <a:endParaRPr lang="en-US" sz="2800" dirty="0">
              <a:solidFill>
                <a:srgbClr val="2D5688"/>
              </a:solidFill>
            </a:endParaRPr>
          </a:p>
          <a:p>
            <a:r>
              <a:rPr lang="en-US" sz="2400" dirty="0">
                <a:solidFill>
                  <a:srgbClr val="2D5688"/>
                </a:solidFill>
              </a:rPr>
              <a:t>Start-up costs include:</a:t>
            </a:r>
          </a:p>
          <a:p>
            <a:r>
              <a:rPr lang="en-US" sz="2000" dirty="0">
                <a:solidFill>
                  <a:srgbClr val="2D5688"/>
                </a:solidFill>
              </a:rPr>
              <a:t>  </a:t>
            </a:r>
          </a:p>
          <a:p>
            <a:r>
              <a:rPr lang="en-US" sz="2000" dirty="0">
                <a:solidFill>
                  <a:srgbClr val="2D5688"/>
                </a:solidFill>
              </a:rPr>
              <a:t>Remodeling Cost 	(completed)		$190,000</a:t>
            </a:r>
          </a:p>
          <a:p>
            <a:r>
              <a:rPr lang="en-US" sz="2000" dirty="0">
                <a:solidFill>
                  <a:srgbClr val="2D5688"/>
                </a:solidFill>
              </a:rPr>
              <a:t>Operating  Costs for 2-Years                              $500,000</a:t>
            </a:r>
          </a:p>
        </p:txBody>
      </p:sp>
      <p:cxnSp>
        <p:nvCxnSpPr>
          <p:cNvPr id="8" name="Straight Arrow Connector 7">
            <a:extLst>
              <a:ext uri="{FF2B5EF4-FFF2-40B4-BE49-F238E27FC236}">
                <a16:creationId xmlns:a16="http://schemas.microsoft.com/office/drawing/2014/main" id="{CFEAA12C-9ECE-0F40-A05F-09AF9619DF19}"/>
              </a:ext>
            </a:extLst>
          </p:cNvPr>
          <p:cNvCxnSpPr>
            <a:cxnSpLocks/>
          </p:cNvCxnSpPr>
          <p:nvPr/>
        </p:nvCxnSpPr>
        <p:spPr>
          <a:xfrm>
            <a:off x="9242794" y="4022487"/>
            <a:ext cx="703158" cy="260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69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D5AF6-E4C2-3B44-B9BD-305E823104AE}"/>
              </a:ext>
            </a:extLst>
          </p:cNvPr>
          <p:cNvSpPr>
            <a:spLocks noGrp="1"/>
          </p:cNvSpPr>
          <p:nvPr>
            <p:ph type="title"/>
          </p:nvPr>
        </p:nvSpPr>
        <p:spPr>
          <a:xfrm>
            <a:off x="1267496" y="249215"/>
            <a:ext cx="10515600" cy="1325563"/>
          </a:xfrm>
        </p:spPr>
        <p:txBody>
          <a:bodyPr/>
          <a:lstStyle/>
          <a:p>
            <a:r>
              <a:rPr lang="en-US" b="1" i="1" dirty="0">
                <a:solidFill>
                  <a:srgbClr val="7030A0"/>
                </a:solidFill>
              </a:rPr>
              <a:t>Currently at Bakhita Mountain Home…</a:t>
            </a:r>
          </a:p>
        </p:txBody>
      </p:sp>
      <p:sp>
        <p:nvSpPr>
          <p:cNvPr id="3" name="Content Placeholder 2">
            <a:extLst>
              <a:ext uri="{FF2B5EF4-FFF2-40B4-BE49-F238E27FC236}">
                <a16:creationId xmlns:a16="http://schemas.microsoft.com/office/drawing/2014/main" id="{87BC45EF-B65F-204A-9FB7-1FD37DBB22BA}"/>
              </a:ext>
            </a:extLst>
          </p:cNvPr>
          <p:cNvSpPr>
            <a:spLocks noGrp="1"/>
          </p:cNvSpPr>
          <p:nvPr>
            <p:ph sz="half" idx="1"/>
          </p:nvPr>
        </p:nvSpPr>
        <p:spPr>
          <a:xfrm>
            <a:off x="838200" y="1326524"/>
            <a:ext cx="5181600" cy="4850439"/>
          </a:xfrm>
        </p:spPr>
        <p:txBody>
          <a:bodyPr>
            <a:normAutofit/>
          </a:bodyPr>
          <a:lstStyle/>
          <a:p>
            <a:r>
              <a:rPr lang="en-US" sz="2400" b="1" dirty="0">
                <a:solidFill>
                  <a:srgbClr val="2D5688"/>
                </a:solidFill>
              </a:rPr>
              <a:t>Finalizing preparations for opening </a:t>
            </a:r>
          </a:p>
          <a:p>
            <a:pPr lvl="1">
              <a:buFont typeface="Wingdings" pitchFamily="2" charset="2"/>
              <a:buChar char="ü"/>
            </a:pPr>
            <a:r>
              <a:rPr lang="en-US" sz="1800" dirty="0">
                <a:solidFill>
                  <a:srgbClr val="2D5688"/>
                </a:solidFill>
              </a:rPr>
              <a:t>Developing partnership agreements</a:t>
            </a:r>
          </a:p>
          <a:p>
            <a:pPr lvl="1">
              <a:buFont typeface="Wingdings" pitchFamily="2" charset="2"/>
              <a:buChar char="ü"/>
            </a:pPr>
            <a:r>
              <a:rPr lang="en-US" sz="1800" dirty="0">
                <a:solidFill>
                  <a:srgbClr val="2D5688"/>
                </a:solidFill>
              </a:rPr>
              <a:t>Aligning our program as “survivor informed”</a:t>
            </a:r>
          </a:p>
          <a:p>
            <a:pPr lvl="1">
              <a:buFont typeface="Wingdings" pitchFamily="2" charset="2"/>
              <a:buChar char="ü"/>
            </a:pPr>
            <a:r>
              <a:rPr lang="en-US" sz="1800" dirty="0">
                <a:solidFill>
                  <a:srgbClr val="2D5688"/>
                </a:solidFill>
              </a:rPr>
              <a:t>Developing policies and procedures for the program</a:t>
            </a:r>
          </a:p>
          <a:p>
            <a:pPr lvl="1">
              <a:buFont typeface="Wingdings" pitchFamily="2" charset="2"/>
              <a:buChar char="ü"/>
            </a:pPr>
            <a:r>
              <a:rPr lang="en-US" sz="1800" dirty="0">
                <a:solidFill>
                  <a:srgbClr val="2D5688"/>
                </a:solidFill>
              </a:rPr>
              <a:t>Training our volunteers</a:t>
            </a:r>
          </a:p>
          <a:p>
            <a:pPr lvl="1">
              <a:buFont typeface="Wingdings" pitchFamily="2" charset="2"/>
              <a:buChar char="ü"/>
            </a:pPr>
            <a:r>
              <a:rPr lang="en-US" sz="1800" dirty="0">
                <a:solidFill>
                  <a:srgbClr val="2D5688"/>
                </a:solidFill>
              </a:rPr>
              <a:t>Fundraising for subsequent years of operation</a:t>
            </a:r>
          </a:p>
          <a:p>
            <a:pPr lvl="1">
              <a:buFont typeface="Wingdings" pitchFamily="2" charset="2"/>
              <a:buChar char="ü"/>
            </a:pPr>
            <a:endParaRPr lang="en-US" sz="1600" dirty="0">
              <a:solidFill>
                <a:srgbClr val="2D5688"/>
              </a:solidFill>
            </a:endParaRPr>
          </a:p>
          <a:p>
            <a:r>
              <a:rPr lang="en-US" sz="2400" b="1" dirty="0">
                <a:solidFill>
                  <a:srgbClr val="2D5688"/>
                </a:solidFill>
              </a:rPr>
              <a:t>We are in the process of searching for the BMH Program Director – intend to hire in Fall of 2021</a:t>
            </a:r>
          </a:p>
          <a:p>
            <a:endParaRPr lang="en-US" sz="2000" dirty="0">
              <a:solidFill>
                <a:srgbClr val="2D5688"/>
              </a:solidFill>
            </a:endParaRPr>
          </a:p>
          <a:p>
            <a:r>
              <a:rPr lang="en-US" sz="2400" b="1" dirty="0">
                <a:solidFill>
                  <a:srgbClr val="2D5688"/>
                </a:solidFill>
              </a:rPr>
              <a:t>Our first residents at BMH will be welcomed in late 2021</a:t>
            </a:r>
          </a:p>
          <a:p>
            <a:endParaRPr lang="en-US" sz="2000" dirty="0">
              <a:solidFill>
                <a:srgbClr val="2D5688"/>
              </a:solidFill>
            </a:endParaRPr>
          </a:p>
        </p:txBody>
      </p:sp>
      <p:pic>
        <p:nvPicPr>
          <p:cNvPr id="5" name="Picture 4" descr="A close up of a sign&#10;&#10;Description automatically generated">
            <a:extLst>
              <a:ext uri="{FF2B5EF4-FFF2-40B4-BE49-F238E27FC236}">
                <a16:creationId xmlns:a16="http://schemas.microsoft.com/office/drawing/2014/main" id="{F1C0748E-94DA-2B4E-9124-A06A156D9E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59335" y="5569076"/>
            <a:ext cx="1154130" cy="1154130"/>
          </a:xfrm>
          <a:prstGeom prst="rect">
            <a:avLst/>
          </a:prstGeom>
        </p:spPr>
      </p:pic>
      <p:sp>
        <p:nvSpPr>
          <p:cNvPr id="6" name="Rectangle 5">
            <a:extLst>
              <a:ext uri="{FF2B5EF4-FFF2-40B4-BE49-F238E27FC236}">
                <a16:creationId xmlns:a16="http://schemas.microsoft.com/office/drawing/2014/main" id="{6FED3B59-B3B0-8442-881D-C6D58AA0F06D}"/>
              </a:ext>
            </a:extLst>
          </p:cNvPr>
          <p:cNvSpPr/>
          <p:nvPr/>
        </p:nvSpPr>
        <p:spPr>
          <a:xfrm>
            <a:off x="6525296" y="2405195"/>
            <a:ext cx="4705081" cy="1200329"/>
          </a:xfrm>
          <a:prstGeom prst="rect">
            <a:avLst/>
          </a:prstGeom>
        </p:spPr>
        <p:txBody>
          <a:bodyPr wrap="square">
            <a:spAutoFit/>
          </a:bodyPr>
          <a:lstStyle/>
          <a:p>
            <a:r>
              <a:rPr lang="en-US" sz="2400" b="1" dirty="0">
                <a:solidFill>
                  <a:srgbClr val="2D5688"/>
                </a:solidFill>
              </a:rPr>
              <a:t>BMH will seek accreditation with the National Trafficking Shelter Alliance in 2022</a:t>
            </a:r>
          </a:p>
        </p:txBody>
      </p:sp>
    </p:spTree>
    <p:extLst>
      <p:ext uri="{BB962C8B-B14F-4D97-AF65-F5344CB8AC3E}">
        <p14:creationId xmlns:p14="http://schemas.microsoft.com/office/powerpoint/2010/main" val="1898424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861F7-9088-49B6-BA8C-CD22EAB697DF}"/>
              </a:ext>
            </a:extLst>
          </p:cNvPr>
          <p:cNvSpPr>
            <a:spLocks noGrp="1"/>
          </p:cNvSpPr>
          <p:nvPr>
            <p:ph type="title"/>
          </p:nvPr>
        </p:nvSpPr>
        <p:spPr/>
        <p:txBody>
          <a:bodyPr/>
          <a:lstStyle/>
          <a:p>
            <a:r>
              <a:rPr lang="en-US" i="1" dirty="0">
                <a:solidFill>
                  <a:srgbClr val="7030A0"/>
                </a:solidFill>
                <a:latin typeface="Averta Std Regular" panose="00000500000000000000" pitchFamily="50" charset="0"/>
              </a:rPr>
              <a:t>What is Bakhita Mountain Home?</a:t>
            </a:r>
          </a:p>
        </p:txBody>
      </p:sp>
      <p:sp>
        <p:nvSpPr>
          <p:cNvPr id="3" name="Content Placeholder 2">
            <a:extLst>
              <a:ext uri="{FF2B5EF4-FFF2-40B4-BE49-F238E27FC236}">
                <a16:creationId xmlns:a16="http://schemas.microsoft.com/office/drawing/2014/main" id="{9ABEB6F7-642F-4F5E-BE59-036162B895CE}"/>
              </a:ext>
            </a:extLst>
          </p:cNvPr>
          <p:cNvSpPr>
            <a:spLocks noGrp="1"/>
          </p:cNvSpPr>
          <p:nvPr>
            <p:ph sz="half" idx="1"/>
          </p:nvPr>
        </p:nvSpPr>
        <p:spPr>
          <a:xfrm>
            <a:off x="838199" y="1825625"/>
            <a:ext cx="5698067" cy="4351338"/>
          </a:xfrm>
        </p:spPr>
        <p:txBody>
          <a:bodyPr>
            <a:normAutofit fontScale="92500"/>
          </a:bodyPr>
          <a:lstStyle/>
          <a:p>
            <a:pPr marL="0" indent="0">
              <a:buNone/>
            </a:pPr>
            <a:r>
              <a:rPr lang="en-US" sz="3000" b="1" dirty="0">
                <a:solidFill>
                  <a:schemeClr val="accent1">
                    <a:lumMod val="75000"/>
                  </a:schemeClr>
                </a:solidFill>
                <a:latin typeface="Averta Std Regular" panose="00000500000000000000" pitchFamily="50" charset="0"/>
              </a:rPr>
              <a:t>Mission</a:t>
            </a:r>
          </a:p>
          <a:p>
            <a:pPr marL="0" indent="0">
              <a:buNone/>
            </a:pPr>
            <a:r>
              <a:rPr lang="en-US" dirty="0">
                <a:solidFill>
                  <a:schemeClr val="accent1">
                    <a:lumMod val="75000"/>
                  </a:schemeClr>
                </a:solidFill>
              </a:rPr>
              <a:t>Bakhita Mountain Home is a non-profit that assists women transitioning from human trafficking to self-sufficiency and successful reintegration into society. Women experience healing through three components: </a:t>
            </a:r>
          </a:p>
          <a:p>
            <a:r>
              <a:rPr lang="en-US" dirty="0">
                <a:solidFill>
                  <a:schemeClr val="accent1">
                    <a:lumMod val="75000"/>
                  </a:schemeClr>
                </a:solidFill>
              </a:rPr>
              <a:t>Safe haven</a:t>
            </a:r>
          </a:p>
          <a:p>
            <a:r>
              <a:rPr lang="en-US" dirty="0">
                <a:solidFill>
                  <a:schemeClr val="accent1">
                    <a:lumMod val="75000"/>
                  </a:schemeClr>
                </a:solidFill>
              </a:rPr>
              <a:t>Trauma-informed therapy</a:t>
            </a:r>
          </a:p>
          <a:p>
            <a:r>
              <a:rPr lang="en-US" dirty="0">
                <a:solidFill>
                  <a:schemeClr val="accent1">
                    <a:lumMod val="75000"/>
                  </a:schemeClr>
                </a:solidFill>
              </a:rPr>
              <a:t>Life-enhancing skills</a:t>
            </a:r>
          </a:p>
          <a:p>
            <a:endParaRPr lang="en-US" dirty="0"/>
          </a:p>
        </p:txBody>
      </p:sp>
      <p:sp>
        <p:nvSpPr>
          <p:cNvPr id="4" name="Content Placeholder 3">
            <a:extLst>
              <a:ext uri="{FF2B5EF4-FFF2-40B4-BE49-F238E27FC236}">
                <a16:creationId xmlns:a16="http://schemas.microsoft.com/office/drawing/2014/main" id="{C447A6C8-A649-4D2E-A2E2-D2EE15DFA70F}"/>
              </a:ext>
            </a:extLst>
          </p:cNvPr>
          <p:cNvSpPr>
            <a:spLocks noGrp="1"/>
          </p:cNvSpPr>
          <p:nvPr>
            <p:ph sz="half" idx="2"/>
          </p:nvPr>
        </p:nvSpPr>
        <p:spPr>
          <a:xfrm>
            <a:off x="7374462" y="1825625"/>
            <a:ext cx="4165605" cy="2847975"/>
          </a:xfrm>
        </p:spPr>
        <p:txBody>
          <a:bodyPr>
            <a:normAutofit fontScale="92500"/>
          </a:bodyPr>
          <a:lstStyle/>
          <a:p>
            <a:pPr marL="0" indent="0">
              <a:buNone/>
            </a:pPr>
            <a:r>
              <a:rPr lang="en-US" sz="3000" b="1" dirty="0">
                <a:solidFill>
                  <a:schemeClr val="accent1">
                    <a:lumMod val="75000"/>
                  </a:schemeClr>
                </a:solidFill>
                <a:latin typeface="Averta Std Regular" panose="00000500000000000000" pitchFamily="50" charset="0"/>
              </a:rPr>
              <a:t>Vision</a:t>
            </a:r>
          </a:p>
          <a:p>
            <a:pPr marL="0" indent="0">
              <a:buNone/>
            </a:pPr>
            <a:endParaRPr lang="en-US" dirty="0">
              <a:solidFill>
                <a:schemeClr val="accent1">
                  <a:lumMod val="75000"/>
                </a:schemeClr>
              </a:solidFill>
            </a:endParaRPr>
          </a:p>
          <a:p>
            <a:pPr marL="0" indent="0">
              <a:buNone/>
            </a:pPr>
            <a:r>
              <a:rPr lang="en-US" dirty="0">
                <a:solidFill>
                  <a:schemeClr val="accent1">
                    <a:lumMod val="75000"/>
                  </a:schemeClr>
                </a:solidFill>
              </a:rPr>
              <a:t>A community where love heals, restores and empowers women impacted by human trafficking.</a:t>
            </a:r>
          </a:p>
          <a:p>
            <a:pPr marL="0" indent="0">
              <a:buNone/>
            </a:pPr>
            <a:endParaRPr lang="en-US" dirty="0">
              <a:solidFill>
                <a:schemeClr val="accent1">
                  <a:lumMod val="75000"/>
                </a:schemeClr>
              </a:solidFill>
              <a:latin typeface="Averta Std Regular" panose="00000500000000000000" pitchFamily="50" charset="0"/>
            </a:endParaRPr>
          </a:p>
          <a:p>
            <a:endParaRPr lang="en-US" dirty="0">
              <a:latin typeface="Averta Std Regular" panose="00000500000000000000" pitchFamily="50" charset="0"/>
            </a:endParaRPr>
          </a:p>
        </p:txBody>
      </p:sp>
      <p:sp>
        <p:nvSpPr>
          <p:cNvPr id="6" name="Rectangle 5">
            <a:extLst>
              <a:ext uri="{FF2B5EF4-FFF2-40B4-BE49-F238E27FC236}">
                <a16:creationId xmlns:a16="http://schemas.microsoft.com/office/drawing/2014/main" id="{6713F1FD-4EE8-4792-9E10-27FAD8E05973}"/>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7" name="Rectangle 6">
            <a:extLst>
              <a:ext uri="{FF2B5EF4-FFF2-40B4-BE49-F238E27FC236}">
                <a16:creationId xmlns:a16="http://schemas.microsoft.com/office/drawing/2014/main" id="{3D42F778-AF6B-48CA-A665-366CB9DE3F81}"/>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FB4E6AB-8563-49C8-A556-8931D33152FA}"/>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pic>
        <p:nvPicPr>
          <p:cNvPr id="8" name="Picture 7" descr="A close up of a sign&#10;&#10;Description automatically generated">
            <a:extLst>
              <a:ext uri="{FF2B5EF4-FFF2-40B4-BE49-F238E27FC236}">
                <a16:creationId xmlns:a16="http://schemas.microsoft.com/office/drawing/2014/main" id="{333F03B2-0D6B-4F4F-AB30-E393D7061C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63002" y="5090302"/>
            <a:ext cx="1154130" cy="1154130"/>
          </a:xfrm>
          <a:prstGeom prst="rect">
            <a:avLst/>
          </a:prstGeom>
        </p:spPr>
      </p:pic>
    </p:spTree>
    <p:extLst>
      <p:ext uri="{BB962C8B-B14F-4D97-AF65-F5344CB8AC3E}">
        <p14:creationId xmlns:p14="http://schemas.microsoft.com/office/powerpoint/2010/main" val="1505868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A7A8-890E-4CE6-8990-C9AD86DF0D4F}"/>
              </a:ext>
            </a:extLst>
          </p:cNvPr>
          <p:cNvSpPr>
            <a:spLocks noGrp="1"/>
          </p:cNvSpPr>
          <p:nvPr>
            <p:ph type="title"/>
          </p:nvPr>
        </p:nvSpPr>
        <p:spPr/>
        <p:txBody>
          <a:bodyPr/>
          <a:lstStyle/>
          <a:p>
            <a:r>
              <a:rPr lang="en-US" i="1" dirty="0">
                <a:solidFill>
                  <a:srgbClr val="7030A0"/>
                </a:solidFill>
                <a:latin typeface="Averta Std Regular" panose="00000500000000000000" pitchFamily="50" charset="0"/>
              </a:rPr>
              <a:t>Bakhita Mountain Home Partners</a:t>
            </a:r>
          </a:p>
        </p:txBody>
      </p:sp>
      <p:sp>
        <p:nvSpPr>
          <p:cNvPr id="4" name="Rectangle 3">
            <a:extLst>
              <a:ext uri="{FF2B5EF4-FFF2-40B4-BE49-F238E27FC236}">
                <a16:creationId xmlns:a16="http://schemas.microsoft.com/office/drawing/2014/main" id="{854F4DA9-32C2-40E7-9459-92B8F953EB62}"/>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5" name="Rectangle 4">
            <a:extLst>
              <a:ext uri="{FF2B5EF4-FFF2-40B4-BE49-F238E27FC236}">
                <a16:creationId xmlns:a16="http://schemas.microsoft.com/office/drawing/2014/main" id="{C5D88A71-CFF2-49A7-B734-BB615BD59AB0}"/>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pic>
        <p:nvPicPr>
          <p:cNvPr id="2050" name="Picture 2" descr="TESSA">
            <a:extLst>
              <a:ext uri="{FF2B5EF4-FFF2-40B4-BE49-F238E27FC236}">
                <a16:creationId xmlns:a16="http://schemas.microsoft.com/office/drawing/2014/main" id="{4DE705B6-5095-452E-8EFD-E9E00F8D5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7628" y="4728803"/>
            <a:ext cx="2340505" cy="1245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olorado springs police department logo">
            <a:extLst>
              <a:ext uri="{FF2B5EF4-FFF2-40B4-BE49-F238E27FC236}">
                <a16:creationId xmlns:a16="http://schemas.microsoft.com/office/drawing/2014/main" id="{893E7111-15CC-489E-BD57-523991C723D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3976371" y="4330104"/>
            <a:ext cx="1631130" cy="17126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2C11D9-2A1D-4A65-B5F4-DA8A32743119}"/>
              </a:ext>
            </a:extLst>
          </p:cNvPr>
          <p:cNvPicPr>
            <a:picLocks noChangeAspect="1"/>
          </p:cNvPicPr>
          <p:nvPr/>
        </p:nvPicPr>
        <p:blipFill>
          <a:blip r:embed="rId5"/>
          <a:stretch>
            <a:fillRect/>
          </a:stretch>
        </p:blipFill>
        <p:spPr>
          <a:xfrm>
            <a:off x="595883" y="1928902"/>
            <a:ext cx="2762250" cy="914400"/>
          </a:xfrm>
          <a:prstGeom prst="rect">
            <a:avLst/>
          </a:prstGeom>
        </p:spPr>
      </p:pic>
      <p:pic>
        <p:nvPicPr>
          <p:cNvPr id="8" name="Picture 7">
            <a:extLst>
              <a:ext uri="{FF2B5EF4-FFF2-40B4-BE49-F238E27FC236}">
                <a16:creationId xmlns:a16="http://schemas.microsoft.com/office/drawing/2014/main" id="{E35A7DBB-7DE0-4AE8-88A0-8B9D0D261B77}"/>
              </a:ext>
            </a:extLst>
          </p:cNvPr>
          <p:cNvPicPr>
            <a:picLocks noChangeAspect="1"/>
          </p:cNvPicPr>
          <p:nvPr/>
        </p:nvPicPr>
        <p:blipFill>
          <a:blip r:embed="rId6"/>
          <a:stretch>
            <a:fillRect/>
          </a:stretch>
        </p:blipFill>
        <p:spPr>
          <a:xfrm>
            <a:off x="7795477" y="5066482"/>
            <a:ext cx="3928214" cy="846718"/>
          </a:xfrm>
          <a:prstGeom prst="rect">
            <a:avLst/>
          </a:prstGeom>
        </p:spPr>
      </p:pic>
      <p:pic>
        <p:nvPicPr>
          <p:cNvPr id="9" name="Picture 8">
            <a:extLst>
              <a:ext uri="{FF2B5EF4-FFF2-40B4-BE49-F238E27FC236}">
                <a16:creationId xmlns:a16="http://schemas.microsoft.com/office/drawing/2014/main" id="{C9522F5C-D90A-464D-A074-63BF8338FAE4}"/>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69126" y="3242002"/>
            <a:ext cx="3698520" cy="1088101"/>
          </a:xfrm>
          <a:prstGeom prst="rect">
            <a:avLst/>
          </a:prstGeom>
        </p:spPr>
      </p:pic>
      <p:pic>
        <p:nvPicPr>
          <p:cNvPr id="3074" name="Picture 2" descr="Image result for fbi">
            <a:extLst>
              <a:ext uri="{FF2B5EF4-FFF2-40B4-BE49-F238E27FC236}">
                <a16:creationId xmlns:a16="http://schemas.microsoft.com/office/drawing/2014/main" id="{A3B9EE16-1E2E-4B43-BF7E-BBA992DA40B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07836" y="4554448"/>
            <a:ext cx="1378272" cy="1419680"/>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13">
            <a:extLst>
              <a:ext uri="{FF2B5EF4-FFF2-40B4-BE49-F238E27FC236}">
                <a16:creationId xmlns:a16="http://schemas.microsoft.com/office/drawing/2014/main" id="{31819403-3CEC-A94A-AADB-A184B4FAD1A2}"/>
              </a:ext>
            </a:extLst>
          </p:cNvPr>
          <p:cNvPicPr>
            <a:picLocks noGrp="1" noChangeAspect="1"/>
          </p:cNvPicPr>
          <p:nvPr>
            <p:ph idx="1"/>
          </p:nvPr>
        </p:nvPicPr>
        <p:blipFill>
          <a:blip r:embed="rId9">
            <a:extLst>
              <a:ext uri="{28A0092B-C50C-407E-A947-70E740481C1C}">
                <a14:useLocalDpi xmlns:a14="http://schemas.microsoft.com/office/drawing/2010/main"/>
              </a:ext>
            </a:extLst>
          </a:blip>
          <a:stretch>
            <a:fillRect/>
          </a:stretch>
        </p:blipFill>
        <p:spPr>
          <a:xfrm>
            <a:off x="7542877" y="3846185"/>
            <a:ext cx="4496303" cy="1078628"/>
          </a:xfrm>
        </p:spPr>
      </p:pic>
      <p:pic>
        <p:nvPicPr>
          <p:cNvPr id="16" name="Picture 15">
            <a:extLst>
              <a:ext uri="{FF2B5EF4-FFF2-40B4-BE49-F238E27FC236}">
                <a16:creationId xmlns:a16="http://schemas.microsoft.com/office/drawing/2014/main" id="{97EEEC36-E76F-BC48-83B8-6698EBA13B0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46245" y="1690687"/>
            <a:ext cx="1966871" cy="1764101"/>
          </a:xfrm>
          <a:prstGeom prst="rect">
            <a:avLst/>
          </a:prstGeom>
        </p:spPr>
      </p:pic>
      <p:pic>
        <p:nvPicPr>
          <p:cNvPr id="18" name="Picture 17">
            <a:extLst>
              <a:ext uri="{FF2B5EF4-FFF2-40B4-BE49-F238E27FC236}">
                <a16:creationId xmlns:a16="http://schemas.microsoft.com/office/drawing/2014/main" id="{97D3FE1F-3A40-064C-BC1F-93932EF83A7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465435" y="1801185"/>
            <a:ext cx="4292600" cy="1816100"/>
          </a:xfrm>
          <a:prstGeom prst="rect">
            <a:avLst/>
          </a:prstGeom>
        </p:spPr>
      </p:pic>
    </p:spTree>
    <p:extLst>
      <p:ext uri="{BB962C8B-B14F-4D97-AF65-F5344CB8AC3E}">
        <p14:creationId xmlns:p14="http://schemas.microsoft.com/office/powerpoint/2010/main" val="1189416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6A6283"/>
            </a:gs>
            <a:gs pos="53000">
              <a:schemeClr val="accent1">
                <a:lumMod val="45000"/>
                <a:lumOff val="55000"/>
              </a:schemeClr>
            </a:gs>
            <a:gs pos="67000">
              <a:schemeClr val="accent1">
                <a:lumMod val="45000"/>
                <a:lumOff val="55000"/>
              </a:schemeClr>
            </a:gs>
            <a:gs pos="9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6BD93-163C-421D-9E4E-9DEB86C6DF2E}"/>
              </a:ext>
            </a:extLst>
          </p:cNvPr>
          <p:cNvSpPr>
            <a:spLocks noGrp="1"/>
          </p:cNvSpPr>
          <p:nvPr>
            <p:ph type="title"/>
          </p:nvPr>
        </p:nvSpPr>
        <p:spPr>
          <a:xfrm>
            <a:off x="1801836" y="209415"/>
            <a:ext cx="10515600" cy="1325563"/>
          </a:xfrm>
        </p:spPr>
        <p:txBody>
          <a:bodyPr/>
          <a:lstStyle/>
          <a:p>
            <a:r>
              <a:rPr lang="en-US" dirty="0">
                <a:solidFill>
                  <a:schemeClr val="bg1"/>
                </a:solidFill>
                <a:latin typeface="Averta Std Regular" panose="00000500000000000000" pitchFamily="50" charset="0"/>
              </a:rPr>
              <a:t>YOU Can Help!</a:t>
            </a:r>
          </a:p>
        </p:txBody>
      </p:sp>
      <p:sp>
        <p:nvSpPr>
          <p:cNvPr id="4" name="Rectangle 3">
            <a:extLst>
              <a:ext uri="{FF2B5EF4-FFF2-40B4-BE49-F238E27FC236}">
                <a16:creationId xmlns:a16="http://schemas.microsoft.com/office/drawing/2014/main" id="{E98ECC70-B35D-4386-A3FA-DC1B411A7441}"/>
              </a:ext>
            </a:extLst>
          </p:cNvPr>
          <p:cNvSpPr/>
          <p:nvPr/>
        </p:nvSpPr>
        <p:spPr>
          <a:xfrm>
            <a:off x="323899" y="1500554"/>
            <a:ext cx="5618358" cy="4462760"/>
          </a:xfrm>
          <a:prstGeom prst="rect">
            <a:avLst/>
          </a:prstGeom>
        </p:spPr>
        <p:txBody>
          <a:bodyPr wrap="square">
            <a:spAutoFit/>
          </a:bodyPr>
          <a:lstStyle/>
          <a:p>
            <a:pPr marL="342900" indent="-342900">
              <a:buFont typeface="Wingdings" panose="05000000000000000000" pitchFamily="2" charset="2"/>
              <a:buChar char=""/>
            </a:pPr>
            <a:r>
              <a:rPr lang="en-US" sz="28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Join our email list for our </a:t>
            </a:r>
            <a:r>
              <a:rPr lang="en-US" sz="2800" b="1" i="1"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Bakhita Highlights</a:t>
            </a:r>
            <a:r>
              <a:rPr lang="en-US" sz="28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 Newsletter</a:t>
            </a:r>
          </a:p>
          <a:p>
            <a:pPr marL="342900" marR="0" lvl="0" indent="-342900">
              <a:spcBef>
                <a:spcPts val="0"/>
              </a:spcBef>
              <a:spcAft>
                <a:spcPts val="0"/>
              </a:spcAft>
              <a:buFont typeface="Wingdings" panose="05000000000000000000" pitchFamily="2" charset="2"/>
              <a:buChar char=""/>
            </a:pPr>
            <a:r>
              <a:rPr lang="en-US" sz="28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Donate</a:t>
            </a:r>
          </a:p>
          <a:p>
            <a:pPr marL="914400" marR="0" lvl="1" indent="-457200">
              <a:spcBef>
                <a:spcPts val="0"/>
              </a:spcBef>
              <a:spcAft>
                <a:spcPts val="0"/>
              </a:spcAft>
              <a:buFont typeface="Wingdings" pitchFamily="2" charset="2"/>
              <a:buChar char="ü"/>
            </a:pPr>
            <a:r>
              <a:rPr lang="en-US" sz="20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bakhitamountainhome.org</a:t>
            </a:r>
          </a:p>
          <a:p>
            <a:pPr marL="914400" marR="0" lvl="1" indent="-457200">
              <a:spcBef>
                <a:spcPts val="0"/>
              </a:spcBef>
              <a:spcAft>
                <a:spcPts val="0"/>
              </a:spcAft>
              <a:buFont typeface="Wingdings" pitchFamily="2" charset="2"/>
              <a:buChar char="ü"/>
            </a:pPr>
            <a:r>
              <a:rPr lang="en-US" sz="2000" dirty="0">
                <a:solidFill>
                  <a:schemeClr val="bg1"/>
                </a:solidFill>
                <a:effectLst/>
                <a:latin typeface="Averta Std Regular" panose="00000500000000000000" pitchFamily="50" charset="0"/>
                <a:ea typeface="Calibri" panose="020F0502020204030204" pitchFamily="34" charset="0"/>
                <a:cs typeface="Times New Roman" panose="02020603050405020304" pitchFamily="18" charset="0"/>
              </a:rPr>
              <a:t>Set up rec</a:t>
            </a:r>
            <a:r>
              <a:rPr lang="en-US" sz="20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urring donations or make a one-time gift</a:t>
            </a:r>
          </a:p>
          <a:p>
            <a:pPr marL="914400" lvl="1" indent="-457200">
              <a:buFont typeface="Wingdings" pitchFamily="2" charset="2"/>
              <a:buChar char="ü"/>
            </a:pPr>
            <a:r>
              <a:rPr lang="en-US" sz="2000" dirty="0">
                <a:solidFill>
                  <a:schemeClr val="bg1"/>
                </a:solidFill>
                <a:effectLst/>
                <a:latin typeface="Averta Std Regular" panose="00000500000000000000" pitchFamily="50" charset="0"/>
                <a:ea typeface="Calibri" panose="020F0502020204030204" pitchFamily="34" charset="0"/>
                <a:cs typeface="Times New Roman" panose="02020603050405020304" pitchFamily="18" charset="0"/>
              </a:rPr>
              <a:t>Register </a:t>
            </a:r>
            <a:r>
              <a:rPr lang="en-US" sz="20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our program with your online shopping services for donations (i.e. </a:t>
            </a:r>
            <a:r>
              <a:rPr lang="en-US" sz="2000" dirty="0">
                <a:solidFill>
                  <a:schemeClr val="bg1"/>
                </a:solidFill>
                <a:effectLst/>
                <a:latin typeface="Averta Std Regular" panose="00000500000000000000" pitchFamily="50" charset="0"/>
                <a:ea typeface="Calibri" panose="020F0502020204030204" pitchFamily="34" charset="0"/>
                <a:cs typeface="Times New Roman" panose="02020603050405020304" pitchFamily="18" charset="0"/>
              </a:rPr>
              <a:t>Amazon Smile, King S</a:t>
            </a:r>
            <a:r>
              <a:rPr lang="en-US" sz="20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oopers, Safeway)</a:t>
            </a:r>
          </a:p>
          <a:p>
            <a:pPr marL="914400" marR="0" lvl="1" indent="-457200">
              <a:spcBef>
                <a:spcPts val="0"/>
              </a:spcBef>
              <a:spcAft>
                <a:spcPts val="0"/>
              </a:spcAft>
              <a:buFont typeface="Wingdings" pitchFamily="2" charset="2"/>
              <a:buChar char="ü"/>
            </a:pPr>
            <a:r>
              <a:rPr lang="en-US" sz="2000" dirty="0">
                <a:solidFill>
                  <a:schemeClr val="bg1"/>
                </a:solidFill>
                <a:effectLst/>
                <a:latin typeface="Averta Std Regular" panose="00000500000000000000" pitchFamily="50" charset="0"/>
                <a:ea typeface="Calibri" panose="020F0502020204030204" pitchFamily="34" charset="0"/>
                <a:cs typeface="Times New Roman" panose="02020603050405020304" pitchFamily="18" charset="0"/>
              </a:rPr>
              <a:t> </a:t>
            </a:r>
            <a:r>
              <a:rPr lang="en-US" sz="20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Go Fund Me (Facebook)</a:t>
            </a:r>
          </a:p>
          <a:p>
            <a:pPr marL="457200" indent="-457200">
              <a:buFont typeface="Wingdings" pitchFamily="2" charset="2"/>
              <a:buChar char="§"/>
            </a:pPr>
            <a:r>
              <a:rPr lang="en-US" sz="28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Volunteer!</a:t>
            </a:r>
            <a:r>
              <a:rPr lang="en-US" sz="2000" dirty="0">
                <a:solidFill>
                  <a:schemeClr val="bg1"/>
                </a:solidFill>
                <a:latin typeface="Averta Std Regular" panose="00000500000000000000" pitchFamily="50"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endParaRPr lang="en-US" sz="2800" dirty="0">
              <a:effectLst/>
              <a:latin typeface="Averta Std Regular" panose="00000500000000000000" pitchFamily="50"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FF387DE-700E-4376-B9E6-1ECC1D6F54EE}"/>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6" name="Rectangle 5">
            <a:extLst>
              <a:ext uri="{FF2B5EF4-FFF2-40B4-BE49-F238E27FC236}">
                <a16:creationId xmlns:a16="http://schemas.microsoft.com/office/drawing/2014/main" id="{4384DC73-9ECA-476A-A574-5329714E7F00}"/>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pic>
        <p:nvPicPr>
          <p:cNvPr id="10" name="Picture 9" descr="A drawing of a face&#10;&#10;Description automatically generated">
            <a:extLst>
              <a:ext uri="{FF2B5EF4-FFF2-40B4-BE49-F238E27FC236}">
                <a16:creationId xmlns:a16="http://schemas.microsoft.com/office/drawing/2014/main" id="{0A52A50F-1E1F-4CA5-B056-84904BD808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5547" y="-45719"/>
            <a:ext cx="5288251" cy="45719"/>
          </a:xfrm>
          <a:prstGeom prst="rect">
            <a:avLst/>
          </a:prstGeom>
        </p:spPr>
      </p:pic>
      <p:sp>
        <p:nvSpPr>
          <p:cNvPr id="12" name="TextBox 11">
            <a:extLst>
              <a:ext uri="{FF2B5EF4-FFF2-40B4-BE49-F238E27FC236}">
                <a16:creationId xmlns:a16="http://schemas.microsoft.com/office/drawing/2014/main" id="{0BD33F35-830B-4335-92D5-F1FFB16C228D}"/>
              </a:ext>
            </a:extLst>
          </p:cNvPr>
          <p:cNvSpPr txBox="1"/>
          <p:nvPr/>
        </p:nvSpPr>
        <p:spPr>
          <a:xfrm>
            <a:off x="6907237" y="2971284"/>
            <a:ext cx="3882683" cy="369332"/>
          </a:xfrm>
          <a:prstGeom prst="rect">
            <a:avLst/>
          </a:prstGeom>
          <a:noFill/>
        </p:spPr>
        <p:txBody>
          <a:bodyPr wrap="square" rtlCol="0">
            <a:spAutoFit/>
          </a:bodyPr>
          <a:lstStyle/>
          <a:p>
            <a:pPr algn="ctr"/>
            <a:endParaRPr lang="en-US" dirty="0"/>
          </a:p>
        </p:txBody>
      </p:sp>
      <p:sp>
        <p:nvSpPr>
          <p:cNvPr id="13" name="TextBox 12">
            <a:extLst>
              <a:ext uri="{FF2B5EF4-FFF2-40B4-BE49-F238E27FC236}">
                <a16:creationId xmlns:a16="http://schemas.microsoft.com/office/drawing/2014/main" id="{4EAE963E-69A3-4309-AE88-C2036A50655F}"/>
              </a:ext>
            </a:extLst>
          </p:cNvPr>
          <p:cNvSpPr txBox="1"/>
          <p:nvPr/>
        </p:nvSpPr>
        <p:spPr>
          <a:xfrm>
            <a:off x="7059637" y="3123684"/>
            <a:ext cx="3882683" cy="369332"/>
          </a:xfrm>
          <a:prstGeom prst="rect">
            <a:avLst/>
          </a:prstGeom>
          <a:noFill/>
        </p:spPr>
        <p:txBody>
          <a:bodyPr wrap="square" rtlCol="0">
            <a:spAutoFit/>
          </a:bodyPr>
          <a:lstStyle/>
          <a:p>
            <a:pPr algn="ctr"/>
            <a:endParaRPr lang="en-US" dirty="0"/>
          </a:p>
        </p:txBody>
      </p:sp>
      <p:sp>
        <p:nvSpPr>
          <p:cNvPr id="14" name="TextBox 13">
            <a:extLst>
              <a:ext uri="{FF2B5EF4-FFF2-40B4-BE49-F238E27FC236}">
                <a16:creationId xmlns:a16="http://schemas.microsoft.com/office/drawing/2014/main" id="{72E90E05-B3E0-453E-B1DC-D1D3EA2D396D}"/>
              </a:ext>
            </a:extLst>
          </p:cNvPr>
          <p:cNvSpPr txBox="1"/>
          <p:nvPr/>
        </p:nvSpPr>
        <p:spPr>
          <a:xfrm flipH="1">
            <a:off x="6907238" y="3119281"/>
            <a:ext cx="3530990" cy="369332"/>
          </a:xfrm>
          <a:prstGeom prst="rect">
            <a:avLst/>
          </a:prstGeom>
          <a:noFill/>
        </p:spPr>
        <p:txBody>
          <a:bodyPr wrap="square" rtlCol="0">
            <a:spAutoFit/>
          </a:bodyPr>
          <a:lstStyle/>
          <a:p>
            <a:pPr algn="ctr"/>
            <a:endParaRPr lang="en-US" dirty="0"/>
          </a:p>
        </p:txBody>
      </p:sp>
      <p:pic>
        <p:nvPicPr>
          <p:cNvPr id="15" name="Picture 14">
            <a:extLst>
              <a:ext uri="{FF2B5EF4-FFF2-40B4-BE49-F238E27FC236}">
                <a16:creationId xmlns:a16="http://schemas.microsoft.com/office/drawing/2014/main" id="{E9F8CE00-2DAC-4C66-AAA7-6DA0E8D72BD0}"/>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7059636" y="1744394"/>
            <a:ext cx="3631810" cy="3432517"/>
          </a:xfrm>
          <a:prstGeom prst="rect">
            <a:avLst/>
          </a:prstGeom>
          <a:noFill/>
          <a:ln>
            <a:noFill/>
          </a:ln>
        </p:spPr>
      </p:pic>
    </p:spTree>
    <p:extLst>
      <p:ext uri="{BB962C8B-B14F-4D97-AF65-F5344CB8AC3E}">
        <p14:creationId xmlns:p14="http://schemas.microsoft.com/office/powerpoint/2010/main" val="3860084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6BD93-163C-421D-9E4E-9DEB86C6DF2E}"/>
              </a:ext>
            </a:extLst>
          </p:cNvPr>
          <p:cNvSpPr>
            <a:spLocks noGrp="1"/>
          </p:cNvSpPr>
          <p:nvPr>
            <p:ph type="title"/>
          </p:nvPr>
        </p:nvSpPr>
        <p:spPr>
          <a:xfrm>
            <a:off x="2632200" y="528975"/>
            <a:ext cx="9298260" cy="2227844"/>
          </a:xfrm>
        </p:spPr>
        <p:txBody>
          <a:bodyPr>
            <a:noAutofit/>
          </a:bodyPr>
          <a:lstStyle/>
          <a:p>
            <a:pPr algn="ctr"/>
            <a:r>
              <a:rPr lang="en-US" sz="14400" dirty="0">
                <a:solidFill>
                  <a:srgbClr val="2D5688"/>
                </a:solidFill>
                <a:latin typeface="Averta Std Regular" panose="00000500000000000000" pitchFamily="50" charset="0"/>
              </a:rPr>
              <a:t>Q</a:t>
            </a:r>
            <a:r>
              <a:rPr lang="en-US" sz="10000" dirty="0">
                <a:solidFill>
                  <a:srgbClr val="2D5688"/>
                </a:solidFill>
                <a:latin typeface="Averta Std Regular" panose="00000500000000000000" pitchFamily="50" charset="0"/>
              </a:rPr>
              <a:t>uestions</a:t>
            </a:r>
            <a:endParaRPr lang="en-US" sz="14400" dirty="0">
              <a:solidFill>
                <a:srgbClr val="2D5688"/>
              </a:solidFill>
              <a:latin typeface="Averta Std Regular" panose="00000500000000000000" pitchFamily="50" charset="0"/>
            </a:endParaRPr>
          </a:p>
        </p:txBody>
      </p:sp>
      <p:sp>
        <p:nvSpPr>
          <p:cNvPr id="5" name="Rectangle 4">
            <a:extLst>
              <a:ext uri="{FF2B5EF4-FFF2-40B4-BE49-F238E27FC236}">
                <a16:creationId xmlns:a16="http://schemas.microsoft.com/office/drawing/2014/main" id="{DFF387DE-700E-4376-B9E6-1ECC1D6F54EE}"/>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6" name="Rectangle 5">
            <a:extLst>
              <a:ext uri="{FF2B5EF4-FFF2-40B4-BE49-F238E27FC236}">
                <a16:creationId xmlns:a16="http://schemas.microsoft.com/office/drawing/2014/main" id="{4384DC73-9ECA-476A-A574-5329714E7F00}"/>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pic>
        <p:nvPicPr>
          <p:cNvPr id="7" name="Picture 6" descr="A close up of a sign&#10;&#10;Description automatically generated">
            <a:extLst>
              <a:ext uri="{FF2B5EF4-FFF2-40B4-BE49-F238E27FC236}">
                <a16:creationId xmlns:a16="http://schemas.microsoft.com/office/drawing/2014/main" id="{F782AC8F-C823-4277-B9E0-99FE0F1BD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59" y="559071"/>
            <a:ext cx="2365919" cy="2365919"/>
          </a:xfrm>
          <a:prstGeom prst="rect">
            <a:avLst/>
          </a:prstGeom>
        </p:spPr>
      </p:pic>
      <p:sp>
        <p:nvSpPr>
          <p:cNvPr id="8" name="Title 1">
            <a:extLst>
              <a:ext uri="{FF2B5EF4-FFF2-40B4-BE49-F238E27FC236}">
                <a16:creationId xmlns:a16="http://schemas.microsoft.com/office/drawing/2014/main" id="{60589E96-5FC9-BF4E-B65B-41AC8A018398}"/>
              </a:ext>
            </a:extLst>
          </p:cNvPr>
          <p:cNvSpPr txBox="1">
            <a:spLocks/>
          </p:cNvSpPr>
          <p:nvPr/>
        </p:nvSpPr>
        <p:spPr>
          <a:xfrm>
            <a:off x="174662" y="3061699"/>
            <a:ext cx="11589248" cy="2502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Averta Std Regular" panose="00000500000000000000" pitchFamily="50" charset="0"/>
              </a:rPr>
              <a:t>Website: </a:t>
            </a:r>
            <a:r>
              <a:rPr lang="en-US" sz="4800" dirty="0">
                <a:solidFill>
                  <a:srgbClr val="2D5688"/>
                </a:solidFill>
                <a:latin typeface="Averta Std Regular" panose="00000500000000000000" pitchFamily="50" charset="0"/>
              </a:rPr>
              <a:t>www.bakhitamountainhome.org</a:t>
            </a:r>
          </a:p>
          <a:p>
            <a:pPr algn="ctr"/>
            <a:endParaRPr lang="en-US" sz="4800" dirty="0">
              <a:solidFill>
                <a:srgbClr val="2D5688"/>
              </a:solidFill>
              <a:latin typeface="Averta Std Regular" panose="00000500000000000000" pitchFamily="50" charset="0"/>
            </a:endParaRPr>
          </a:p>
          <a:p>
            <a:pPr algn="ctr"/>
            <a:r>
              <a:rPr lang="en-US" sz="4800" dirty="0">
                <a:latin typeface="Averta Std Regular" panose="00000500000000000000" pitchFamily="50" charset="0"/>
              </a:rPr>
              <a:t>Email: </a:t>
            </a:r>
            <a:r>
              <a:rPr lang="en-US" sz="4800" dirty="0">
                <a:solidFill>
                  <a:srgbClr val="2D5688"/>
                </a:solidFill>
                <a:latin typeface="Averta Std Regular" panose="00000500000000000000" pitchFamily="50" charset="0"/>
              </a:rPr>
              <a:t>info@bakhitamountainhome.org</a:t>
            </a:r>
          </a:p>
        </p:txBody>
      </p:sp>
    </p:spTree>
    <p:extLst>
      <p:ext uri="{BB962C8B-B14F-4D97-AF65-F5344CB8AC3E}">
        <p14:creationId xmlns:p14="http://schemas.microsoft.com/office/powerpoint/2010/main" val="202350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2D010-19E6-4EC9-9445-3E1066E77E63}"/>
              </a:ext>
            </a:extLst>
          </p:cNvPr>
          <p:cNvSpPr>
            <a:spLocks noGrp="1"/>
          </p:cNvSpPr>
          <p:nvPr>
            <p:ph type="title"/>
          </p:nvPr>
        </p:nvSpPr>
        <p:spPr>
          <a:xfrm>
            <a:off x="634999" y="361686"/>
            <a:ext cx="10515600" cy="1325563"/>
          </a:xfrm>
        </p:spPr>
        <p:txBody>
          <a:bodyPr/>
          <a:lstStyle/>
          <a:p>
            <a:r>
              <a:rPr lang="en-US" i="1" dirty="0">
                <a:solidFill>
                  <a:srgbClr val="7030A0"/>
                </a:solidFill>
                <a:latin typeface="Averta Std Regular" panose="00000500000000000000" pitchFamily="50" charset="0"/>
              </a:rPr>
              <a:t>The Scourge of Human Trafficking</a:t>
            </a:r>
          </a:p>
        </p:txBody>
      </p:sp>
      <p:sp>
        <p:nvSpPr>
          <p:cNvPr id="3" name="Content Placeholder 2">
            <a:extLst>
              <a:ext uri="{FF2B5EF4-FFF2-40B4-BE49-F238E27FC236}">
                <a16:creationId xmlns:a16="http://schemas.microsoft.com/office/drawing/2014/main" id="{7A09BBF3-1687-49C6-B5E0-8FADFDFA4B06}"/>
              </a:ext>
            </a:extLst>
          </p:cNvPr>
          <p:cNvSpPr>
            <a:spLocks noGrp="1"/>
          </p:cNvSpPr>
          <p:nvPr>
            <p:ph sz="half" idx="1"/>
          </p:nvPr>
        </p:nvSpPr>
        <p:spPr>
          <a:xfrm>
            <a:off x="634999" y="1463041"/>
            <a:ext cx="5630333" cy="4292300"/>
          </a:xfrm>
        </p:spPr>
        <p:txBody>
          <a:bodyPr>
            <a:normAutofit fontScale="92500" lnSpcReduction="20000"/>
          </a:bodyPr>
          <a:lstStyle/>
          <a:p>
            <a:pPr marL="0" indent="0">
              <a:spcBef>
                <a:spcPts val="0"/>
              </a:spcBef>
              <a:spcAft>
                <a:spcPts val="1200"/>
              </a:spcAft>
              <a:buSzTx/>
              <a:buNone/>
              <a:defRPr sz="3200">
                <a:solidFill>
                  <a:srgbClr val="000000"/>
                </a:solidFill>
              </a:defRPr>
            </a:pPr>
            <a:r>
              <a:rPr lang="en-US" sz="3300" dirty="0">
                <a:solidFill>
                  <a:schemeClr val="accent1">
                    <a:lumMod val="75000"/>
                  </a:schemeClr>
                </a:solidFill>
                <a:latin typeface="Averta Std Regular" panose="00000500000000000000" pitchFamily="50" charset="0"/>
              </a:rPr>
              <a:t>Human trafficking is modern-day slavery in which traffickers use force, fraud, or coercion to control victims for the purpose of engaging in sex acts or labor services against his/her will.</a:t>
            </a:r>
          </a:p>
          <a:p>
            <a:pPr marL="0" indent="0">
              <a:spcBef>
                <a:spcPts val="0"/>
              </a:spcBef>
              <a:buSzTx/>
              <a:buNone/>
              <a:defRPr sz="3200">
                <a:solidFill>
                  <a:srgbClr val="000000"/>
                </a:solidFill>
              </a:defRPr>
            </a:pPr>
            <a:endParaRPr lang="en-US" sz="3300" dirty="0">
              <a:solidFill>
                <a:schemeClr val="accent1">
                  <a:lumMod val="75000"/>
                </a:schemeClr>
              </a:solidFill>
              <a:latin typeface="Averta Std Regular" panose="00000500000000000000" pitchFamily="50" charset="0"/>
            </a:endParaRPr>
          </a:p>
          <a:p>
            <a:pPr marL="0" indent="0">
              <a:spcBef>
                <a:spcPts val="0"/>
              </a:spcBef>
              <a:buSzTx/>
              <a:buNone/>
              <a:defRPr sz="3200">
                <a:solidFill>
                  <a:srgbClr val="000000"/>
                </a:solidFill>
              </a:defRPr>
            </a:pPr>
            <a:r>
              <a:rPr lang="en-US" sz="3300" dirty="0">
                <a:solidFill>
                  <a:schemeClr val="accent1">
                    <a:lumMod val="75000"/>
                  </a:schemeClr>
                </a:solidFill>
                <a:latin typeface="Averta Std Regular" panose="00000500000000000000" pitchFamily="50" charset="0"/>
              </a:rPr>
              <a:t>Trafficking goes by many names</a:t>
            </a:r>
          </a:p>
          <a:p>
            <a:pPr marL="0" indent="0">
              <a:spcBef>
                <a:spcPts val="0"/>
              </a:spcBef>
              <a:buSzTx/>
              <a:buNone/>
              <a:defRPr sz="3200">
                <a:solidFill>
                  <a:srgbClr val="000000"/>
                </a:solidFill>
              </a:defRPr>
            </a:pPr>
            <a:endParaRPr lang="en-US" sz="1300" dirty="0">
              <a:solidFill>
                <a:schemeClr val="accent1">
                  <a:lumMod val="75000"/>
                </a:schemeClr>
              </a:solidFill>
              <a:latin typeface="Averta Std Regular" panose="00000500000000000000" pitchFamily="50" charset="0"/>
            </a:endParaRPr>
          </a:p>
          <a:p>
            <a:pPr>
              <a:spcBef>
                <a:spcPts val="0"/>
              </a:spcBef>
              <a:defRPr sz="3200">
                <a:solidFill>
                  <a:srgbClr val="000000"/>
                </a:solidFill>
              </a:defRPr>
            </a:pPr>
            <a:r>
              <a:rPr lang="en-US" dirty="0">
                <a:solidFill>
                  <a:schemeClr val="accent1">
                    <a:lumMod val="75000"/>
                  </a:schemeClr>
                </a:solidFill>
                <a:latin typeface="Averta Std Regular" panose="00000500000000000000" pitchFamily="50" charset="0"/>
              </a:rPr>
              <a:t>A human rights violation</a:t>
            </a:r>
          </a:p>
          <a:p>
            <a:pPr>
              <a:spcBef>
                <a:spcPts val="0"/>
              </a:spcBef>
              <a:defRPr sz="3200">
                <a:solidFill>
                  <a:srgbClr val="000000"/>
                </a:solidFill>
              </a:defRPr>
            </a:pPr>
            <a:r>
              <a:rPr lang="en-US" dirty="0">
                <a:solidFill>
                  <a:schemeClr val="accent1">
                    <a:lumMod val="75000"/>
                  </a:schemeClr>
                </a:solidFill>
                <a:latin typeface="Averta Std Regular" panose="00000500000000000000" pitchFamily="50" charset="0"/>
              </a:rPr>
              <a:t>Sex trafficking</a:t>
            </a:r>
          </a:p>
          <a:p>
            <a:pPr>
              <a:spcBef>
                <a:spcPts val="0"/>
              </a:spcBef>
              <a:defRPr sz="3200">
                <a:solidFill>
                  <a:srgbClr val="000000"/>
                </a:solidFill>
              </a:defRPr>
            </a:pPr>
            <a:r>
              <a:rPr lang="en-US" dirty="0">
                <a:solidFill>
                  <a:schemeClr val="accent1">
                    <a:lumMod val="75000"/>
                  </a:schemeClr>
                </a:solidFill>
                <a:latin typeface="Averta Std Regular" panose="00000500000000000000" pitchFamily="50" charset="0"/>
              </a:rPr>
              <a:t>Labor trafficking</a:t>
            </a:r>
          </a:p>
          <a:p>
            <a:pPr marL="0" indent="0">
              <a:spcBef>
                <a:spcPts val="0"/>
              </a:spcBef>
              <a:buNone/>
              <a:defRPr sz="3200">
                <a:solidFill>
                  <a:srgbClr val="000000"/>
                </a:solidFill>
              </a:defRPr>
            </a:pPr>
            <a:endParaRPr lang="en-US" sz="2400" dirty="0">
              <a:latin typeface="Averta Std Regular" panose="00000500000000000000" pitchFamily="50" charset="0"/>
            </a:endParaRPr>
          </a:p>
        </p:txBody>
      </p:sp>
      <p:sp>
        <p:nvSpPr>
          <p:cNvPr id="4" name="Content Placeholder 3">
            <a:extLst>
              <a:ext uri="{FF2B5EF4-FFF2-40B4-BE49-F238E27FC236}">
                <a16:creationId xmlns:a16="http://schemas.microsoft.com/office/drawing/2014/main" id="{6617B3B1-5DD0-44DA-88BC-4B0A65AFE1C5}"/>
              </a:ext>
            </a:extLst>
          </p:cNvPr>
          <p:cNvSpPr>
            <a:spLocks noGrp="1"/>
          </p:cNvSpPr>
          <p:nvPr>
            <p:ph sz="half" idx="2"/>
          </p:nvPr>
        </p:nvSpPr>
        <p:spPr>
          <a:xfrm>
            <a:off x="6756401" y="2335873"/>
            <a:ext cx="4800600" cy="2614764"/>
          </a:xfrm>
          <a:solidFill>
            <a:srgbClr val="6A6283"/>
          </a:solidFill>
          <a:ln w="57150">
            <a:solidFill>
              <a:srgbClr val="FDD903"/>
            </a:solidFill>
          </a:ln>
        </p:spPr>
        <p:txBody>
          <a:bodyPr>
            <a:noAutofit/>
          </a:bodyPr>
          <a:lstStyle/>
          <a:p>
            <a:pPr marL="0" indent="0" algn="ctr">
              <a:lnSpc>
                <a:spcPct val="100000"/>
              </a:lnSpc>
              <a:spcBef>
                <a:spcPts val="0"/>
              </a:spcBef>
              <a:buNone/>
            </a:pPr>
            <a:endParaRPr lang="en-US" sz="800" i="1" dirty="0">
              <a:solidFill>
                <a:schemeClr val="bg1"/>
              </a:solidFill>
              <a:latin typeface="Averta Std Regular" panose="00000500000000000000" pitchFamily="50" charset="0"/>
            </a:endParaRPr>
          </a:p>
          <a:p>
            <a:pPr marL="0" indent="0" algn="ctr">
              <a:lnSpc>
                <a:spcPct val="100000"/>
              </a:lnSpc>
              <a:spcBef>
                <a:spcPts val="0"/>
              </a:spcBef>
              <a:buNone/>
            </a:pPr>
            <a:endParaRPr lang="en-US" sz="800" i="1" dirty="0">
              <a:solidFill>
                <a:schemeClr val="bg1"/>
              </a:solidFill>
              <a:latin typeface="Averta Std Regular" panose="00000500000000000000" pitchFamily="50" charset="0"/>
            </a:endParaRPr>
          </a:p>
          <a:p>
            <a:pPr marL="0" indent="0" algn="ctr">
              <a:lnSpc>
                <a:spcPct val="100000"/>
              </a:lnSpc>
              <a:spcBef>
                <a:spcPts val="0"/>
              </a:spcBef>
              <a:buNone/>
            </a:pPr>
            <a:r>
              <a:rPr lang="en-US" sz="3000" i="1" dirty="0">
                <a:solidFill>
                  <a:schemeClr val="bg1"/>
                </a:solidFill>
                <a:latin typeface="Averta Std Regular" panose="00000500000000000000" pitchFamily="50" charset="0"/>
              </a:rPr>
              <a:t>Estimated 4.8 million people</a:t>
            </a:r>
          </a:p>
          <a:p>
            <a:pPr marL="0" indent="0" algn="ctr">
              <a:lnSpc>
                <a:spcPct val="100000"/>
              </a:lnSpc>
              <a:spcBef>
                <a:spcPts val="0"/>
              </a:spcBef>
              <a:buNone/>
            </a:pPr>
            <a:r>
              <a:rPr lang="en-US" sz="3000" i="1" dirty="0">
                <a:solidFill>
                  <a:schemeClr val="bg1"/>
                </a:solidFill>
                <a:latin typeface="Averta Std Regular" panose="00000500000000000000" pitchFamily="50" charset="0"/>
              </a:rPr>
              <a:t>In forced sex exploitation globally.</a:t>
            </a:r>
          </a:p>
          <a:p>
            <a:pPr marL="0" indent="0" algn="ctr">
              <a:lnSpc>
                <a:spcPct val="100000"/>
              </a:lnSpc>
              <a:spcBef>
                <a:spcPts val="0"/>
              </a:spcBef>
              <a:buNone/>
            </a:pPr>
            <a:r>
              <a:rPr lang="en-US" sz="3000" i="1" dirty="0">
                <a:solidFill>
                  <a:schemeClr val="bg1"/>
                </a:solidFill>
                <a:latin typeface="Averta Std Regular" panose="00000500000000000000" pitchFamily="50" charset="0"/>
              </a:rPr>
              <a:t> </a:t>
            </a:r>
            <a:r>
              <a:rPr lang="en-US" sz="1000" i="1" dirty="0">
                <a:solidFill>
                  <a:schemeClr val="bg1"/>
                </a:solidFill>
                <a:latin typeface="Averta Std Regular" panose="00000500000000000000" pitchFamily="50" charset="0"/>
              </a:rPr>
              <a:t>(International Labour Organization, 2017)</a:t>
            </a:r>
          </a:p>
          <a:p>
            <a:pPr marL="0" indent="0" algn="ctr">
              <a:lnSpc>
                <a:spcPct val="100000"/>
              </a:lnSpc>
              <a:spcBef>
                <a:spcPts val="0"/>
              </a:spcBef>
              <a:buNone/>
            </a:pPr>
            <a:endParaRPr lang="en-US" sz="800" i="1" dirty="0">
              <a:solidFill>
                <a:schemeClr val="bg1"/>
              </a:solidFill>
              <a:latin typeface="Averta Std Regular" panose="00000500000000000000" pitchFamily="50" charset="0"/>
            </a:endParaRPr>
          </a:p>
        </p:txBody>
      </p:sp>
      <p:sp>
        <p:nvSpPr>
          <p:cNvPr id="8" name="Rectangle 7">
            <a:extLst>
              <a:ext uri="{FF2B5EF4-FFF2-40B4-BE49-F238E27FC236}">
                <a16:creationId xmlns:a16="http://schemas.microsoft.com/office/drawing/2014/main" id="{CDB1772B-4E6B-4130-BEF9-9691B84F3FE0}"/>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9" name="Rectangle 8">
            <a:extLst>
              <a:ext uri="{FF2B5EF4-FFF2-40B4-BE49-F238E27FC236}">
                <a16:creationId xmlns:a16="http://schemas.microsoft.com/office/drawing/2014/main" id="{C7C35868-0254-421E-A03A-643A3D2BE04C}"/>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pic>
        <p:nvPicPr>
          <p:cNvPr id="7" name="Picture 6" descr="A close up of a sign&#10;&#10;Description automatically generated">
            <a:extLst>
              <a:ext uri="{FF2B5EF4-FFF2-40B4-BE49-F238E27FC236}">
                <a16:creationId xmlns:a16="http://schemas.microsoft.com/office/drawing/2014/main" id="{452D8F2E-9D93-854E-8EBA-2A8D932A75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4789" y="5022196"/>
            <a:ext cx="1154130" cy="1154130"/>
          </a:xfrm>
          <a:prstGeom prst="rect">
            <a:avLst/>
          </a:prstGeom>
        </p:spPr>
      </p:pic>
    </p:spTree>
    <p:extLst>
      <p:ext uri="{BB962C8B-B14F-4D97-AF65-F5344CB8AC3E}">
        <p14:creationId xmlns:p14="http://schemas.microsoft.com/office/powerpoint/2010/main" val="37756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2D010-19E6-4EC9-9445-3E1066E77E63}"/>
              </a:ext>
            </a:extLst>
          </p:cNvPr>
          <p:cNvSpPr>
            <a:spLocks noGrp="1"/>
          </p:cNvSpPr>
          <p:nvPr>
            <p:ph type="title"/>
          </p:nvPr>
        </p:nvSpPr>
        <p:spPr>
          <a:xfrm>
            <a:off x="1912026" y="612505"/>
            <a:ext cx="2126437" cy="898951"/>
          </a:xfrm>
        </p:spPr>
        <p:txBody>
          <a:bodyPr>
            <a:normAutofit/>
          </a:bodyPr>
          <a:lstStyle/>
          <a:p>
            <a:pPr algn="ctr"/>
            <a:r>
              <a:rPr lang="en-US" sz="3200" dirty="0">
                <a:solidFill>
                  <a:srgbClr val="2D5688"/>
                </a:solidFill>
                <a:latin typeface="Averta Std Regular" panose="00000500000000000000" pitchFamily="50" charset="0"/>
              </a:rPr>
              <a:t>Global</a:t>
            </a:r>
          </a:p>
        </p:txBody>
      </p:sp>
      <p:sp>
        <p:nvSpPr>
          <p:cNvPr id="8" name="Rectangle 7">
            <a:extLst>
              <a:ext uri="{FF2B5EF4-FFF2-40B4-BE49-F238E27FC236}">
                <a16:creationId xmlns:a16="http://schemas.microsoft.com/office/drawing/2014/main" id="{CDB1772B-4E6B-4130-BEF9-9691B84F3FE0}"/>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9" name="Rectangle 8">
            <a:extLst>
              <a:ext uri="{FF2B5EF4-FFF2-40B4-BE49-F238E27FC236}">
                <a16:creationId xmlns:a16="http://schemas.microsoft.com/office/drawing/2014/main" id="{C7C35868-0254-421E-A03A-643A3D2BE04C}"/>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15" name="Rectangle 14">
            <a:extLst>
              <a:ext uri="{FF2B5EF4-FFF2-40B4-BE49-F238E27FC236}">
                <a16:creationId xmlns:a16="http://schemas.microsoft.com/office/drawing/2014/main" id="{7A54BCD5-C063-4193-99D4-1CDB5C312958}"/>
              </a:ext>
            </a:extLst>
          </p:cNvPr>
          <p:cNvSpPr/>
          <p:nvPr/>
        </p:nvSpPr>
        <p:spPr>
          <a:xfrm>
            <a:off x="839788" y="1258815"/>
            <a:ext cx="4270914" cy="2226303"/>
          </a:xfrm>
          <a:prstGeom prst="rect">
            <a:avLst/>
          </a:prstGeom>
          <a:solidFill>
            <a:srgbClr val="2D5688"/>
          </a:solidFill>
          <a:ln w="38100">
            <a:solidFill>
              <a:srgbClr val="FDD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verta Std Regular" panose="00000500000000000000" pitchFamily="50" charset="0"/>
              </a:rPr>
              <a:t>Commercial sexual exploitation generates </a:t>
            </a:r>
            <a:r>
              <a:rPr lang="en-US" sz="2800" b="1" dirty="0">
                <a:latin typeface="Averta Std Regular" panose="00000500000000000000" pitchFamily="50" charset="0"/>
              </a:rPr>
              <a:t>$99 billion globally </a:t>
            </a:r>
            <a:r>
              <a:rPr lang="en-US" sz="2800" dirty="0">
                <a:latin typeface="Averta Std Regular" panose="00000500000000000000" pitchFamily="50" charset="0"/>
              </a:rPr>
              <a:t>in illegal profits every year.</a:t>
            </a:r>
          </a:p>
          <a:p>
            <a:pPr algn="ctr"/>
            <a:r>
              <a:rPr lang="en-US" sz="1000" dirty="0">
                <a:latin typeface="Averta Std Regular" panose="00000500000000000000" pitchFamily="50" charset="0"/>
              </a:rPr>
              <a:t>(International Labour Organization)</a:t>
            </a:r>
          </a:p>
        </p:txBody>
      </p:sp>
      <p:sp>
        <p:nvSpPr>
          <p:cNvPr id="19" name="Rectangle 18">
            <a:extLst>
              <a:ext uri="{FF2B5EF4-FFF2-40B4-BE49-F238E27FC236}">
                <a16:creationId xmlns:a16="http://schemas.microsoft.com/office/drawing/2014/main" id="{6D1F4EDA-7F1A-4F54-9EAD-5F123DA53F40}"/>
              </a:ext>
            </a:extLst>
          </p:cNvPr>
          <p:cNvSpPr/>
          <p:nvPr/>
        </p:nvSpPr>
        <p:spPr>
          <a:xfrm>
            <a:off x="839787" y="3747626"/>
            <a:ext cx="4270914" cy="2304806"/>
          </a:xfrm>
          <a:prstGeom prst="rect">
            <a:avLst/>
          </a:prstGeom>
          <a:solidFill>
            <a:srgbClr val="2D5688"/>
          </a:solidFill>
          <a:ln w="38100">
            <a:solidFill>
              <a:srgbClr val="FDD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verta Std Regular" panose="00000500000000000000" pitchFamily="50" charset="0"/>
              </a:rPr>
              <a:t>99%</a:t>
            </a:r>
            <a:r>
              <a:rPr lang="en-US" sz="2800" dirty="0">
                <a:latin typeface="Averta Std Regular" panose="00000500000000000000" pitchFamily="50" charset="0"/>
              </a:rPr>
              <a:t> of victims in the commercial sex industry are female.</a:t>
            </a:r>
          </a:p>
          <a:p>
            <a:pPr algn="ctr"/>
            <a:r>
              <a:rPr lang="en-US" sz="1000" dirty="0">
                <a:latin typeface="Averta Std Regular" panose="00000500000000000000" pitchFamily="50" charset="0"/>
              </a:rPr>
              <a:t>(International Labour Organization, 2017)</a:t>
            </a:r>
          </a:p>
        </p:txBody>
      </p:sp>
      <p:sp>
        <p:nvSpPr>
          <p:cNvPr id="21" name="Rectangle 20">
            <a:extLst>
              <a:ext uri="{FF2B5EF4-FFF2-40B4-BE49-F238E27FC236}">
                <a16:creationId xmlns:a16="http://schemas.microsoft.com/office/drawing/2014/main" id="{62CD5D59-1AC0-4324-8A60-FAF3F3F01A48}"/>
              </a:ext>
            </a:extLst>
          </p:cNvPr>
          <p:cNvSpPr/>
          <p:nvPr/>
        </p:nvSpPr>
        <p:spPr>
          <a:xfrm>
            <a:off x="5637530" y="3769563"/>
            <a:ext cx="4594300" cy="2304025"/>
          </a:xfrm>
          <a:prstGeom prst="rect">
            <a:avLst/>
          </a:prstGeom>
          <a:solidFill>
            <a:srgbClr val="6A6283"/>
          </a:solidFill>
          <a:ln w="38100">
            <a:solidFill>
              <a:srgbClr val="FDD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verta Std Regular" panose="00000500000000000000" pitchFamily="50" charset="0"/>
              </a:rPr>
              <a:t>11,500</a:t>
            </a:r>
            <a:r>
              <a:rPr lang="en-US" sz="2400" dirty="0">
                <a:latin typeface="Averta Std Regular" panose="00000500000000000000" pitchFamily="50" charset="0"/>
              </a:rPr>
              <a:t> human trafficking cases were reported in 2019 in the United States involving 22,236 survivors.</a:t>
            </a:r>
          </a:p>
          <a:p>
            <a:pPr algn="ctr"/>
            <a:r>
              <a:rPr lang="en-US" sz="1000" dirty="0">
                <a:latin typeface="Averta Std Regular" panose="00000500000000000000" pitchFamily="50" charset="0"/>
              </a:rPr>
              <a:t>(National Human Trafficking Hotline)*</a:t>
            </a:r>
          </a:p>
        </p:txBody>
      </p:sp>
      <p:sp>
        <p:nvSpPr>
          <p:cNvPr id="22" name="Rectangle 21">
            <a:extLst>
              <a:ext uri="{FF2B5EF4-FFF2-40B4-BE49-F238E27FC236}">
                <a16:creationId xmlns:a16="http://schemas.microsoft.com/office/drawing/2014/main" id="{6CFFAE10-B9B9-4658-A0C6-B349060B2820}"/>
              </a:ext>
            </a:extLst>
          </p:cNvPr>
          <p:cNvSpPr/>
          <p:nvPr/>
        </p:nvSpPr>
        <p:spPr>
          <a:xfrm>
            <a:off x="5638740" y="1256960"/>
            <a:ext cx="4594300" cy="2226304"/>
          </a:xfrm>
          <a:prstGeom prst="rect">
            <a:avLst/>
          </a:prstGeom>
          <a:solidFill>
            <a:srgbClr val="6A6283"/>
          </a:solidFill>
          <a:ln w="38100">
            <a:solidFill>
              <a:srgbClr val="FDD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rta Std Regular" panose="00000500000000000000" pitchFamily="50" charset="0"/>
              </a:rPr>
              <a:t>In the United States </a:t>
            </a:r>
            <a:r>
              <a:rPr lang="en-US" sz="2400" b="1" dirty="0">
                <a:latin typeface="Averta Std Regular" panose="00000500000000000000" pitchFamily="50" charset="0"/>
              </a:rPr>
              <a:t>1 out of 6 </a:t>
            </a:r>
            <a:r>
              <a:rPr lang="en-US" sz="2400" dirty="0">
                <a:latin typeface="Averta Std Regular" panose="00000500000000000000" pitchFamily="50" charset="0"/>
              </a:rPr>
              <a:t>runaways became child sex trafficking victims. </a:t>
            </a:r>
            <a:r>
              <a:rPr lang="en-US" sz="2400" b="1" dirty="0">
                <a:latin typeface="Averta Std Regular" panose="00000500000000000000" pitchFamily="50" charset="0"/>
              </a:rPr>
              <a:t>86%</a:t>
            </a:r>
            <a:r>
              <a:rPr lang="en-US" sz="2400" dirty="0">
                <a:latin typeface="Averta Std Regular" panose="00000500000000000000" pitchFamily="50" charset="0"/>
              </a:rPr>
              <a:t> were in the care of social services of foster care when they ran away. </a:t>
            </a:r>
          </a:p>
          <a:p>
            <a:pPr algn="ctr"/>
            <a:r>
              <a:rPr lang="en-US" sz="1000" dirty="0">
                <a:latin typeface="Averta Std Regular" panose="00000500000000000000" pitchFamily="50" charset="0"/>
              </a:rPr>
              <a:t>(Polaris, 2016)</a:t>
            </a:r>
          </a:p>
        </p:txBody>
      </p:sp>
      <p:sp>
        <p:nvSpPr>
          <p:cNvPr id="23" name="Title 1">
            <a:extLst>
              <a:ext uri="{FF2B5EF4-FFF2-40B4-BE49-F238E27FC236}">
                <a16:creationId xmlns:a16="http://schemas.microsoft.com/office/drawing/2014/main" id="{6A3280BC-77E8-4A0B-89F2-5C9EDEF17E8C}"/>
              </a:ext>
            </a:extLst>
          </p:cNvPr>
          <p:cNvSpPr txBox="1">
            <a:spLocks/>
          </p:cNvSpPr>
          <p:nvPr/>
        </p:nvSpPr>
        <p:spPr>
          <a:xfrm>
            <a:off x="5754057" y="451444"/>
            <a:ext cx="4798951" cy="1134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6A6283"/>
                </a:solidFill>
                <a:latin typeface="Averta Std Regular" panose="00000500000000000000" pitchFamily="50" charset="0"/>
              </a:rPr>
              <a:t>United States</a:t>
            </a:r>
          </a:p>
        </p:txBody>
      </p:sp>
      <p:sp>
        <p:nvSpPr>
          <p:cNvPr id="16" name="Rectangle 15">
            <a:extLst>
              <a:ext uri="{FF2B5EF4-FFF2-40B4-BE49-F238E27FC236}">
                <a16:creationId xmlns:a16="http://schemas.microsoft.com/office/drawing/2014/main" id="{558550D0-17B9-419C-AC5C-D464314061D4}"/>
              </a:ext>
            </a:extLst>
          </p:cNvPr>
          <p:cNvSpPr/>
          <p:nvPr/>
        </p:nvSpPr>
        <p:spPr>
          <a:xfrm>
            <a:off x="1682109" y="87751"/>
            <a:ext cx="8143896" cy="769441"/>
          </a:xfrm>
          <a:prstGeom prst="rect">
            <a:avLst/>
          </a:prstGeom>
        </p:spPr>
        <p:txBody>
          <a:bodyPr wrap="none">
            <a:spAutoFit/>
          </a:bodyPr>
          <a:lstStyle/>
          <a:p>
            <a:r>
              <a:rPr lang="en-US" sz="4400" i="1" dirty="0">
                <a:solidFill>
                  <a:srgbClr val="7030A0"/>
                </a:solidFill>
                <a:latin typeface="Averta Std Regular" panose="00000500000000000000" pitchFamily="50" charset="0"/>
              </a:rPr>
              <a:t>Human Trafficking By the Numbers</a:t>
            </a:r>
            <a:endParaRPr lang="en-US" sz="4400" i="1" dirty="0">
              <a:solidFill>
                <a:srgbClr val="7030A0"/>
              </a:solidFill>
            </a:endParaRPr>
          </a:p>
        </p:txBody>
      </p:sp>
      <p:pic>
        <p:nvPicPr>
          <p:cNvPr id="11" name="Picture 10" descr="A close up of a sign&#10;&#10;Description automatically generated">
            <a:extLst>
              <a:ext uri="{FF2B5EF4-FFF2-40B4-BE49-F238E27FC236}">
                <a16:creationId xmlns:a16="http://schemas.microsoft.com/office/drawing/2014/main" id="{84E91EF7-296D-8743-BF67-BBF7AC8EC9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37820" y="4921575"/>
            <a:ext cx="1154130" cy="1154130"/>
          </a:xfrm>
          <a:prstGeom prst="rect">
            <a:avLst/>
          </a:prstGeom>
        </p:spPr>
      </p:pic>
    </p:spTree>
    <p:extLst>
      <p:ext uri="{BB962C8B-B14F-4D97-AF65-F5344CB8AC3E}">
        <p14:creationId xmlns:p14="http://schemas.microsoft.com/office/powerpoint/2010/main" val="455855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5E164-261D-F441-9CCC-B12220F202D6}"/>
              </a:ext>
            </a:extLst>
          </p:cNvPr>
          <p:cNvSpPr>
            <a:spLocks noGrp="1"/>
          </p:cNvSpPr>
          <p:nvPr>
            <p:ph type="title"/>
          </p:nvPr>
        </p:nvSpPr>
        <p:spPr/>
        <p:txBody>
          <a:bodyPr>
            <a:normAutofit/>
          </a:bodyPr>
          <a:lstStyle/>
          <a:p>
            <a:pPr algn="ctr"/>
            <a:r>
              <a:rPr lang="en-US" sz="4000" b="1" i="1" dirty="0">
                <a:solidFill>
                  <a:srgbClr val="7030A0"/>
                </a:solidFill>
              </a:rPr>
              <a:t>The Need for Restorative Care Programs </a:t>
            </a:r>
            <a:br>
              <a:rPr lang="en-US" sz="4000" b="1" i="1" dirty="0">
                <a:solidFill>
                  <a:srgbClr val="7030A0"/>
                </a:solidFill>
              </a:rPr>
            </a:br>
            <a:r>
              <a:rPr lang="en-US" sz="4000" b="1" i="1" dirty="0">
                <a:solidFill>
                  <a:srgbClr val="7030A0"/>
                </a:solidFill>
              </a:rPr>
              <a:t>for Survivors is Profound</a:t>
            </a:r>
          </a:p>
        </p:txBody>
      </p:sp>
      <p:sp>
        <p:nvSpPr>
          <p:cNvPr id="3" name="Content Placeholder 2">
            <a:extLst>
              <a:ext uri="{FF2B5EF4-FFF2-40B4-BE49-F238E27FC236}">
                <a16:creationId xmlns:a16="http://schemas.microsoft.com/office/drawing/2014/main" id="{788523A3-80E0-664D-AD0B-7B0581C0A63C}"/>
              </a:ext>
            </a:extLst>
          </p:cNvPr>
          <p:cNvSpPr>
            <a:spLocks noGrp="1"/>
          </p:cNvSpPr>
          <p:nvPr>
            <p:ph idx="1"/>
          </p:nvPr>
        </p:nvSpPr>
        <p:spPr/>
        <p:txBody>
          <a:bodyPr>
            <a:normAutofit/>
          </a:bodyPr>
          <a:lstStyle/>
          <a:p>
            <a:pPr marL="0" indent="0">
              <a:buNone/>
            </a:pPr>
            <a:r>
              <a:rPr lang="en-US" sz="4300" dirty="0">
                <a:solidFill>
                  <a:srgbClr val="0070C0"/>
                </a:solidFill>
              </a:rPr>
              <a:t>In the United States, hundreds of thousands of victims are trafficked for sex each year, and yet recent reports indicate there are only about </a:t>
            </a:r>
            <a:r>
              <a:rPr lang="en-US" sz="4300" i="1" dirty="0">
                <a:solidFill>
                  <a:srgbClr val="0070C0"/>
                </a:solidFill>
              </a:rPr>
              <a:t>1,800 beds available for survivors</a:t>
            </a:r>
            <a:r>
              <a:rPr lang="en-US" sz="1800" i="1" baseline="30000" dirty="0">
                <a:solidFill>
                  <a:srgbClr val="0070C0"/>
                </a:solidFill>
              </a:rPr>
              <a:t>.</a:t>
            </a:r>
            <a:r>
              <a:rPr lang="en-US" sz="1800" baseline="30000" dirty="0">
                <a:solidFill>
                  <a:srgbClr val="0070C0"/>
                </a:solidFill>
              </a:rPr>
              <a:t>*</a:t>
            </a:r>
            <a:endParaRPr lang="en-US" sz="4300" baseline="30000" dirty="0">
              <a:solidFill>
                <a:srgbClr val="0070C0"/>
              </a:solidFill>
            </a:endParaRPr>
          </a:p>
          <a:p>
            <a:pPr marL="0" indent="0">
              <a:buNone/>
            </a:pPr>
            <a:endParaRPr lang="en-US" sz="4400" dirty="0"/>
          </a:p>
          <a:p>
            <a:pPr marL="0" indent="0">
              <a:buNone/>
            </a:pPr>
            <a:endParaRPr lang="en-US" sz="4400" dirty="0"/>
          </a:p>
          <a:p>
            <a:pPr marL="0" indent="0">
              <a:buNone/>
            </a:pPr>
            <a:r>
              <a:rPr lang="en-US" sz="1300" dirty="0"/>
              <a:t>*Multiple sources including Polaris Project and the Tim Tebow Foundation,</a:t>
            </a:r>
          </a:p>
          <a:p>
            <a:endParaRPr lang="en-US" sz="4400" dirty="0"/>
          </a:p>
          <a:p>
            <a:endParaRPr lang="en-US" b="1" dirty="0"/>
          </a:p>
          <a:p>
            <a:endParaRPr lang="en-US" sz="1100" dirty="0"/>
          </a:p>
        </p:txBody>
      </p:sp>
      <p:pic>
        <p:nvPicPr>
          <p:cNvPr id="4" name="Picture 3" descr="A close up of a sign&#10;&#10;Description automatically generated">
            <a:extLst>
              <a:ext uri="{FF2B5EF4-FFF2-40B4-BE49-F238E27FC236}">
                <a16:creationId xmlns:a16="http://schemas.microsoft.com/office/drawing/2014/main" id="{F110ADB8-FBE1-7847-8E10-287D7631DF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37820" y="4921575"/>
            <a:ext cx="1154130" cy="1154130"/>
          </a:xfrm>
          <a:prstGeom prst="rect">
            <a:avLst/>
          </a:prstGeom>
        </p:spPr>
      </p:pic>
    </p:spTree>
    <p:extLst>
      <p:ext uri="{BB962C8B-B14F-4D97-AF65-F5344CB8AC3E}">
        <p14:creationId xmlns:p14="http://schemas.microsoft.com/office/powerpoint/2010/main" val="225350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5617-7D86-F34F-91A8-26037535D15F}"/>
              </a:ext>
            </a:extLst>
          </p:cNvPr>
          <p:cNvSpPr>
            <a:spLocks noGrp="1"/>
          </p:cNvSpPr>
          <p:nvPr>
            <p:ph type="title"/>
          </p:nvPr>
        </p:nvSpPr>
        <p:spPr>
          <a:xfrm>
            <a:off x="2099255" y="365125"/>
            <a:ext cx="9775065" cy="1325563"/>
          </a:xfrm>
        </p:spPr>
        <p:txBody>
          <a:bodyPr>
            <a:noAutofit/>
          </a:bodyPr>
          <a:lstStyle/>
          <a:p>
            <a:r>
              <a:rPr lang="en-US" sz="4800" b="1" i="1" dirty="0">
                <a:solidFill>
                  <a:srgbClr val="7030A0"/>
                </a:solidFill>
              </a:rPr>
              <a:t>Survivors suffer cumulative traumas </a:t>
            </a:r>
            <a:br>
              <a:rPr lang="en-US" sz="4800" b="1" i="1" dirty="0">
                <a:solidFill>
                  <a:srgbClr val="7030A0"/>
                </a:solidFill>
              </a:rPr>
            </a:br>
            <a:r>
              <a:rPr lang="en-US" sz="4800" b="1" i="1" dirty="0">
                <a:solidFill>
                  <a:srgbClr val="7030A0"/>
                </a:solidFill>
              </a:rPr>
              <a:t>and require extensive support to heal</a:t>
            </a:r>
          </a:p>
        </p:txBody>
      </p:sp>
      <p:pic>
        <p:nvPicPr>
          <p:cNvPr id="4" name="Picture 3">
            <a:extLst>
              <a:ext uri="{FF2B5EF4-FFF2-40B4-BE49-F238E27FC236}">
                <a16:creationId xmlns:a16="http://schemas.microsoft.com/office/drawing/2014/main" id="{0F58E6DE-1807-EF4F-A137-CAC0A309B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11" y="1673050"/>
            <a:ext cx="5224530" cy="5184950"/>
          </a:xfrm>
          <a:prstGeom prst="rect">
            <a:avLst/>
          </a:prstGeom>
        </p:spPr>
      </p:pic>
      <p:pic>
        <p:nvPicPr>
          <p:cNvPr id="8" name="Picture 7">
            <a:extLst>
              <a:ext uri="{FF2B5EF4-FFF2-40B4-BE49-F238E27FC236}">
                <a16:creationId xmlns:a16="http://schemas.microsoft.com/office/drawing/2014/main" id="{008939E9-38E9-474B-A27D-C678A2307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618" y="1673050"/>
            <a:ext cx="7083381" cy="5184950"/>
          </a:xfrm>
          <a:prstGeom prst="rect">
            <a:avLst/>
          </a:prstGeom>
        </p:spPr>
      </p:pic>
      <p:pic>
        <p:nvPicPr>
          <p:cNvPr id="10" name="Picture 9" descr="A close up of a sign&#10;&#10;Description automatically generated">
            <a:extLst>
              <a:ext uri="{FF2B5EF4-FFF2-40B4-BE49-F238E27FC236}">
                <a16:creationId xmlns:a16="http://schemas.microsoft.com/office/drawing/2014/main" id="{34194304-DCE4-7E46-A4F3-836F3563C3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5324" y="365125"/>
            <a:ext cx="1154130" cy="1154130"/>
          </a:xfrm>
          <a:prstGeom prst="rect">
            <a:avLst/>
          </a:prstGeom>
        </p:spPr>
      </p:pic>
    </p:spTree>
    <p:extLst>
      <p:ext uri="{BB962C8B-B14F-4D97-AF65-F5344CB8AC3E}">
        <p14:creationId xmlns:p14="http://schemas.microsoft.com/office/powerpoint/2010/main" val="2435319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E4DA-FF4A-4085-A444-C5168D1179B6}"/>
              </a:ext>
            </a:extLst>
          </p:cNvPr>
          <p:cNvSpPr>
            <a:spLocks noGrp="1"/>
          </p:cNvSpPr>
          <p:nvPr>
            <p:ph type="title"/>
          </p:nvPr>
        </p:nvSpPr>
        <p:spPr>
          <a:xfrm>
            <a:off x="446616" y="365125"/>
            <a:ext cx="11298767" cy="1325563"/>
          </a:xfrm>
        </p:spPr>
        <p:txBody>
          <a:bodyPr/>
          <a:lstStyle/>
          <a:p>
            <a:r>
              <a:rPr lang="en-US" i="1" dirty="0">
                <a:solidFill>
                  <a:srgbClr val="7030A0"/>
                </a:solidFill>
                <a:latin typeface="Averta Std Regular" panose="00000500000000000000" pitchFamily="50" charset="0"/>
              </a:rPr>
              <a:t>Why Colorado Needs Bakhita Mountain Home…</a:t>
            </a:r>
          </a:p>
        </p:txBody>
      </p:sp>
      <p:sp>
        <p:nvSpPr>
          <p:cNvPr id="3" name="Content Placeholder 2">
            <a:extLst>
              <a:ext uri="{FF2B5EF4-FFF2-40B4-BE49-F238E27FC236}">
                <a16:creationId xmlns:a16="http://schemas.microsoft.com/office/drawing/2014/main" id="{EB191973-A14F-49F9-A514-8EB03174F4BD}"/>
              </a:ext>
            </a:extLst>
          </p:cNvPr>
          <p:cNvSpPr>
            <a:spLocks noGrp="1"/>
          </p:cNvSpPr>
          <p:nvPr>
            <p:ph sz="half" idx="1"/>
          </p:nvPr>
        </p:nvSpPr>
        <p:spPr>
          <a:xfrm>
            <a:off x="203499" y="2907587"/>
            <a:ext cx="5181600" cy="3269376"/>
          </a:xfrm>
        </p:spPr>
        <p:txBody>
          <a:bodyPr>
            <a:normAutofit/>
          </a:bodyPr>
          <a:lstStyle/>
          <a:p>
            <a:pPr marL="0" lvl="0" indent="0">
              <a:buNone/>
            </a:pPr>
            <a:r>
              <a:rPr lang="en-US" dirty="0">
                <a:solidFill>
                  <a:schemeClr val="accent1">
                    <a:lumMod val="75000"/>
                  </a:schemeClr>
                </a:solidFill>
                <a:latin typeface="Averta Std Regular" panose="00000500000000000000" pitchFamily="50" charset="0"/>
              </a:rPr>
              <a:t>Colorado identified 176 cases of human trafficking in 2019 </a:t>
            </a:r>
            <a:r>
              <a:rPr lang="en-US" sz="1800" dirty="0">
                <a:solidFill>
                  <a:schemeClr val="accent1">
                    <a:lumMod val="75000"/>
                  </a:schemeClr>
                </a:solidFill>
                <a:latin typeface="Averta Std Regular" panose="00000500000000000000" pitchFamily="50" charset="0"/>
              </a:rPr>
              <a:t>(Polaris). </a:t>
            </a:r>
          </a:p>
          <a:p>
            <a:pPr lvl="0"/>
            <a:endParaRPr lang="en-US" dirty="0">
              <a:solidFill>
                <a:schemeClr val="accent1">
                  <a:lumMod val="75000"/>
                </a:schemeClr>
              </a:solidFill>
              <a:latin typeface="Averta Std Regular" panose="00000500000000000000" pitchFamily="50" charset="0"/>
            </a:endParaRPr>
          </a:p>
          <a:p>
            <a:pPr marL="0" lvl="0" indent="0">
              <a:buNone/>
            </a:pPr>
            <a:r>
              <a:rPr lang="en-US" dirty="0">
                <a:solidFill>
                  <a:schemeClr val="accent1">
                    <a:lumMod val="75000"/>
                  </a:schemeClr>
                </a:solidFill>
                <a:latin typeface="Averta Std Regular" panose="00000500000000000000" pitchFamily="50" charset="0"/>
              </a:rPr>
              <a:t>  </a:t>
            </a:r>
            <a:r>
              <a:rPr lang="en-US" i="1" dirty="0">
                <a:solidFill>
                  <a:schemeClr val="accent1">
                    <a:lumMod val="75000"/>
                  </a:schemeClr>
                </a:solidFill>
                <a:latin typeface="Averta Std Regular" panose="00000500000000000000" pitchFamily="50" charset="0"/>
              </a:rPr>
              <a:t>This is a fraction of the reality.</a:t>
            </a:r>
          </a:p>
          <a:p>
            <a:pPr lvl="0"/>
            <a:endParaRPr lang="en-US" sz="1800" dirty="0">
              <a:solidFill>
                <a:schemeClr val="accent1">
                  <a:lumMod val="75000"/>
                </a:schemeClr>
              </a:solidFill>
              <a:latin typeface="Averta Std Regular" panose="00000500000000000000" pitchFamily="50" charset="0"/>
            </a:endParaRPr>
          </a:p>
          <a:p>
            <a:pPr lvl="0"/>
            <a:endParaRPr lang="en-US" sz="1800" dirty="0">
              <a:solidFill>
                <a:schemeClr val="accent1">
                  <a:lumMod val="75000"/>
                </a:schemeClr>
              </a:solidFill>
              <a:latin typeface="Averta Std Regular" panose="00000500000000000000" pitchFamily="50" charset="0"/>
            </a:endParaRPr>
          </a:p>
          <a:p>
            <a:endParaRPr lang="en-US" dirty="0"/>
          </a:p>
        </p:txBody>
      </p:sp>
      <p:sp>
        <p:nvSpPr>
          <p:cNvPr id="7" name="Rectangle 6">
            <a:extLst>
              <a:ext uri="{FF2B5EF4-FFF2-40B4-BE49-F238E27FC236}">
                <a16:creationId xmlns:a16="http://schemas.microsoft.com/office/drawing/2014/main" id="{98FCD204-6B8B-4AE0-BCD6-0A391A07DFA9}"/>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8" name="Rectangle 7">
            <a:extLst>
              <a:ext uri="{FF2B5EF4-FFF2-40B4-BE49-F238E27FC236}">
                <a16:creationId xmlns:a16="http://schemas.microsoft.com/office/drawing/2014/main" id="{9D01CD2B-EAC4-44EC-AB52-A49677E3ACBF}"/>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pic>
        <p:nvPicPr>
          <p:cNvPr id="6" name="Picture 5">
            <a:extLst>
              <a:ext uri="{FF2B5EF4-FFF2-40B4-BE49-F238E27FC236}">
                <a16:creationId xmlns:a16="http://schemas.microsoft.com/office/drawing/2014/main" id="{47298A4B-F693-7240-B732-C25FEDA9DB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9398" y="1272688"/>
            <a:ext cx="7242599" cy="4511069"/>
          </a:xfrm>
          <a:prstGeom prst="rect">
            <a:avLst/>
          </a:prstGeom>
          <a:solidFill>
            <a:schemeClr val="bg1"/>
          </a:solidFill>
        </p:spPr>
      </p:pic>
      <p:sp>
        <p:nvSpPr>
          <p:cNvPr id="9" name="TextBox 8">
            <a:extLst>
              <a:ext uri="{FF2B5EF4-FFF2-40B4-BE49-F238E27FC236}">
                <a16:creationId xmlns:a16="http://schemas.microsoft.com/office/drawing/2014/main" id="{3E89B41A-8862-634F-93BB-F7505DC3DCFF}"/>
              </a:ext>
            </a:extLst>
          </p:cNvPr>
          <p:cNvSpPr txBox="1"/>
          <p:nvPr/>
        </p:nvSpPr>
        <p:spPr>
          <a:xfrm>
            <a:off x="6333041" y="4791533"/>
            <a:ext cx="4388126" cy="261610"/>
          </a:xfrm>
          <a:prstGeom prst="rect">
            <a:avLst/>
          </a:prstGeom>
          <a:solidFill>
            <a:schemeClr val="bg1"/>
          </a:solidFill>
        </p:spPr>
        <p:txBody>
          <a:bodyPr wrap="square" rtlCol="0">
            <a:spAutoFit/>
          </a:bodyPr>
          <a:lstStyle/>
          <a:p>
            <a:r>
              <a:rPr lang="en-US" sz="1100" dirty="0"/>
              <a:t>Polaris 2019 Data Report, US National Trafficking Hotline</a:t>
            </a:r>
          </a:p>
        </p:txBody>
      </p:sp>
      <p:sp>
        <p:nvSpPr>
          <p:cNvPr id="10" name="Rectangle 9">
            <a:extLst>
              <a:ext uri="{FF2B5EF4-FFF2-40B4-BE49-F238E27FC236}">
                <a16:creationId xmlns:a16="http://schemas.microsoft.com/office/drawing/2014/main" id="{80B12659-5A6B-7F4B-9865-ECFA0D4A7230}"/>
              </a:ext>
            </a:extLst>
          </p:cNvPr>
          <p:cNvSpPr/>
          <p:nvPr/>
        </p:nvSpPr>
        <p:spPr>
          <a:xfrm>
            <a:off x="10414568" y="1720784"/>
            <a:ext cx="268941" cy="14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sign&#10;&#10;Description automatically generated">
            <a:extLst>
              <a:ext uri="{FF2B5EF4-FFF2-40B4-BE49-F238E27FC236}">
                <a16:creationId xmlns:a16="http://schemas.microsoft.com/office/drawing/2014/main" id="{8AC2E35B-5A58-A349-96D6-BB6DBEDE891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34371" y="5090302"/>
            <a:ext cx="1154130" cy="1154130"/>
          </a:xfrm>
          <a:prstGeom prst="rect">
            <a:avLst/>
          </a:prstGeom>
        </p:spPr>
      </p:pic>
    </p:spTree>
    <p:extLst>
      <p:ext uri="{BB962C8B-B14F-4D97-AF65-F5344CB8AC3E}">
        <p14:creationId xmlns:p14="http://schemas.microsoft.com/office/powerpoint/2010/main" val="168901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E4DA-FF4A-4085-A444-C5168D1179B6}"/>
              </a:ext>
            </a:extLst>
          </p:cNvPr>
          <p:cNvSpPr>
            <a:spLocks noGrp="1"/>
          </p:cNvSpPr>
          <p:nvPr>
            <p:ph type="title"/>
          </p:nvPr>
        </p:nvSpPr>
        <p:spPr>
          <a:xfrm>
            <a:off x="446614" y="86458"/>
            <a:ext cx="11298767" cy="1325563"/>
          </a:xfrm>
        </p:spPr>
        <p:txBody>
          <a:bodyPr>
            <a:normAutofit/>
          </a:bodyPr>
          <a:lstStyle/>
          <a:p>
            <a:r>
              <a:rPr lang="en-US" sz="3600" i="1" dirty="0">
                <a:solidFill>
                  <a:srgbClr val="7030A0"/>
                </a:solidFill>
                <a:latin typeface="Averta Std Regular" panose="00000500000000000000" pitchFamily="50" charset="0"/>
              </a:rPr>
              <a:t>Why Southern Colorado Needs Bakhita Mountain Home…</a:t>
            </a:r>
          </a:p>
        </p:txBody>
      </p:sp>
      <p:sp>
        <p:nvSpPr>
          <p:cNvPr id="3" name="Content Placeholder 2">
            <a:extLst>
              <a:ext uri="{FF2B5EF4-FFF2-40B4-BE49-F238E27FC236}">
                <a16:creationId xmlns:a16="http://schemas.microsoft.com/office/drawing/2014/main" id="{EB191973-A14F-49F9-A514-8EB03174F4BD}"/>
              </a:ext>
            </a:extLst>
          </p:cNvPr>
          <p:cNvSpPr>
            <a:spLocks noGrp="1"/>
          </p:cNvSpPr>
          <p:nvPr>
            <p:ph sz="half" idx="1"/>
          </p:nvPr>
        </p:nvSpPr>
        <p:spPr>
          <a:xfrm>
            <a:off x="170902" y="1136073"/>
            <a:ext cx="6280528" cy="4973782"/>
          </a:xfrm>
        </p:spPr>
        <p:txBody>
          <a:bodyPr>
            <a:normAutofit/>
          </a:bodyPr>
          <a:lstStyle/>
          <a:p>
            <a:pPr lvl="0"/>
            <a:r>
              <a:rPr lang="en-US" dirty="0">
                <a:solidFill>
                  <a:schemeClr val="accent1">
                    <a:lumMod val="75000"/>
                  </a:schemeClr>
                </a:solidFill>
                <a:latin typeface="Averta Std Regular" panose="00000500000000000000" pitchFamily="50" charset="0"/>
              </a:rPr>
              <a:t>Poverty in Southern Colorado is significantly higher than in Northern Colorado. </a:t>
            </a:r>
          </a:p>
          <a:p>
            <a:pPr lvl="0"/>
            <a:r>
              <a:rPr lang="en-US" dirty="0">
                <a:solidFill>
                  <a:schemeClr val="accent1">
                    <a:lumMod val="75000"/>
                  </a:schemeClr>
                </a:solidFill>
                <a:latin typeface="Averta Std Regular" panose="00000500000000000000" pitchFamily="50" charset="0"/>
              </a:rPr>
              <a:t>Poverty rates correlate to increased victimization of young people with fewer law enforcement resources, fewer social services, and less economic opportunity.</a:t>
            </a:r>
          </a:p>
          <a:p>
            <a:pPr lvl="0"/>
            <a:r>
              <a:rPr lang="en-US" dirty="0">
                <a:solidFill>
                  <a:schemeClr val="accent1">
                    <a:lumMod val="75000"/>
                  </a:schemeClr>
                </a:solidFill>
                <a:latin typeface="Averta Std Regular" panose="00000500000000000000" pitchFamily="50" charset="0"/>
              </a:rPr>
              <a:t>Bakhita Mountain Home will be the only program in Southern Colorado for restorative treatment of </a:t>
            </a:r>
            <a:r>
              <a:rPr lang="en-US" u="sng" dirty="0">
                <a:solidFill>
                  <a:schemeClr val="accent1">
                    <a:lumMod val="75000"/>
                  </a:schemeClr>
                </a:solidFill>
                <a:latin typeface="Averta Std Regular" panose="00000500000000000000" pitchFamily="50" charset="0"/>
              </a:rPr>
              <a:t>adult</a:t>
            </a:r>
            <a:r>
              <a:rPr lang="en-US" dirty="0">
                <a:solidFill>
                  <a:schemeClr val="accent1">
                    <a:lumMod val="75000"/>
                  </a:schemeClr>
                </a:solidFill>
                <a:latin typeface="Averta Std Regular" panose="00000500000000000000" pitchFamily="50" charset="0"/>
              </a:rPr>
              <a:t> women survivors trafficked as sex workers.</a:t>
            </a:r>
          </a:p>
          <a:p>
            <a:pPr lvl="0"/>
            <a:endParaRPr lang="en-US" dirty="0">
              <a:solidFill>
                <a:schemeClr val="accent1">
                  <a:lumMod val="75000"/>
                </a:schemeClr>
              </a:solidFill>
              <a:latin typeface="Averta Std Regular" panose="00000500000000000000" pitchFamily="50" charset="0"/>
            </a:endParaRPr>
          </a:p>
          <a:p>
            <a:pPr lvl="0"/>
            <a:endParaRPr lang="en-US" sz="2300" dirty="0">
              <a:solidFill>
                <a:schemeClr val="accent1">
                  <a:lumMod val="75000"/>
                </a:schemeClr>
              </a:solidFill>
              <a:latin typeface="Averta Std Regular" panose="00000500000000000000" pitchFamily="50" charset="0"/>
            </a:endParaRPr>
          </a:p>
          <a:p>
            <a:endParaRPr lang="en-US" dirty="0"/>
          </a:p>
        </p:txBody>
      </p:sp>
      <p:sp>
        <p:nvSpPr>
          <p:cNvPr id="7" name="Rectangle 6">
            <a:extLst>
              <a:ext uri="{FF2B5EF4-FFF2-40B4-BE49-F238E27FC236}">
                <a16:creationId xmlns:a16="http://schemas.microsoft.com/office/drawing/2014/main" id="{98FCD204-6B8B-4AE0-BCD6-0A391A07DFA9}"/>
              </a:ext>
            </a:extLst>
          </p:cNvPr>
          <p:cNvSpPr/>
          <p:nvPr/>
        </p:nvSpPr>
        <p:spPr>
          <a:xfrm>
            <a:off x="0" y="6526410"/>
            <a:ext cx="12192000" cy="365124"/>
          </a:xfrm>
          <a:prstGeom prst="rect">
            <a:avLst/>
          </a:prstGeom>
          <a:solidFill>
            <a:srgbClr val="6A62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8" name="Rectangle 7">
            <a:extLst>
              <a:ext uri="{FF2B5EF4-FFF2-40B4-BE49-F238E27FC236}">
                <a16:creationId xmlns:a16="http://schemas.microsoft.com/office/drawing/2014/main" id="{9D01CD2B-EAC4-44EC-AB52-A49677E3ACBF}"/>
              </a:ext>
            </a:extLst>
          </p:cNvPr>
          <p:cNvSpPr/>
          <p:nvPr/>
        </p:nvSpPr>
        <p:spPr>
          <a:xfrm>
            <a:off x="-1" y="6311900"/>
            <a:ext cx="12191999" cy="184414"/>
          </a:xfrm>
          <a:prstGeom prst="rect">
            <a:avLst/>
          </a:prstGeom>
          <a:solidFill>
            <a:srgbClr val="2D56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D5688"/>
              </a:solidFill>
            </a:endParaRPr>
          </a:p>
        </p:txBody>
      </p:sp>
      <p:sp>
        <p:nvSpPr>
          <p:cNvPr id="10" name="Rectangle 9">
            <a:extLst>
              <a:ext uri="{FF2B5EF4-FFF2-40B4-BE49-F238E27FC236}">
                <a16:creationId xmlns:a16="http://schemas.microsoft.com/office/drawing/2014/main" id="{80B12659-5A6B-7F4B-9865-ECFA0D4A7230}"/>
              </a:ext>
            </a:extLst>
          </p:cNvPr>
          <p:cNvSpPr/>
          <p:nvPr/>
        </p:nvSpPr>
        <p:spPr>
          <a:xfrm>
            <a:off x="10414568" y="1720784"/>
            <a:ext cx="268941" cy="14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sign&#10;&#10;Description automatically generated">
            <a:extLst>
              <a:ext uri="{FF2B5EF4-FFF2-40B4-BE49-F238E27FC236}">
                <a16:creationId xmlns:a16="http://schemas.microsoft.com/office/drawing/2014/main" id="{8AC2E35B-5A58-A349-96D6-BB6DBEDE89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34371" y="5090302"/>
            <a:ext cx="1154130" cy="1154130"/>
          </a:xfrm>
          <a:prstGeom prst="rect">
            <a:avLst/>
          </a:prstGeom>
        </p:spPr>
      </p:pic>
      <p:pic>
        <p:nvPicPr>
          <p:cNvPr id="13" name="Picture 12" descr="Map&#10;&#10;Description automatically generated">
            <a:extLst>
              <a:ext uri="{FF2B5EF4-FFF2-40B4-BE49-F238E27FC236}">
                <a16:creationId xmlns:a16="http://schemas.microsoft.com/office/drawing/2014/main" id="{08C75463-AD91-1E45-9BD6-05584CEE376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121269" y="1767698"/>
            <a:ext cx="3985093" cy="3037145"/>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a:extLst>
              <a:ext uri="{FF2B5EF4-FFF2-40B4-BE49-F238E27FC236}">
                <a16:creationId xmlns:a16="http://schemas.microsoft.com/office/drawing/2014/main" id="{4FA53653-AD02-9745-B69F-2D9494785022}"/>
              </a:ext>
            </a:extLst>
          </p:cNvPr>
          <p:cNvSpPr/>
          <p:nvPr/>
        </p:nvSpPr>
        <p:spPr>
          <a:xfrm>
            <a:off x="7011040" y="4976989"/>
            <a:ext cx="4174731" cy="461665"/>
          </a:xfrm>
          <a:prstGeom prst="rect">
            <a:avLst/>
          </a:prstGeom>
        </p:spPr>
        <p:txBody>
          <a:bodyPr wrap="square">
            <a:spAutoFit/>
          </a:bodyPr>
          <a:lstStyle/>
          <a:p>
            <a:r>
              <a:rPr lang="en-US" u="sng" baseline="30000" dirty="0">
                <a:solidFill>
                  <a:srgbClr val="0563C1"/>
                </a:solidFill>
                <a:latin typeface="Times New Roman" panose="02020603050405020304" pitchFamily="18" charset="0"/>
                <a:ea typeface="Times New Roman" panose="02020603050405020304" pitchFamily="18" charset="0"/>
                <a:hlinkClick r:id="rId5"/>
              </a:rPr>
              <a:t>https://www.indexmundi.com/facts/united-states/quick-facts/colorado/percent-of-people-of-all-ages-in-poverty#map</a:t>
            </a:r>
            <a:endParaRPr lang="en-US" baseline="300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950E20EB-E28F-CC4D-8841-C6C2B1B8C127}"/>
              </a:ext>
            </a:extLst>
          </p:cNvPr>
          <p:cNvSpPr txBox="1"/>
          <p:nvPr/>
        </p:nvSpPr>
        <p:spPr>
          <a:xfrm>
            <a:off x="7313692" y="1270468"/>
            <a:ext cx="3872079" cy="369385"/>
          </a:xfrm>
          <a:prstGeom prst="rect">
            <a:avLst/>
          </a:prstGeom>
          <a:noFill/>
        </p:spPr>
        <p:txBody>
          <a:bodyPr wrap="square" rtlCol="0">
            <a:spAutoFit/>
          </a:bodyPr>
          <a:lstStyle/>
          <a:p>
            <a:r>
              <a:rPr lang="en-US" i="1" dirty="0">
                <a:solidFill>
                  <a:srgbClr val="0070C0"/>
                </a:solidFill>
              </a:rPr>
              <a:t>Poverty Rate as a % of the Population</a:t>
            </a:r>
          </a:p>
        </p:txBody>
      </p:sp>
    </p:spTree>
    <p:extLst>
      <p:ext uri="{BB962C8B-B14F-4D97-AF65-F5344CB8AC3E}">
        <p14:creationId xmlns:p14="http://schemas.microsoft.com/office/powerpoint/2010/main" val="17702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5F1956-CA72-9749-A44E-B542F576A577}"/>
              </a:ext>
            </a:extLst>
          </p:cNvPr>
          <p:cNvPicPr>
            <a:picLocks noChangeAspect="1"/>
          </p:cNvPicPr>
          <p:nvPr/>
        </p:nvPicPr>
        <p:blipFill>
          <a:blip r:embed="rId3">
            <a:alphaModFix amt="74000"/>
            <a:extLst>
              <a:ext uri="{28A0092B-C50C-407E-A947-70E740481C1C}">
                <a14:useLocalDpi xmlns:a14="http://schemas.microsoft.com/office/drawing/2010/main"/>
              </a:ext>
            </a:extLst>
          </a:blip>
          <a:stretch>
            <a:fillRect/>
          </a:stretch>
        </p:blipFill>
        <p:spPr>
          <a:xfrm rot="954578">
            <a:off x="7578205" y="941503"/>
            <a:ext cx="5020232" cy="5832042"/>
          </a:xfrm>
          <a:prstGeom prst="rect">
            <a:avLst/>
          </a:prstGeom>
        </p:spPr>
      </p:pic>
      <p:sp>
        <p:nvSpPr>
          <p:cNvPr id="2" name="Title 1">
            <a:extLst>
              <a:ext uri="{FF2B5EF4-FFF2-40B4-BE49-F238E27FC236}">
                <a16:creationId xmlns:a16="http://schemas.microsoft.com/office/drawing/2014/main" id="{2D0555A9-DE0B-FD40-BB29-22BC61F82E9D}"/>
              </a:ext>
            </a:extLst>
          </p:cNvPr>
          <p:cNvSpPr>
            <a:spLocks noGrp="1"/>
          </p:cNvSpPr>
          <p:nvPr>
            <p:ph type="title"/>
          </p:nvPr>
        </p:nvSpPr>
        <p:spPr/>
        <p:txBody>
          <a:bodyPr/>
          <a:lstStyle/>
          <a:p>
            <a:r>
              <a:rPr lang="en-US" b="1" i="1" dirty="0">
                <a:solidFill>
                  <a:srgbClr val="7030A0"/>
                </a:solidFill>
              </a:rPr>
              <a:t>What is the Need in Colorado?</a:t>
            </a:r>
          </a:p>
        </p:txBody>
      </p:sp>
      <p:sp>
        <p:nvSpPr>
          <p:cNvPr id="3" name="Content Placeholder 2">
            <a:extLst>
              <a:ext uri="{FF2B5EF4-FFF2-40B4-BE49-F238E27FC236}">
                <a16:creationId xmlns:a16="http://schemas.microsoft.com/office/drawing/2014/main" id="{C49FB866-D0D0-2047-98CA-0D849E4994FD}"/>
              </a:ext>
            </a:extLst>
          </p:cNvPr>
          <p:cNvSpPr>
            <a:spLocks noGrp="1"/>
          </p:cNvSpPr>
          <p:nvPr>
            <p:ph idx="1"/>
          </p:nvPr>
        </p:nvSpPr>
        <p:spPr>
          <a:xfrm>
            <a:off x="1240615" y="1690687"/>
            <a:ext cx="6850440" cy="4802187"/>
          </a:xfrm>
        </p:spPr>
        <p:txBody>
          <a:bodyPr>
            <a:normAutofit fontScale="92500" lnSpcReduction="20000"/>
          </a:bodyPr>
          <a:lstStyle/>
          <a:p>
            <a:pPr marL="0" indent="0">
              <a:spcBef>
                <a:spcPts val="0"/>
              </a:spcBef>
              <a:spcAft>
                <a:spcPts val="1800"/>
              </a:spcAft>
              <a:buNone/>
            </a:pPr>
            <a:r>
              <a:rPr lang="en-US" sz="3000" dirty="0">
                <a:solidFill>
                  <a:schemeClr val="accent1">
                    <a:lumMod val="75000"/>
                  </a:schemeClr>
                </a:solidFill>
              </a:rPr>
              <a:t>In 2019, the Laboratory to Combat Human Trafficking (LCHT) recommended building housing and restoration services in CO</a:t>
            </a:r>
          </a:p>
          <a:p>
            <a:pPr marL="0" indent="0">
              <a:spcBef>
                <a:spcPts val="0"/>
              </a:spcBef>
              <a:spcAft>
                <a:spcPts val="1800"/>
              </a:spcAft>
              <a:buNone/>
            </a:pPr>
            <a:endParaRPr lang="en-US" sz="3000" dirty="0">
              <a:solidFill>
                <a:schemeClr val="accent1">
                  <a:lumMod val="75000"/>
                </a:schemeClr>
              </a:solidFill>
            </a:endParaRPr>
          </a:p>
          <a:p>
            <a:pPr>
              <a:spcBef>
                <a:spcPts val="0"/>
              </a:spcBef>
              <a:spcAft>
                <a:spcPts val="1800"/>
              </a:spcAft>
            </a:pPr>
            <a:endParaRPr lang="en-US" sz="3000" dirty="0">
              <a:solidFill>
                <a:schemeClr val="accent1">
                  <a:lumMod val="75000"/>
                </a:schemeClr>
              </a:solidFill>
            </a:endParaRPr>
          </a:p>
          <a:p>
            <a:pPr marL="0" indent="0">
              <a:spcBef>
                <a:spcPts val="0"/>
              </a:spcBef>
              <a:spcAft>
                <a:spcPts val="1800"/>
              </a:spcAft>
              <a:buNone/>
            </a:pPr>
            <a:r>
              <a:rPr lang="en-US" sz="3000" dirty="0">
                <a:solidFill>
                  <a:schemeClr val="accent1">
                    <a:lumMod val="75000"/>
                  </a:schemeClr>
                </a:solidFill>
              </a:rPr>
              <a:t>Bakhita Mountain Home is one of three programs* that focus on long-term restoration services  for adult survivors in Colorado.</a:t>
            </a:r>
          </a:p>
          <a:p>
            <a:pPr marL="0" indent="0">
              <a:buNone/>
            </a:pPr>
            <a:endParaRPr lang="en-US" dirty="0">
              <a:solidFill>
                <a:schemeClr val="accent1">
                  <a:lumMod val="75000"/>
                </a:schemeClr>
              </a:solidFill>
            </a:endParaRPr>
          </a:p>
          <a:p>
            <a:pPr marL="0" indent="0">
              <a:buNone/>
            </a:pPr>
            <a:r>
              <a:rPr lang="en-US" sz="1800" dirty="0">
                <a:solidFill>
                  <a:schemeClr val="accent1">
                    <a:lumMod val="75000"/>
                  </a:schemeClr>
                </a:solidFill>
              </a:rPr>
              <a:t>*The other two programs are located in Boulder and Denver.</a:t>
            </a:r>
          </a:p>
        </p:txBody>
      </p:sp>
      <p:pic>
        <p:nvPicPr>
          <p:cNvPr id="6" name="Picture 5" descr="A close up of a sign&#10;&#10;Description automatically generated">
            <a:extLst>
              <a:ext uri="{FF2B5EF4-FFF2-40B4-BE49-F238E27FC236}">
                <a16:creationId xmlns:a16="http://schemas.microsoft.com/office/drawing/2014/main" id="{00DCF465-C916-1647-AE9D-7C38FED2F2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43" y="5703870"/>
            <a:ext cx="1154130" cy="1154130"/>
          </a:xfrm>
          <a:prstGeom prst="rect">
            <a:avLst/>
          </a:prstGeom>
        </p:spPr>
      </p:pic>
    </p:spTree>
    <p:extLst>
      <p:ext uri="{BB962C8B-B14F-4D97-AF65-F5344CB8AC3E}">
        <p14:creationId xmlns:p14="http://schemas.microsoft.com/office/powerpoint/2010/main" val="2405646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2078</TotalTime>
  <Words>2231</Words>
  <Application>Microsoft Office PowerPoint</Application>
  <PresentationFormat>Widescreen</PresentationFormat>
  <Paragraphs>248</Paragraphs>
  <Slides>22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Averta Std Regular</vt:lpstr>
      <vt:lpstr>Calibri</vt:lpstr>
      <vt:lpstr>Calibri Light</vt:lpstr>
      <vt:lpstr>Century Gothic</vt:lpstr>
      <vt:lpstr>Courier New</vt:lpstr>
      <vt:lpstr>Times New Roman</vt:lpstr>
      <vt:lpstr>Wingdings</vt:lpstr>
      <vt:lpstr>Office Theme</vt:lpstr>
      <vt:lpstr>Creating a Home Where Love Heals</vt:lpstr>
      <vt:lpstr>What is Bakhita Mountain Home?</vt:lpstr>
      <vt:lpstr>The Scourge of Human Trafficking</vt:lpstr>
      <vt:lpstr>Global</vt:lpstr>
      <vt:lpstr>The Need for Restorative Care Programs  for Survivors is Profound</vt:lpstr>
      <vt:lpstr>Survivors suffer cumulative traumas  and require extensive support to heal</vt:lpstr>
      <vt:lpstr>Why Colorado Needs Bakhita Mountain Home…</vt:lpstr>
      <vt:lpstr>Why Southern Colorado Needs Bakhita Mountain Home…</vt:lpstr>
      <vt:lpstr>What is the Need in Colorado?</vt:lpstr>
      <vt:lpstr>Bakhita Mountain Home Provides Restoration Services for Survivors of Human Trafficking</vt:lpstr>
      <vt:lpstr>PowerPoint Presentation</vt:lpstr>
      <vt:lpstr>PowerPoint Presentation</vt:lpstr>
      <vt:lpstr>Partnering Organization Thistle Farms National Network</vt:lpstr>
      <vt:lpstr>Why the Thistle Farms Model?</vt:lpstr>
      <vt:lpstr>Why Women Over 18?</vt:lpstr>
      <vt:lpstr>The  Bakhita Mountain Home Model</vt:lpstr>
      <vt:lpstr>How Will Survivors Find Bakhita Mountain Home?</vt:lpstr>
      <vt:lpstr>PowerPoint Presentation</vt:lpstr>
      <vt:lpstr>Currently at Bakhita Mountain Home…</vt:lpstr>
      <vt:lpstr>Bakhita Mountain Home Partners</vt:lpstr>
      <vt:lpstr>YOU Can Help!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Bakhita Mountain Home</dc:title>
  <dc:creator>Sarah Carter</dc:creator>
  <cp:lastModifiedBy>Sister Rose Ann Barmann</cp:lastModifiedBy>
  <cp:revision>133</cp:revision>
  <cp:lastPrinted>2019-02-11T21:40:51Z</cp:lastPrinted>
  <dcterms:created xsi:type="dcterms:W3CDTF">2019-02-04T22:23:19Z</dcterms:created>
  <dcterms:modified xsi:type="dcterms:W3CDTF">2023-02-14T21:13:04Z</dcterms:modified>
</cp:coreProperties>
</file>